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1" r:id="rId2"/>
    <p:sldMasterId id="2147483664" r:id="rId3"/>
  </p:sldMasterIdLst>
  <p:sldIdLst>
    <p:sldId id="292" r:id="rId4"/>
    <p:sldId id="314" r:id="rId5"/>
    <p:sldId id="318" r:id="rId6"/>
    <p:sldId id="313" r:id="rId7"/>
    <p:sldId id="317" r:id="rId8"/>
    <p:sldId id="319" r:id="rId9"/>
    <p:sldId id="320" r:id="rId10"/>
    <p:sldId id="321" r:id="rId11"/>
    <p:sldId id="322" r:id="rId12"/>
    <p:sldId id="323" r:id="rId13"/>
    <p:sldId id="324" r:id="rId14"/>
    <p:sldId id="325" r:id="rId15"/>
    <p:sldId id="326" r:id="rId16"/>
    <p:sldId id="327" r:id="rId17"/>
    <p:sldId id="328" r:id="rId18"/>
    <p:sldId id="329" r:id="rId19"/>
  </p:sldIdLst>
  <p:sldSz cx="12192000" cy="6858000"/>
  <p:notesSz cx="6858000" cy="9144000"/>
  <p:embeddedFontLst>
    <p:embeddedFont>
      <p:font typeface="Adobe 고딕 Std B" panose="020B0800000000000000" pitchFamily="34" charset="-127"/>
      <p:bold r:id="rId20"/>
    </p:embeddedFont>
    <p:embeddedFont>
      <p:font typeface="HY견고딕" panose="02030600000101010101" pitchFamily="18" charset="-127"/>
      <p:regular r:id="rId21"/>
    </p:embeddedFont>
    <p:embeddedFont>
      <p:font typeface="NanumGothicExtraBold" panose="020D0904000000000000" pitchFamily="50" charset="-127"/>
      <p:bold r:id="rId22"/>
    </p:embeddedFont>
    <p:embeddedFont>
      <p:font typeface="나눔고딕" panose="020D0604000000000000" pitchFamily="50" charset="-127"/>
      <p:regular r:id="rId23"/>
      <p:bold r:id="rId24"/>
    </p:embeddedFont>
    <p:embeddedFont>
      <p:font typeface="나눔고딕" panose="020D0604000000000000" pitchFamily="50" charset="-127"/>
      <p:regular r:id="rId23"/>
      <p:bold r:id="rId24"/>
    </p:embeddedFont>
    <p:embeddedFont>
      <p:font typeface="맑은 고딕" panose="020B0503020000020004" pitchFamily="50" charset="-127"/>
      <p:regular r:id="rId25"/>
      <p:bold r:id="rId26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592FA"/>
    <a:srgbClr val="FBFBFB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358" autoAdjust="0"/>
  </p:normalViewPr>
  <p:slideViewPr>
    <p:cSldViewPr snapToGrid="0">
      <p:cViewPr varScale="1">
        <p:scale>
          <a:sx n="105" d="100"/>
          <a:sy n="105" d="100"/>
        </p:scale>
        <p:origin x="83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7.fntdata"/><Relationship Id="rId3" Type="http://schemas.openxmlformats.org/officeDocument/2006/relationships/slideMaster" Target="slideMasters/slideMaster3.xml"/><Relationship Id="rId21" Type="http://schemas.openxmlformats.org/officeDocument/2006/relationships/font" Target="fonts/font2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6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font" Target="fonts/font1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5.fntdata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font" Target="fonts/font4.fntdata"/><Relationship Id="rId28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font" Target="fonts/font3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0D530E4-7E2F-DB8D-5E44-B8F4F00FBE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04FFD4E1-7B71-81F6-8945-32A5A6CDB9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420F6E95-ED23-D076-7E53-5F6A56AEDE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383B3-5DEE-48D4-BE2D-ABCBAB879060}" type="datetimeFigureOut">
              <a:rPr lang="ko-KR" altLang="en-US" smtClean="0"/>
              <a:t>2024-08-28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506C9B9D-CCD8-8FB3-9382-D01C3A64BA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E9F7A71C-682D-4903-C4A7-008182ED68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BF94F-B9B4-4F2A-B760-14E04212D9D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176274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0153C9F-747A-5764-C9B6-0881B24B27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35173A4B-CBAF-9B98-6C3F-9E4FD443CA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315BC8A8-19D2-E3BA-0BDD-1A7E73FFD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383B3-5DEE-48D4-BE2D-ABCBAB879060}" type="datetimeFigureOut">
              <a:rPr lang="ko-KR" altLang="en-US" smtClean="0"/>
              <a:t>2024-08-28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F2268EC7-973A-474D-0F1D-8643894F6A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A9CAEE4A-5D09-F74C-CF91-6AFD583A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BF94F-B9B4-4F2A-B760-14E04212D9D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5797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238F387C-45EC-2F26-30B2-43A7EB8A85F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291EC5A7-8714-568F-B98D-F9EEC0DB32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FD37A752-2F16-C23E-2C05-9F07BF9201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383B3-5DEE-48D4-BE2D-ABCBAB879060}" type="datetimeFigureOut">
              <a:rPr lang="ko-KR" altLang="en-US" smtClean="0"/>
              <a:t>2024-08-28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3E22D26C-65D7-B6C6-10DE-7D7A5035BE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67363B4C-4C01-AA08-2D05-FF8CA250B0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BF94F-B9B4-4F2A-B760-14E04212D9D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739369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표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텍스트 개체 틀 25">
            <a:extLst>
              <a:ext uri="{FF2B5EF4-FFF2-40B4-BE49-F238E27FC236}">
                <a16:creationId xmlns:a16="http://schemas.microsoft.com/office/drawing/2014/main" id="{5F2EA367-C772-EEA5-14E3-A7884B8D7B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16000" y="3384000"/>
            <a:ext cx="5760000" cy="79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48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표지 제목 입력란</a:t>
            </a:r>
            <a:endParaRPr kumimoji="1" lang="en-US" altLang="ko-KR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237CF9D1-464D-9185-76CC-DCD8054904C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16000" y="3060000"/>
            <a:ext cx="3960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2000" b="1" i="0">
                <a:solidFill>
                  <a:srgbClr val="46BEFA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</a:t>
            </a:r>
          </a:p>
        </p:txBody>
      </p:sp>
    </p:spTree>
    <p:extLst>
      <p:ext uri="{BB962C8B-B14F-4D97-AF65-F5344CB8AC3E}">
        <p14:creationId xmlns:p14="http://schemas.microsoft.com/office/powerpoint/2010/main" val="40364256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211">
          <p15:clr>
            <a:srgbClr val="FBAE40"/>
          </p15:clr>
        </p15:guide>
        <p15:guide id="4" pos="7469">
          <p15:clr>
            <a:srgbClr val="FBAE40"/>
          </p15:clr>
        </p15:guide>
        <p15:guide id="5" orient="horz" pos="210">
          <p15:clr>
            <a:srgbClr val="FBAE40"/>
          </p15:clr>
        </p15:guide>
        <p15:guide id="6" orient="horz" pos="411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모서리가 둥근 직사각형 7">
            <a:extLst>
              <a:ext uri="{FF2B5EF4-FFF2-40B4-BE49-F238E27FC236}">
                <a16:creationId xmlns:a16="http://schemas.microsoft.com/office/drawing/2014/main" id="{9771C88C-1866-4E07-717F-E381D16AC510}"/>
              </a:ext>
            </a:extLst>
          </p:cNvPr>
          <p:cNvSpPr/>
          <p:nvPr userDrawn="1"/>
        </p:nvSpPr>
        <p:spPr>
          <a:xfrm>
            <a:off x="180000" y="180000"/>
            <a:ext cx="11829600" cy="576000"/>
          </a:xfrm>
          <a:prstGeom prst="roundRect">
            <a:avLst>
              <a:gd name="adj" fmla="val 32129"/>
            </a:avLst>
          </a:prstGeom>
          <a:gradFill>
            <a:gsLst>
              <a:gs pos="100000">
                <a:srgbClr val="4592FA"/>
              </a:gs>
              <a:gs pos="0">
                <a:srgbClr val="46BEFA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9" name="텍스트 개체 틀 8">
            <a:extLst>
              <a:ext uri="{FF2B5EF4-FFF2-40B4-BE49-F238E27FC236}">
                <a16:creationId xmlns:a16="http://schemas.microsoft.com/office/drawing/2014/main" id="{55E45D2B-60AB-B1CF-7871-CD59DC469C9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92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sp>
        <p:nvSpPr>
          <p:cNvPr id="10" name="텍스트 개체 틀 17">
            <a:extLst>
              <a:ext uri="{FF2B5EF4-FFF2-40B4-BE49-F238E27FC236}">
                <a16:creationId xmlns:a16="http://schemas.microsoft.com/office/drawing/2014/main" id="{B8914D4D-6E4D-61D0-28DF-4FCE12D36F1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2000" y="828000"/>
            <a:ext cx="8653822" cy="252000"/>
          </a:xfrm>
          <a:prstGeom prst="rect">
            <a:avLst/>
          </a:prstGeom>
        </p:spPr>
        <p:txBody>
          <a:bodyPr lIns="0" tIns="0" rIns="0" bIns="0"/>
          <a:lstStyle>
            <a:lvl1pPr marL="0" indent="14400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>
                <a:solidFill>
                  <a:srgbClr val="46BEFA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9F9EC57F-BF39-F1D2-5519-DEA98F67526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  <p:cxnSp>
        <p:nvCxnSpPr>
          <p:cNvPr id="4" name="직선 연결선 17">
            <a:extLst>
              <a:ext uri="{FF2B5EF4-FFF2-40B4-BE49-F238E27FC236}">
                <a16:creationId xmlns:a16="http://schemas.microsoft.com/office/drawing/2014/main" id="{D81B1AE0-2E9A-6B7C-1357-13A5CCC825AC}"/>
              </a:ext>
            </a:extLst>
          </p:cNvPr>
          <p:cNvCxnSpPr>
            <a:cxnSpLocks/>
          </p:cNvCxnSpPr>
          <p:nvPr userDrawn="1"/>
        </p:nvCxnSpPr>
        <p:spPr>
          <a:xfrm flipH="1">
            <a:off x="263525" y="6336000"/>
            <a:ext cx="11664950" cy="0"/>
          </a:xfrm>
          <a:prstGeom prst="line">
            <a:avLst/>
          </a:prstGeom>
          <a:ln w="6350">
            <a:solidFill>
              <a:srgbClr val="9EA4A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07A627C9-00B2-D695-0732-A26C8AE5D922}"/>
              </a:ext>
            </a:extLst>
          </p:cNvPr>
          <p:cNvSpPr txBox="1"/>
          <p:nvPr userDrawn="1"/>
        </p:nvSpPr>
        <p:spPr>
          <a:xfrm>
            <a:off x="263525" y="6444000"/>
            <a:ext cx="1368000" cy="18466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lvl="0"/>
            <a:r>
              <a:rPr lang="en-US" altLang="ko-KR" sz="1200" dirty="0">
                <a:solidFill>
                  <a:srgbClr val="9EA4AA"/>
                </a:solidFill>
                <a:latin typeface="Adobe 고딕 Std B" panose="020B0800000000000000" pitchFamily="34" charset="-127"/>
                <a:ea typeface="Adobe 고딕 Std B" panose="020B0800000000000000" pitchFamily="34" charset="-127"/>
              </a:rPr>
              <a:t>www.achimnara.kr</a:t>
            </a:r>
            <a:endParaRPr lang="ko-KR" altLang="en-US" sz="1200" dirty="0">
              <a:solidFill>
                <a:srgbClr val="9EA4AA"/>
              </a:solidFill>
              <a:latin typeface="Adobe 고딕 Std B" panose="020B0800000000000000" pitchFamily="34" charset="-127"/>
              <a:ea typeface="Adobe 고딕 Std B" panose="020B0800000000000000" pitchFamily="34" charset="-127"/>
            </a:endParaRPr>
          </a:p>
        </p:txBody>
      </p:sp>
      <p:pic>
        <p:nvPicPr>
          <p:cNvPr id="7" name="그림 6" descr="블랙, 어둠이(가) 표시된 사진&#10;&#10;자동 생성된 설명">
            <a:extLst>
              <a:ext uri="{FF2B5EF4-FFF2-40B4-BE49-F238E27FC236}">
                <a16:creationId xmlns:a16="http://schemas.microsoft.com/office/drawing/2014/main" id="{D0292EE1-E009-407F-6059-A90A1403927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sp>
        <p:nvSpPr>
          <p:cNvPr id="11" name="슬라이드 번호 개체 틀 10">
            <a:extLst>
              <a:ext uri="{FF2B5EF4-FFF2-40B4-BE49-F238E27FC236}">
                <a16:creationId xmlns:a16="http://schemas.microsoft.com/office/drawing/2014/main" id="{54DC5EEB-FD17-86E9-51EC-DAEB9CA432F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7124069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모서리가 둥근 직사각형 1">
            <a:extLst>
              <a:ext uri="{FF2B5EF4-FFF2-40B4-BE49-F238E27FC236}">
                <a16:creationId xmlns:a16="http://schemas.microsoft.com/office/drawing/2014/main" id="{A3DB08F2-E3F4-7291-2B5A-1404464D24EB}"/>
              </a:ext>
            </a:extLst>
          </p:cNvPr>
          <p:cNvSpPr/>
          <p:nvPr userDrawn="1"/>
        </p:nvSpPr>
        <p:spPr>
          <a:xfrm>
            <a:off x="180000" y="180000"/>
            <a:ext cx="576000" cy="6480000"/>
          </a:xfrm>
          <a:prstGeom prst="roundRect">
            <a:avLst>
              <a:gd name="adj" fmla="val 32129"/>
            </a:avLst>
          </a:prstGeom>
          <a:gradFill>
            <a:gsLst>
              <a:gs pos="99000">
                <a:srgbClr val="4592FA"/>
              </a:gs>
              <a:gs pos="0">
                <a:srgbClr val="46BEFA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3" name="텍스트 개체 틀 10">
            <a:extLst>
              <a:ext uri="{FF2B5EF4-FFF2-40B4-BE49-F238E27FC236}">
                <a16:creationId xmlns:a16="http://schemas.microsoft.com/office/drawing/2014/main" id="{067831E6-C6C6-2D73-EEB4-E6B50A8230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00000" y="72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-144000">
              <a:lnSpc>
                <a:spcPct val="120000"/>
              </a:lnSpc>
              <a:spcBef>
                <a:spcPts val="0"/>
              </a:spcBef>
              <a:defRPr sz="1400" b="1" i="0">
                <a:solidFill>
                  <a:srgbClr val="46BEFA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sp>
        <p:nvSpPr>
          <p:cNvPr id="7" name="텍스트 개체 틀 8">
            <a:extLst>
              <a:ext uri="{FF2B5EF4-FFF2-40B4-BE49-F238E27FC236}">
                <a16:creationId xmlns:a16="http://schemas.microsoft.com/office/drawing/2014/main" id="{CA2E0769-BAAA-4DE1-A2E6-E36D529893D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00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1694C2E4-EB46-6B39-50B8-1250384934E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  <p:cxnSp>
        <p:nvCxnSpPr>
          <p:cNvPr id="5" name="직선 연결선 22">
            <a:extLst>
              <a:ext uri="{FF2B5EF4-FFF2-40B4-BE49-F238E27FC236}">
                <a16:creationId xmlns:a16="http://schemas.microsoft.com/office/drawing/2014/main" id="{C5476658-F5D1-957F-3C3A-D2E3E87BDAAA}"/>
              </a:ext>
            </a:extLst>
          </p:cNvPr>
          <p:cNvCxnSpPr>
            <a:cxnSpLocks/>
          </p:cNvCxnSpPr>
          <p:nvPr userDrawn="1"/>
        </p:nvCxnSpPr>
        <p:spPr>
          <a:xfrm flipH="1">
            <a:off x="935999" y="6336000"/>
            <a:ext cx="10980000" cy="0"/>
          </a:xfrm>
          <a:prstGeom prst="line">
            <a:avLst/>
          </a:prstGeom>
          <a:ln w="6350">
            <a:solidFill>
              <a:srgbClr val="9EA4A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989DC2A9-E279-1BFF-8E05-FFED3E8AE7EB}"/>
              </a:ext>
            </a:extLst>
          </p:cNvPr>
          <p:cNvSpPr txBox="1"/>
          <p:nvPr userDrawn="1"/>
        </p:nvSpPr>
        <p:spPr>
          <a:xfrm>
            <a:off x="936000" y="6444000"/>
            <a:ext cx="1368000" cy="18466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lvl="0"/>
            <a:r>
              <a:rPr lang="en-US" altLang="ko-KR" sz="1200" dirty="0">
                <a:solidFill>
                  <a:srgbClr val="9EA4AA"/>
                </a:solidFill>
                <a:latin typeface="Adobe 고딕 Std B" panose="020B0800000000000000" pitchFamily="34" charset="-127"/>
                <a:ea typeface="Adobe 고딕 Std B" panose="020B0800000000000000" pitchFamily="34" charset="-127"/>
              </a:rPr>
              <a:t>www.achimnara.kr</a:t>
            </a:r>
            <a:endParaRPr lang="ko-KR" altLang="en-US" sz="1200" dirty="0">
              <a:solidFill>
                <a:srgbClr val="9EA4AA"/>
              </a:solidFill>
              <a:latin typeface="Adobe 고딕 Std B" panose="020B0800000000000000" pitchFamily="34" charset="-127"/>
              <a:ea typeface="Adobe 고딕 Std B" panose="020B0800000000000000" pitchFamily="34" charset="-127"/>
            </a:endParaRPr>
          </a:p>
        </p:txBody>
      </p:sp>
      <p:pic>
        <p:nvPicPr>
          <p:cNvPr id="8" name="그림 7" descr="블랙, 어둠이(가) 표시된 사진&#10;&#10;자동 생성된 설명">
            <a:extLst>
              <a:ext uri="{FF2B5EF4-FFF2-40B4-BE49-F238E27FC236}">
                <a16:creationId xmlns:a16="http://schemas.microsoft.com/office/drawing/2014/main" id="{F9D7E941-CCE1-18B2-0170-4541C3A71D9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CC81C8A8-7CBC-4DC6-2BFD-CFD71C68CD3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5686491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표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텍스트 개체 틀 25">
            <a:extLst>
              <a:ext uri="{FF2B5EF4-FFF2-40B4-BE49-F238E27FC236}">
                <a16:creationId xmlns:a16="http://schemas.microsoft.com/office/drawing/2014/main" id="{5F2EA367-C772-EEA5-14E3-A7884B8D7B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16000" y="3384000"/>
            <a:ext cx="5760000" cy="79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48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표지 제목 입력란</a:t>
            </a:r>
            <a:endParaRPr kumimoji="1" lang="en-US" altLang="ko-KR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237CF9D1-464D-9185-76CC-DCD8054904C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16000" y="3060000"/>
            <a:ext cx="3960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2000" b="1" i="0">
                <a:solidFill>
                  <a:srgbClr val="46BEFA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</a:t>
            </a:r>
          </a:p>
        </p:txBody>
      </p:sp>
    </p:spTree>
    <p:extLst>
      <p:ext uri="{BB962C8B-B14F-4D97-AF65-F5344CB8AC3E}">
        <p14:creationId xmlns:p14="http://schemas.microsoft.com/office/powerpoint/2010/main" val="5773075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211">
          <p15:clr>
            <a:srgbClr val="FBAE40"/>
          </p15:clr>
        </p15:guide>
        <p15:guide id="4" pos="7469">
          <p15:clr>
            <a:srgbClr val="FBAE40"/>
          </p15:clr>
        </p15:guide>
        <p15:guide id="5" orient="horz" pos="210">
          <p15:clr>
            <a:srgbClr val="FBAE40"/>
          </p15:clr>
        </p15:guide>
        <p15:guide id="6" orient="horz" pos="411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BCA4766-440B-A1D5-09DA-A864ED77B0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0D8CF6E9-8D76-B5FB-8644-EB66AD41C3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4993F800-F02C-29B5-9B74-385B129F81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383B3-5DEE-48D4-BE2D-ABCBAB879060}" type="datetimeFigureOut">
              <a:rPr lang="ko-KR" altLang="en-US" smtClean="0"/>
              <a:t>2024-08-28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1DDC4642-1943-7448-8F8A-E2EE8A1582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9DE00923-7083-ECD5-3869-D600398537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BF94F-B9B4-4F2A-B760-14E04212D9D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932836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8AD32C30-5A4F-FB84-B4C8-A59DF0DD4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C2D3A227-A046-CAFA-039B-AAC861517A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14D58FCC-0CEE-FF20-0E6F-D819529132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383B3-5DEE-48D4-BE2D-ABCBAB879060}" type="datetimeFigureOut">
              <a:rPr lang="ko-KR" altLang="en-US" smtClean="0"/>
              <a:t>2024-08-28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2D3B3D8E-C93F-1860-4FD9-E3CF6C8700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DFD1CEE2-B50F-2500-2884-D16560E43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BF94F-B9B4-4F2A-B760-14E04212D9D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02479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8B30FE4E-E240-E0F2-81CB-12A1B68A9D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383332B7-2B50-9312-3D7A-16D9FA94391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2CD24458-1897-389A-C14F-D801C1585E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C445B5DE-48BA-55AB-BD9E-B4A5313B4A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383B3-5DEE-48D4-BE2D-ABCBAB879060}" type="datetimeFigureOut">
              <a:rPr lang="ko-KR" altLang="en-US" smtClean="0"/>
              <a:t>2024-08-28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235B31A5-7B7C-EF41-39DD-DA2E7CF5AA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034ED65D-775B-744A-A3F4-E8B6F9DA95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BF94F-B9B4-4F2A-B760-14E04212D9D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752432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818501EE-3F75-0266-9D82-88B334E681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D71C7D2C-3AAF-31BF-64C3-22AC85D5F9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D8243639-686C-1BF0-EED6-1211C10084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F9624C4C-31BC-A972-324D-0D2E7E5C88C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AAF5D158-759E-032A-BCF5-BBFDA9AED0C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A731EEE9-9C17-142F-D360-6AE3EA9EE8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383B3-5DEE-48D4-BE2D-ABCBAB879060}" type="datetimeFigureOut">
              <a:rPr lang="ko-KR" altLang="en-US" smtClean="0"/>
              <a:t>2024-08-28</a:t>
            </a:fld>
            <a:endParaRPr lang="ko-KR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3922DC9B-F654-9316-2198-443D09AD25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0CBEC904-39AB-5C38-98D8-FE553EAF60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BF94F-B9B4-4F2A-B760-14E04212D9D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149457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5CC66411-5D5C-768D-D814-D3D76923D1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D795FF77-065C-7B3D-907B-6032A446F3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383B3-5DEE-48D4-BE2D-ABCBAB879060}" type="datetimeFigureOut">
              <a:rPr lang="ko-KR" altLang="en-US" smtClean="0"/>
              <a:t>2024-08-28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8FDCC342-7657-298D-6DC0-52CACE2BC5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49B8EAA3-9F4C-2AAA-F748-9E6E8B7E68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BF94F-B9B4-4F2A-B760-14E04212D9D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089054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1B32A8EA-DFFE-D351-974E-AF0C9A0042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383B3-5DEE-48D4-BE2D-ABCBAB879060}" type="datetimeFigureOut">
              <a:rPr lang="ko-KR" altLang="en-US" smtClean="0"/>
              <a:t>2024-08-28</a:t>
            </a:fld>
            <a:endParaRPr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EF444899-33F9-8221-C5D6-C0F81779FE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1CA3B6AD-7EF7-D9A8-FEE3-70FB329D1F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BF94F-B9B4-4F2A-B760-14E04212D9D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756586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50DE2AA-ABFE-331B-D6CC-39C0069D1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C585F10D-8F71-0391-73C3-283A872062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BF08749B-DCF5-B135-CA26-CFA2F08165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18F338CC-A30E-B360-FD54-9AE3598DB3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383B3-5DEE-48D4-BE2D-ABCBAB879060}" type="datetimeFigureOut">
              <a:rPr lang="ko-KR" altLang="en-US" smtClean="0"/>
              <a:t>2024-08-28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23CF2BA5-FDBC-504F-2BEE-0E5CADF275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C6B32BDA-A0D3-003E-6655-E17978EAB0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BF94F-B9B4-4F2A-B760-14E04212D9D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122305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4C6E288-DB97-78E7-434F-213DB4AF40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F2D097C6-91EA-4F3E-07CF-BB4B7AA53C8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8218BC9E-4397-57CC-A9D5-B78544AC18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E1EEEDFF-818D-4681-AD10-ED7EA60FB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383B3-5DEE-48D4-BE2D-ABCBAB879060}" type="datetimeFigureOut">
              <a:rPr lang="ko-KR" altLang="en-US" smtClean="0"/>
              <a:t>2024-08-28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63D7C571-3D63-F29E-BCB4-95C0531A9D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D8D0E9C9-E60D-562A-4D55-AB893BEF2B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BF94F-B9B4-4F2A-B760-14E04212D9D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096408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BB754F6D-00EC-D270-B91B-398BAE8CA9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D463D1DD-96B6-4815-CEE4-A4BE7C4DCB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F357977B-F275-F016-FC24-107645EEFB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5E383B3-5DEE-48D4-BE2D-ABCBAB879060}" type="datetimeFigureOut">
              <a:rPr lang="ko-KR" altLang="en-US" smtClean="0"/>
              <a:t>2024-08-28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E373FEC5-72C8-6E3C-BA95-1CD94826FC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8536BFFC-F65D-4E61-6551-A10F7D4ACF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ACBF94F-B9B4-4F2A-B760-14E04212D9D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389590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6">
            <a:extLst>
              <a:ext uri="{FF2B5EF4-FFF2-40B4-BE49-F238E27FC236}">
                <a16:creationId xmlns:a16="http://schemas.microsoft.com/office/drawing/2014/main" id="{DF767F04-069A-716B-B886-CF08066662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2878345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스크린샷, 도표, 디자인, 일러스트레이션이(가) 표시된 사진&#10;&#10;자동 생성된 설명">
            <a:extLst>
              <a:ext uri="{FF2B5EF4-FFF2-40B4-BE49-F238E27FC236}">
                <a16:creationId xmlns:a16="http://schemas.microsoft.com/office/drawing/2014/main" id="{43F382E0-1E8D-6C30-7B4F-927F3FD3692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" y="-1"/>
            <a:ext cx="12192001" cy="6858001"/>
          </a:xfrm>
          <a:prstGeom prst="rect">
            <a:avLst/>
          </a:prstGeom>
        </p:spPr>
      </p:pic>
      <p:pic>
        <p:nvPicPr>
          <p:cNvPr id="5" name="그림 4" descr="블랙, 어둠이(가) 표시된 사진&#10;&#10;자동 생성된 설명">
            <a:extLst>
              <a:ext uri="{FF2B5EF4-FFF2-40B4-BE49-F238E27FC236}">
                <a16:creationId xmlns:a16="http://schemas.microsoft.com/office/drawing/2014/main" id="{88E52099-49CE-5638-D5B0-044A34672D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161" y="6264000"/>
            <a:ext cx="825677" cy="3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415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3840">
          <p15:clr>
            <a:srgbClr val="F26B43"/>
          </p15:clr>
        </p15:guide>
        <p15:guide id="3" pos="211">
          <p15:clr>
            <a:srgbClr val="F26B43"/>
          </p15:clr>
        </p15:guide>
        <p15:guide id="4" pos="7469">
          <p15:clr>
            <a:srgbClr val="F26B43"/>
          </p15:clr>
        </p15:guide>
        <p15:guide id="5" orient="horz" pos="2160">
          <p15:clr>
            <a:srgbClr val="F26B43"/>
          </p15:clr>
        </p15:guide>
        <p15:guide id="6" orient="horz" pos="210">
          <p15:clr>
            <a:srgbClr val="F26B43"/>
          </p15:clr>
        </p15:guide>
        <p15:guide id="7" orient="horz" pos="411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87F3AF5E-978B-2DAC-AC9E-A72B361F73F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978089" y="3055392"/>
            <a:ext cx="6235819" cy="792000"/>
          </a:xfrm>
        </p:spPr>
        <p:txBody>
          <a:bodyPr/>
          <a:lstStyle/>
          <a:p>
            <a:r>
              <a:rPr kumimoji="1" lang="ko-KR" altLang="en-US"/>
              <a:t>단원 핵심 정리 노트 </a:t>
            </a:r>
            <a:r>
              <a:rPr kumimoji="1" lang="en-US" altLang="ko-KR"/>
              <a:t>PPT</a:t>
            </a:r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6E21E9F1-FD0C-2E67-1812-7C38196D524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115999" y="2767392"/>
            <a:ext cx="3960000" cy="288000"/>
          </a:xfrm>
        </p:spPr>
        <p:txBody>
          <a:bodyPr/>
          <a:lstStyle/>
          <a:p>
            <a:r>
              <a:rPr kumimoji="1" lang="en-US" altLang="ko-KR">
                <a:latin typeface="맑은 고딕" panose="020B0503020000020004" pitchFamily="50" charset="-127"/>
                <a:ea typeface="맑은 고딕" panose="020B0503020000020004" pitchFamily="50" charset="-127"/>
              </a:rPr>
              <a:t>Ⅰ. </a:t>
            </a:r>
            <a:r>
              <a:rPr kumimoji="1" lang="ko-KR" altLang="en-US">
                <a:latin typeface="맑은 고딕" panose="020B0503020000020004" pitchFamily="50" charset="-127"/>
                <a:ea typeface="맑은 고딕" panose="020B0503020000020004" pitchFamily="50" charset="-127"/>
              </a:rPr>
              <a:t>사회현상의 이해와 탐구</a:t>
            </a:r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6805299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B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>
            <a:extLst>
              <a:ext uri="{FF2B5EF4-FFF2-40B4-BE49-F238E27FC236}">
                <a16:creationId xmlns:a16="http://schemas.microsoft.com/office/drawing/2014/main" id="{9C95C4F6-E674-49DA-381F-01FA48CDE264}"/>
              </a:ext>
            </a:extLst>
          </p:cNvPr>
          <p:cNvSpPr/>
          <p:nvPr/>
        </p:nvSpPr>
        <p:spPr>
          <a:xfrm>
            <a:off x="137160" y="146304"/>
            <a:ext cx="11859768" cy="6547104"/>
          </a:xfrm>
          <a:prstGeom prst="rect">
            <a:avLst/>
          </a:prstGeom>
          <a:noFill/>
          <a:ln>
            <a:solidFill>
              <a:srgbClr val="4592F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56" name="그림 55" descr="블랙, 어둠이(가) 표시된 사진&#10;&#10;자동 생성된 설명">
            <a:extLst>
              <a:ext uri="{FF2B5EF4-FFF2-40B4-BE49-F238E27FC236}">
                <a16:creationId xmlns:a16="http://schemas.microsoft.com/office/drawing/2014/main" id="{AD71BC56-1687-A02A-2A9C-108A354114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3688" y="6225309"/>
            <a:ext cx="866351" cy="373316"/>
          </a:xfrm>
          <a:prstGeom prst="rect">
            <a:avLst/>
          </a:prstGeom>
        </p:spPr>
      </p:pic>
      <p:grpSp>
        <p:nvGrpSpPr>
          <p:cNvPr id="9" name="그룹 8">
            <a:extLst>
              <a:ext uri="{FF2B5EF4-FFF2-40B4-BE49-F238E27FC236}">
                <a16:creationId xmlns:a16="http://schemas.microsoft.com/office/drawing/2014/main" id="{201259AA-7B69-496F-C699-9197D75DCDB0}"/>
              </a:ext>
            </a:extLst>
          </p:cNvPr>
          <p:cNvGrpSpPr/>
          <p:nvPr/>
        </p:nvGrpSpPr>
        <p:grpSpPr>
          <a:xfrm>
            <a:off x="2705256" y="490626"/>
            <a:ext cx="6043969" cy="707886"/>
            <a:chOff x="2323589" y="536808"/>
            <a:chExt cx="6043969" cy="707886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48FCE84-67D1-A084-EB9A-5C03AEB0E2C1}"/>
                </a:ext>
              </a:extLst>
            </p:cNvPr>
            <p:cNvSpPr txBox="1"/>
            <p:nvPr/>
          </p:nvSpPr>
          <p:spPr>
            <a:xfrm>
              <a:off x="2323589" y="536808"/>
              <a:ext cx="516001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4000">
                  <a:latin typeface="Adobe 고딕 Std B" panose="020B0800000000000000" pitchFamily="34" charset="-127"/>
                  <a:ea typeface="Adobe 고딕 Std B" panose="020B0800000000000000" pitchFamily="34" charset="-127"/>
                </a:rPr>
                <a:t>대단원 마무리 </a:t>
              </a:r>
            </a:p>
          </p:txBody>
        </p:sp>
        <p:pic>
          <p:nvPicPr>
            <p:cNvPr id="3" name="그림 2" descr="블랙, 어둠이(가) 표시된 사진&#10;&#10;자동 생성된 설명">
              <a:extLst>
                <a:ext uri="{FF2B5EF4-FFF2-40B4-BE49-F238E27FC236}">
                  <a16:creationId xmlns:a16="http://schemas.microsoft.com/office/drawing/2014/main" id="{C268EF46-ADF5-1AD2-EDA2-AA38CCFB21B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37036" y="536808"/>
              <a:ext cx="1730522" cy="635438"/>
            </a:xfrm>
            <a:prstGeom prst="rect">
              <a:avLst/>
            </a:prstGeom>
          </p:spPr>
        </p:pic>
      </p:grpSp>
      <p:pic>
        <p:nvPicPr>
          <p:cNvPr id="8" name="그림 7" descr="별, 클립아트, 창의성, 천문학이(가) 표시된 사진&#10;&#10;자동 생성된 설명">
            <a:extLst>
              <a:ext uri="{FF2B5EF4-FFF2-40B4-BE49-F238E27FC236}">
                <a16:creationId xmlns:a16="http://schemas.microsoft.com/office/drawing/2014/main" id="{EE6D65D2-4E0D-CBEE-CCBA-3C794F2549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1937" y="255842"/>
            <a:ext cx="870222" cy="870222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62A9EC56-2C2A-F550-F5CF-B80A881E403B}"/>
              </a:ext>
            </a:extLst>
          </p:cNvPr>
          <p:cNvSpPr txBox="1"/>
          <p:nvPr/>
        </p:nvSpPr>
        <p:spPr>
          <a:xfrm>
            <a:off x="4016996" y="1495622"/>
            <a:ext cx="1233992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ko-KR" altLang="en-US" sz="1400" spc="-8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사회현상의 이해</a:t>
            </a:r>
            <a:endParaRPr lang="en-US" altLang="ko-KR" sz="1400" spc="-8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/>
            <a:r>
              <a:rPr lang="ko-KR" altLang="en-US" sz="1400" spc="-8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핵심 내용 </a:t>
            </a:r>
            <a:endParaRPr lang="ko-KR" altLang="en-US" sz="1400" spc="-8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24" name="사각형: 둥근 모서리 23">
            <a:extLst>
              <a:ext uri="{FF2B5EF4-FFF2-40B4-BE49-F238E27FC236}">
                <a16:creationId xmlns:a16="http://schemas.microsoft.com/office/drawing/2014/main" id="{F9331B8E-BF06-818D-332A-F8F328AE17BB}"/>
              </a:ext>
            </a:extLst>
          </p:cNvPr>
          <p:cNvSpPr/>
          <p:nvPr/>
        </p:nvSpPr>
        <p:spPr>
          <a:xfrm>
            <a:off x="1520982" y="1542834"/>
            <a:ext cx="8564578" cy="4966608"/>
          </a:xfrm>
          <a:prstGeom prst="roundRect">
            <a:avLst>
              <a:gd name="adj" fmla="val 8427"/>
            </a:avLst>
          </a:prstGeom>
          <a:solidFill>
            <a:schemeClr val="bg1"/>
          </a:solidFill>
          <a:ln>
            <a:noFill/>
          </a:ln>
          <a:effectLst>
            <a:outerShdw blurRad="127000" dist="63500" dir="2700000" algn="tl" rotWithShape="0">
              <a:prstClr val="black">
                <a:alpha val="1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9" name="Rectangle 5">
            <a:extLst>
              <a:ext uri="{FF2B5EF4-FFF2-40B4-BE49-F238E27FC236}">
                <a16:creationId xmlns:a16="http://schemas.microsoft.com/office/drawing/2014/main" id="{6DFEC13B-5848-A136-099D-DF169154CA38}"/>
              </a:ext>
            </a:extLst>
          </p:cNvPr>
          <p:cNvSpPr/>
          <p:nvPr/>
        </p:nvSpPr>
        <p:spPr>
          <a:xfrm>
            <a:off x="1242264" y="2053559"/>
            <a:ext cx="2295911" cy="2893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latinLnBrk="0">
              <a:lnSpc>
                <a:spcPct val="130000"/>
              </a:lnSpc>
              <a:defRPr/>
            </a:pPr>
            <a:r>
              <a:rPr lang="en-US" altLang="ko-KR" sz="1600" spc="-15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Pretendard" panose="02000503000000020004" pitchFamily="2" charset="-127"/>
              </a:rPr>
              <a:t>(1) </a:t>
            </a:r>
            <a:r>
              <a:rPr lang="ko-KR" altLang="en-US" sz="1600" spc="-15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Pretendard" panose="02000503000000020004" pitchFamily="2" charset="-127"/>
              </a:rPr>
              <a:t>기능론</a:t>
            </a:r>
            <a:endParaRPr lang="en-US" altLang="ko-KR" sz="1600" spc="-150" dirty="0">
              <a:ln>
                <a:solidFill>
                  <a:srgbClr val="4472C4">
                    <a:alpha val="0"/>
                  </a:srgb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Pretendard" panose="02000503000000020004" pitchFamily="2" charset="-127"/>
            </a:endParaRPr>
          </a:p>
        </p:txBody>
      </p:sp>
      <p:sp>
        <p:nvSpPr>
          <p:cNvPr id="11" name="Rectangle 5">
            <a:extLst>
              <a:ext uri="{FF2B5EF4-FFF2-40B4-BE49-F238E27FC236}">
                <a16:creationId xmlns:a16="http://schemas.microsoft.com/office/drawing/2014/main" id="{EB4B7F63-DF28-7FF0-0873-5BE809992ECE}"/>
              </a:ext>
            </a:extLst>
          </p:cNvPr>
          <p:cNvSpPr/>
          <p:nvPr/>
        </p:nvSpPr>
        <p:spPr>
          <a:xfrm>
            <a:off x="1242264" y="3736828"/>
            <a:ext cx="2295911" cy="2893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latinLnBrk="0">
              <a:lnSpc>
                <a:spcPct val="130000"/>
              </a:lnSpc>
              <a:defRPr/>
            </a:pPr>
            <a:r>
              <a:rPr lang="en-US" altLang="ko-KR" sz="1600" spc="-15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Pretendard" panose="02000503000000020004" pitchFamily="2" charset="-127"/>
              </a:rPr>
              <a:t>(2) </a:t>
            </a:r>
            <a:r>
              <a:rPr lang="ko-KR" altLang="en-US" sz="1600" spc="-15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Pretendard" panose="02000503000000020004" pitchFamily="2" charset="-127"/>
              </a:rPr>
              <a:t>갈등론</a:t>
            </a:r>
            <a:endParaRPr lang="en-US" altLang="ko-KR" sz="1600" spc="-150" dirty="0">
              <a:ln>
                <a:solidFill>
                  <a:srgbClr val="4472C4">
                    <a:alpha val="0"/>
                  </a:srgb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Pretendard" panose="02000503000000020004" pitchFamily="2" charset="-127"/>
            </a:endParaRPr>
          </a:p>
        </p:txBody>
      </p:sp>
      <p:sp>
        <p:nvSpPr>
          <p:cNvPr id="12" name="Rectangle 5">
            <a:extLst>
              <a:ext uri="{FF2B5EF4-FFF2-40B4-BE49-F238E27FC236}">
                <a16:creationId xmlns:a16="http://schemas.microsoft.com/office/drawing/2014/main" id="{E64E74F7-9715-D329-680D-93245E08D5E1}"/>
              </a:ext>
            </a:extLst>
          </p:cNvPr>
          <p:cNvSpPr/>
          <p:nvPr/>
        </p:nvSpPr>
        <p:spPr>
          <a:xfrm>
            <a:off x="1504371" y="5420097"/>
            <a:ext cx="2295911" cy="2893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latinLnBrk="0">
              <a:lnSpc>
                <a:spcPct val="130000"/>
              </a:lnSpc>
              <a:defRPr/>
            </a:pPr>
            <a:r>
              <a:rPr lang="en-US" altLang="ko-KR" sz="1600" spc="-15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Pretendard" panose="02000503000000020004" pitchFamily="2" charset="-127"/>
              </a:rPr>
              <a:t>(3) </a:t>
            </a:r>
            <a:r>
              <a:rPr lang="ko-KR" altLang="en-US" sz="1600" spc="-15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Pretendard" panose="02000503000000020004" pitchFamily="2" charset="-127"/>
              </a:rPr>
              <a:t>상징적 상호 작용론</a:t>
            </a:r>
            <a:endParaRPr lang="en-US" altLang="ko-KR" sz="1600" spc="-150" dirty="0">
              <a:ln>
                <a:solidFill>
                  <a:srgbClr val="4472C4">
                    <a:alpha val="0"/>
                  </a:srgb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Pretendard" panose="02000503000000020004" pitchFamily="2" charset="-127"/>
            </a:endParaRPr>
          </a:p>
        </p:txBody>
      </p:sp>
      <p:sp>
        <p:nvSpPr>
          <p:cNvPr id="13" name="Rectangle 5">
            <a:extLst>
              <a:ext uri="{FF2B5EF4-FFF2-40B4-BE49-F238E27FC236}">
                <a16:creationId xmlns:a16="http://schemas.microsoft.com/office/drawing/2014/main" id="{10D85920-6137-BFC2-6C03-894FCD85E505}"/>
              </a:ext>
            </a:extLst>
          </p:cNvPr>
          <p:cNvSpPr/>
          <p:nvPr/>
        </p:nvSpPr>
        <p:spPr>
          <a:xfrm>
            <a:off x="7018703" y="2053559"/>
            <a:ext cx="2295911" cy="69711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latinLnBrk="0">
              <a:lnSpc>
                <a:spcPct val="130000"/>
              </a:lnSpc>
              <a:defRPr/>
            </a:pPr>
            <a:r>
              <a:rPr lang="ko-KR" altLang="en-US" sz="1200" spc="-15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Pretendard" panose="02000503000000020004" pitchFamily="2" charset="-127"/>
              </a:rPr>
              <a:t>㉠  사회적 관계는 기본적으로 지배와 피지배 관계임을 전제하고 사회 안에 존재하는 다양한 갈등에 집중하는 관점</a:t>
            </a:r>
            <a:endParaRPr lang="en-US" altLang="ko-KR" sz="1200" spc="-150" dirty="0">
              <a:ln>
                <a:solidFill>
                  <a:srgbClr val="4472C4">
                    <a:alpha val="0"/>
                  </a:srgb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Pretendard" panose="02000503000000020004" pitchFamily="2" charset="-127"/>
            </a:endParaRPr>
          </a:p>
        </p:txBody>
      </p:sp>
      <p:sp>
        <p:nvSpPr>
          <p:cNvPr id="15" name="Rectangle 5">
            <a:extLst>
              <a:ext uri="{FF2B5EF4-FFF2-40B4-BE49-F238E27FC236}">
                <a16:creationId xmlns:a16="http://schemas.microsoft.com/office/drawing/2014/main" id="{350B1BF6-05B2-9CD7-CE98-AB1C7DFD3D88}"/>
              </a:ext>
            </a:extLst>
          </p:cNvPr>
          <p:cNvSpPr/>
          <p:nvPr/>
        </p:nvSpPr>
        <p:spPr>
          <a:xfrm>
            <a:off x="7018703" y="3677581"/>
            <a:ext cx="2650398" cy="69711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latinLnBrk="0">
              <a:lnSpc>
                <a:spcPct val="130000"/>
              </a:lnSpc>
              <a:defRPr/>
            </a:pPr>
            <a:r>
              <a:rPr lang="ko-KR" altLang="en-US" sz="1200" spc="-15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Pretendard" panose="02000503000000020004" pitchFamily="2" charset="-127"/>
              </a:rPr>
              <a:t>㉡   사회를 하나의 생물 유기체에 비유하여</a:t>
            </a:r>
            <a:r>
              <a:rPr lang="en-US" altLang="ko-KR" sz="1200" spc="-15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Pretendard" panose="02000503000000020004" pitchFamily="2" charset="-127"/>
              </a:rPr>
              <a:t>, </a:t>
            </a:r>
            <a:r>
              <a:rPr lang="ko-KR" altLang="en-US" sz="1200" spc="-15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Pretendard" panose="02000503000000020004" pitchFamily="2" charset="-127"/>
              </a:rPr>
              <a:t>사회를 이루는 구성 요소가 상호 연관되어 그 사회의 유지와 통합에 기여한다고 보는 관점</a:t>
            </a:r>
            <a:endParaRPr lang="en-US" altLang="ko-KR" sz="1200" spc="-150" dirty="0">
              <a:ln>
                <a:solidFill>
                  <a:srgbClr val="4472C4">
                    <a:alpha val="0"/>
                  </a:srgb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Pretendard" panose="02000503000000020004" pitchFamily="2" charset="-127"/>
            </a:endParaRPr>
          </a:p>
        </p:txBody>
      </p:sp>
      <p:sp>
        <p:nvSpPr>
          <p:cNvPr id="16" name="Rectangle 5">
            <a:extLst>
              <a:ext uri="{FF2B5EF4-FFF2-40B4-BE49-F238E27FC236}">
                <a16:creationId xmlns:a16="http://schemas.microsoft.com/office/drawing/2014/main" id="{651CB97F-E0F8-2F30-7D2A-307A9B367620}"/>
              </a:ext>
            </a:extLst>
          </p:cNvPr>
          <p:cNvSpPr/>
          <p:nvPr/>
        </p:nvSpPr>
        <p:spPr>
          <a:xfrm>
            <a:off x="7018703" y="5131599"/>
            <a:ext cx="2650398" cy="69711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latinLnBrk="0">
              <a:lnSpc>
                <a:spcPct val="130000"/>
              </a:lnSpc>
              <a:defRPr/>
            </a:pPr>
            <a:r>
              <a:rPr lang="ko-KR" altLang="en-US" sz="1200" spc="-15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Pretendard" panose="02000503000000020004" pitchFamily="2" charset="-127"/>
              </a:rPr>
              <a:t>㉢   개인이 언어</a:t>
            </a:r>
            <a:r>
              <a:rPr lang="en-US" altLang="ko-KR" sz="1200" spc="-15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Pretendard" panose="02000503000000020004" pitchFamily="2" charset="-127"/>
              </a:rPr>
              <a:t>, </a:t>
            </a:r>
            <a:r>
              <a:rPr lang="ko-KR" altLang="en-US" sz="1200" spc="-15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Pretendard" panose="02000503000000020004" pitchFamily="2" charset="-127"/>
              </a:rPr>
              <a:t>몸짓</a:t>
            </a:r>
            <a:r>
              <a:rPr lang="en-US" altLang="ko-KR" sz="1200" spc="-15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Pretendard" panose="02000503000000020004" pitchFamily="2" charset="-127"/>
              </a:rPr>
              <a:t>, </a:t>
            </a:r>
            <a:r>
              <a:rPr lang="ko-KR" altLang="en-US" sz="1200" spc="-15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Pretendard" panose="02000503000000020004" pitchFamily="2" charset="-127"/>
              </a:rPr>
              <a:t>이미지 등의 상징을 활용하여 상호 작용하며 사회현상은 이러한 상호 작용의 결과로 나타나는 것이라고 보는 관점</a:t>
            </a:r>
            <a:endParaRPr lang="en-US" altLang="ko-KR" sz="1200" spc="-150" dirty="0">
              <a:ln>
                <a:solidFill>
                  <a:srgbClr val="4472C4">
                    <a:alpha val="0"/>
                  </a:srgb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Pretendard" panose="02000503000000020004" pitchFamily="2" charset="-127"/>
            </a:endParaRPr>
          </a:p>
        </p:txBody>
      </p:sp>
      <p:sp>
        <p:nvSpPr>
          <p:cNvPr id="34" name="순서도: 연결자 33">
            <a:extLst>
              <a:ext uri="{FF2B5EF4-FFF2-40B4-BE49-F238E27FC236}">
                <a16:creationId xmlns:a16="http://schemas.microsoft.com/office/drawing/2014/main" id="{1BF8293E-C70B-AC17-F80B-6E247DD1A6ED}"/>
              </a:ext>
            </a:extLst>
          </p:cNvPr>
          <p:cNvSpPr/>
          <p:nvPr/>
        </p:nvSpPr>
        <p:spPr>
          <a:xfrm>
            <a:off x="3800282" y="2124797"/>
            <a:ext cx="135802" cy="146834"/>
          </a:xfrm>
          <a:prstGeom prst="flowChartConnector">
            <a:avLst/>
          </a:prstGeom>
          <a:solidFill>
            <a:srgbClr val="4592FA"/>
          </a:solidFill>
          <a:ln>
            <a:solidFill>
              <a:srgbClr val="4592F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7" name="순서도: 연결자 36">
            <a:extLst>
              <a:ext uri="{FF2B5EF4-FFF2-40B4-BE49-F238E27FC236}">
                <a16:creationId xmlns:a16="http://schemas.microsoft.com/office/drawing/2014/main" id="{F101E559-6CCB-C36C-4B57-C09A98066C21}"/>
              </a:ext>
            </a:extLst>
          </p:cNvPr>
          <p:cNvSpPr/>
          <p:nvPr/>
        </p:nvSpPr>
        <p:spPr>
          <a:xfrm>
            <a:off x="3800282" y="3806288"/>
            <a:ext cx="135802" cy="146834"/>
          </a:xfrm>
          <a:prstGeom prst="flowChartConnector">
            <a:avLst/>
          </a:prstGeom>
          <a:solidFill>
            <a:srgbClr val="4592FA"/>
          </a:solidFill>
          <a:ln>
            <a:solidFill>
              <a:srgbClr val="4592F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9" name="순서도: 연결자 38">
            <a:extLst>
              <a:ext uri="{FF2B5EF4-FFF2-40B4-BE49-F238E27FC236}">
                <a16:creationId xmlns:a16="http://schemas.microsoft.com/office/drawing/2014/main" id="{B90BF84A-404D-D644-F43D-B1C8868E27AC}"/>
              </a:ext>
            </a:extLst>
          </p:cNvPr>
          <p:cNvSpPr/>
          <p:nvPr/>
        </p:nvSpPr>
        <p:spPr>
          <a:xfrm>
            <a:off x="3800282" y="5562573"/>
            <a:ext cx="135802" cy="146834"/>
          </a:xfrm>
          <a:prstGeom prst="flowChartConnector">
            <a:avLst/>
          </a:prstGeom>
          <a:solidFill>
            <a:srgbClr val="4592FA"/>
          </a:solidFill>
          <a:ln>
            <a:solidFill>
              <a:srgbClr val="4592F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0" name="순서도: 연결자 39">
            <a:extLst>
              <a:ext uri="{FF2B5EF4-FFF2-40B4-BE49-F238E27FC236}">
                <a16:creationId xmlns:a16="http://schemas.microsoft.com/office/drawing/2014/main" id="{71D8011E-110E-9FEC-2027-9754F85D8F29}"/>
              </a:ext>
            </a:extLst>
          </p:cNvPr>
          <p:cNvSpPr/>
          <p:nvPr/>
        </p:nvSpPr>
        <p:spPr>
          <a:xfrm>
            <a:off x="6747099" y="2124797"/>
            <a:ext cx="135802" cy="146834"/>
          </a:xfrm>
          <a:prstGeom prst="flowChartConnector">
            <a:avLst/>
          </a:prstGeom>
          <a:solidFill>
            <a:srgbClr val="4592FA"/>
          </a:solidFill>
          <a:ln>
            <a:solidFill>
              <a:srgbClr val="4592F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1" name="순서도: 연결자 40">
            <a:extLst>
              <a:ext uri="{FF2B5EF4-FFF2-40B4-BE49-F238E27FC236}">
                <a16:creationId xmlns:a16="http://schemas.microsoft.com/office/drawing/2014/main" id="{4E192CA5-FB15-7692-E6F6-C82299AA52D2}"/>
              </a:ext>
            </a:extLst>
          </p:cNvPr>
          <p:cNvSpPr/>
          <p:nvPr/>
        </p:nvSpPr>
        <p:spPr>
          <a:xfrm>
            <a:off x="6747099" y="3806288"/>
            <a:ext cx="135802" cy="146834"/>
          </a:xfrm>
          <a:prstGeom prst="flowChartConnector">
            <a:avLst/>
          </a:prstGeom>
          <a:solidFill>
            <a:srgbClr val="4592FA"/>
          </a:solidFill>
          <a:ln>
            <a:solidFill>
              <a:srgbClr val="4592F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2" name="순서도: 연결자 41">
            <a:extLst>
              <a:ext uri="{FF2B5EF4-FFF2-40B4-BE49-F238E27FC236}">
                <a16:creationId xmlns:a16="http://schemas.microsoft.com/office/drawing/2014/main" id="{FEFEADD9-CCE9-0209-AE2D-FA21359F6B2C}"/>
              </a:ext>
            </a:extLst>
          </p:cNvPr>
          <p:cNvSpPr/>
          <p:nvPr/>
        </p:nvSpPr>
        <p:spPr>
          <a:xfrm>
            <a:off x="6747099" y="5562573"/>
            <a:ext cx="135802" cy="146834"/>
          </a:xfrm>
          <a:prstGeom prst="flowChartConnector">
            <a:avLst/>
          </a:prstGeom>
          <a:solidFill>
            <a:srgbClr val="4592FA"/>
          </a:solidFill>
          <a:ln>
            <a:solidFill>
              <a:srgbClr val="4592F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44" name="직선 연결선 43">
            <a:extLst>
              <a:ext uri="{FF2B5EF4-FFF2-40B4-BE49-F238E27FC236}">
                <a16:creationId xmlns:a16="http://schemas.microsoft.com/office/drawing/2014/main" id="{A326B952-FF6E-A0A5-4E7F-9606CE989283}"/>
              </a:ext>
            </a:extLst>
          </p:cNvPr>
          <p:cNvCxnSpPr>
            <a:stCxn id="34" idx="1"/>
            <a:endCxn id="41" idx="1"/>
          </p:cNvCxnSpPr>
          <p:nvPr/>
        </p:nvCxnSpPr>
        <p:spPr>
          <a:xfrm>
            <a:off x="3820170" y="2146300"/>
            <a:ext cx="2946817" cy="1681491"/>
          </a:xfrm>
          <a:prstGeom prst="line">
            <a:avLst/>
          </a:prstGeom>
          <a:ln>
            <a:solidFill>
              <a:srgbClr val="4592F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직선 연결선 45">
            <a:extLst>
              <a:ext uri="{FF2B5EF4-FFF2-40B4-BE49-F238E27FC236}">
                <a16:creationId xmlns:a16="http://schemas.microsoft.com/office/drawing/2014/main" id="{C7521C28-9663-4FD5-FF4A-69F31726722A}"/>
              </a:ext>
            </a:extLst>
          </p:cNvPr>
          <p:cNvCxnSpPr>
            <a:cxnSpLocks/>
            <a:endCxn id="40" idx="3"/>
          </p:cNvCxnSpPr>
          <p:nvPr/>
        </p:nvCxnSpPr>
        <p:spPr>
          <a:xfrm flipV="1">
            <a:off x="3907959" y="2250128"/>
            <a:ext cx="2859028" cy="1604308"/>
          </a:xfrm>
          <a:prstGeom prst="line">
            <a:avLst/>
          </a:prstGeom>
          <a:ln>
            <a:solidFill>
              <a:srgbClr val="4592F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직선 연결선 49">
            <a:extLst>
              <a:ext uri="{FF2B5EF4-FFF2-40B4-BE49-F238E27FC236}">
                <a16:creationId xmlns:a16="http://schemas.microsoft.com/office/drawing/2014/main" id="{5480B1A2-BA92-6EB7-ACA1-D157BF0F91BF}"/>
              </a:ext>
            </a:extLst>
          </p:cNvPr>
          <p:cNvCxnSpPr>
            <a:stCxn id="39" idx="2"/>
            <a:endCxn id="42" idx="2"/>
          </p:cNvCxnSpPr>
          <p:nvPr/>
        </p:nvCxnSpPr>
        <p:spPr>
          <a:xfrm>
            <a:off x="3800282" y="5635990"/>
            <a:ext cx="2946817" cy="0"/>
          </a:xfrm>
          <a:prstGeom prst="line">
            <a:avLst/>
          </a:prstGeom>
          <a:ln>
            <a:solidFill>
              <a:srgbClr val="4592F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513136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B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>
            <a:extLst>
              <a:ext uri="{FF2B5EF4-FFF2-40B4-BE49-F238E27FC236}">
                <a16:creationId xmlns:a16="http://schemas.microsoft.com/office/drawing/2014/main" id="{9C95C4F6-E674-49DA-381F-01FA48CDE264}"/>
              </a:ext>
            </a:extLst>
          </p:cNvPr>
          <p:cNvSpPr/>
          <p:nvPr/>
        </p:nvSpPr>
        <p:spPr>
          <a:xfrm>
            <a:off x="137160" y="146304"/>
            <a:ext cx="11859768" cy="6547104"/>
          </a:xfrm>
          <a:prstGeom prst="rect">
            <a:avLst/>
          </a:prstGeom>
          <a:noFill/>
          <a:ln>
            <a:solidFill>
              <a:srgbClr val="4592F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56" name="그림 55" descr="블랙, 어둠이(가) 표시된 사진&#10;&#10;자동 생성된 설명">
            <a:extLst>
              <a:ext uri="{FF2B5EF4-FFF2-40B4-BE49-F238E27FC236}">
                <a16:creationId xmlns:a16="http://schemas.microsoft.com/office/drawing/2014/main" id="{AD71BC56-1687-A02A-2A9C-108A354114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3688" y="6225309"/>
            <a:ext cx="866351" cy="373316"/>
          </a:xfrm>
          <a:prstGeom prst="rect">
            <a:avLst/>
          </a:prstGeom>
        </p:spPr>
      </p:pic>
      <p:grpSp>
        <p:nvGrpSpPr>
          <p:cNvPr id="9" name="그룹 8">
            <a:extLst>
              <a:ext uri="{FF2B5EF4-FFF2-40B4-BE49-F238E27FC236}">
                <a16:creationId xmlns:a16="http://schemas.microsoft.com/office/drawing/2014/main" id="{201259AA-7B69-496F-C699-9197D75DCDB0}"/>
              </a:ext>
            </a:extLst>
          </p:cNvPr>
          <p:cNvGrpSpPr/>
          <p:nvPr/>
        </p:nvGrpSpPr>
        <p:grpSpPr>
          <a:xfrm>
            <a:off x="2705256" y="490626"/>
            <a:ext cx="6043969" cy="707886"/>
            <a:chOff x="2323589" y="536808"/>
            <a:chExt cx="6043969" cy="707886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48FCE84-67D1-A084-EB9A-5C03AEB0E2C1}"/>
                </a:ext>
              </a:extLst>
            </p:cNvPr>
            <p:cNvSpPr txBox="1"/>
            <p:nvPr/>
          </p:nvSpPr>
          <p:spPr>
            <a:xfrm>
              <a:off x="2323589" y="536808"/>
              <a:ext cx="516001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4000">
                  <a:latin typeface="Adobe 고딕 Std B" panose="020B0800000000000000" pitchFamily="34" charset="-127"/>
                  <a:ea typeface="Adobe 고딕 Std B" panose="020B0800000000000000" pitchFamily="34" charset="-127"/>
                </a:rPr>
                <a:t>대단원 마무리 </a:t>
              </a:r>
            </a:p>
          </p:txBody>
        </p:sp>
        <p:pic>
          <p:nvPicPr>
            <p:cNvPr id="3" name="그림 2" descr="블랙, 어둠이(가) 표시된 사진&#10;&#10;자동 생성된 설명">
              <a:extLst>
                <a:ext uri="{FF2B5EF4-FFF2-40B4-BE49-F238E27FC236}">
                  <a16:creationId xmlns:a16="http://schemas.microsoft.com/office/drawing/2014/main" id="{C268EF46-ADF5-1AD2-EDA2-AA38CCFB21B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37036" y="536808"/>
              <a:ext cx="1730522" cy="635438"/>
            </a:xfrm>
            <a:prstGeom prst="rect">
              <a:avLst/>
            </a:prstGeom>
          </p:spPr>
        </p:pic>
      </p:grpSp>
      <p:pic>
        <p:nvPicPr>
          <p:cNvPr id="8" name="그림 7" descr="별, 클립아트, 창의성, 천문학이(가) 표시된 사진&#10;&#10;자동 생성된 설명">
            <a:extLst>
              <a:ext uri="{FF2B5EF4-FFF2-40B4-BE49-F238E27FC236}">
                <a16:creationId xmlns:a16="http://schemas.microsoft.com/office/drawing/2014/main" id="{EE6D65D2-4E0D-CBEE-CCBA-3C794F2549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1937" y="255842"/>
            <a:ext cx="870222" cy="870222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62A9EC56-2C2A-F550-F5CF-B80A881E403B}"/>
              </a:ext>
            </a:extLst>
          </p:cNvPr>
          <p:cNvSpPr txBox="1"/>
          <p:nvPr/>
        </p:nvSpPr>
        <p:spPr>
          <a:xfrm>
            <a:off x="4016996" y="1495622"/>
            <a:ext cx="1233992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ko-KR" altLang="en-US" sz="1400" spc="-8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사회현상의 이해</a:t>
            </a:r>
            <a:endParaRPr lang="en-US" altLang="ko-KR" sz="1400" spc="-8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/>
            <a:r>
              <a:rPr lang="ko-KR" altLang="en-US" sz="1400" spc="-8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핵심 내용 </a:t>
            </a:r>
            <a:endParaRPr lang="ko-KR" altLang="en-US" sz="1400" spc="-8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24" name="사각형: 둥근 모서리 23">
            <a:extLst>
              <a:ext uri="{FF2B5EF4-FFF2-40B4-BE49-F238E27FC236}">
                <a16:creationId xmlns:a16="http://schemas.microsoft.com/office/drawing/2014/main" id="{F9331B8E-BF06-818D-332A-F8F328AE17BB}"/>
              </a:ext>
            </a:extLst>
          </p:cNvPr>
          <p:cNvSpPr/>
          <p:nvPr/>
        </p:nvSpPr>
        <p:spPr>
          <a:xfrm>
            <a:off x="5520514" y="1633369"/>
            <a:ext cx="4989641" cy="4276507"/>
          </a:xfrm>
          <a:prstGeom prst="roundRect">
            <a:avLst>
              <a:gd name="adj" fmla="val 8427"/>
            </a:avLst>
          </a:prstGeom>
          <a:solidFill>
            <a:schemeClr val="bg1"/>
          </a:solidFill>
          <a:ln>
            <a:noFill/>
          </a:ln>
          <a:effectLst>
            <a:outerShdw blurRad="127000" dist="63500" dir="2700000" algn="tl" rotWithShape="0">
              <a:prstClr val="black">
                <a:alpha val="1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/>
              <a:t>ㅎㅎ</a:t>
            </a:r>
          </a:p>
        </p:txBody>
      </p:sp>
      <p:sp>
        <p:nvSpPr>
          <p:cNvPr id="25" name="Rectangle 5">
            <a:extLst>
              <a:ext uri="{FF2B5EF4-FFF2-40B4-BE49-F238E27FC236}">
                <a16:creationId xmlns:a16="http://schemas.microsoft.com/office/drawing/2014/main" id="{CCECA847-CC17-0DB0-7A8F-D11593381213}"/>
              </a:ext>
            </a:extLst>
          </p:cNvPr>
          <p:cNvSpPr/>
          <p:nvPr/>
        </p:nvSpPr>
        <p:spPr>
          <a:xfrm>
            <a:off x="5770727" y="2126582"/>
            <a:ext cx="4271351" cy="45704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latinLnBrk="0">
              <a:lnSpc>
                <a:spcPct val="130000"/>
              </a:lnSpc>
              <a:defRPr/>
            </a:pPr>
            <a:r>
              <a:rPr lang="en-US" altLang="ko-KR" sz="1200" spc="-15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Pretendard" panose="02000503000000020004" pitchFamily="2" charset="-127"/>
              </a:rPr>
              <a:t>(</a:t>
            </a:r>
            <a:r>
              <a:rPr lang="ko-KR" altLang="en-US" sz="1200" spc="-15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Pretendard" panose="02000503000000020004" pitchFamily="2" charset="-127"/>
              </a:rPr>
              <a:t>   </a:t>
            </a:r>
            <a:r>
              <a:rPr lang="en-US" altLang="ko-KR" sz="1200" spc="-15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Pretendard" panose="02000503000000020004" pitchFamily="2" charset="-127"/>
              </a:rPr>
              <a:t>…    )  </a:t>
            </a:r>
            <a:r>
              <a:rPr lang="ko-KR" altLang="en-US" sz="1200" spc="-15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Pretendard" panose="02000503000000020004" pitchFamily="2" charset="-127"/>
              </a:rPr>
              <a:t>연구 방법에서는   사회현상이 </a:t>
            </a:r>
            <a:r>
              <a:rPr lang="en-US" altLang="ko-KR" sz="1200" spc="-15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Pretendard" panose="02000503000000020004" pitchFamily="2" charset="-127"/>
              </a:rPr>
              <a:t>(</a:t>
            </a:r>
            <a:r>
              <a:rPr lang="ko-KR" altLang="en-US" sz="1200" spc="-15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Pretendard" panose="02000503000000020004" pitchFamily="2" charset="-127"/>
              </a:rPr>
              <a:t>   </a:t>
            </a:r>
            <a:r>
              <a:rPr lang="en-US" altLang="ko-KR" sz="1200" spc="-15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Pretendard" panose="02000503000000020004" pitchFamily="2" charset="-127"/>
              </a:rPr>
              <a:t>…    ) </a:t>
            </a:r>
            <a:r>
              <a:rPr lang="ko-KR" altLang="en-US" sz="1200" spc="-15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Pretendard" panose="02000503000000020004" pitchFamily="2" charset="-127"/>
              </a:rPr>
              <a:t>이므로 </a:t>
            </a:r>
            <a:endParaRPr lang="en-US" altLang="ko-KR" sz="1200" spc="-150">
              <a:ln>
                <a:solidFill>
                  <a:srgbClr val="4472C4">
                    <a:alpha val="0"/>
                  </a:srgb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Pretendard" panose="02000503000000020004" pitchFamily="2" charset="-127"/>
            </a:endParaRPr>
          </a:p>
          <a:p>
            <a:pPr algn="ctr" latinLnBrk="0">
              <a:lnSpc>
                <a:spcPct val="130000"/>
              </a:lnSpc>
              <a:defRPr/>
            </a:pPr>
            <a:r>
              <a:rPr lang="ko-KR" altLang="en-US" sz="1200" spc="-15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Pretendard" panose="02000503000000020004" pitchFamily="2" charset="-127"/>
              </a:rPr>
              <a:t>자연현상과는 본질적으로 다르다는 점을 강조한다</a:t>
            </a:r>
            <a:r>
              <a:rPr lang="en-US" altLang="ko-KR" sz="1200" spc="-15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Pretendard" panose="02000503000000020004" pitchFamily="2" charset="-127"/>
              </a:rPr>
              <a:t>.</a:t>
            </a:r>
            <a:endParaRPr lang="en-US" altLang="ko-KR" sz="1200" spc="-150" dirty="0">
              <a:ln>
                <a:solidFill>
                  <a:srgbClr val="4472C4">
                    <a:alpha val="0"/>
                  </a:srgb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Pretendard" panose="02000503000000020004" pitchFamily="2" charset="-127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11AE33A-5785-F6F7-95DE-5D05E3FC34A6}"/>
              </a:ext>
            </a:extLst>
          </p:cNvPr>
          <p:cNvSpPr txBox="1"/>
          <p:nvPr/>
        </p:nvSpPr>
        <p:spPr>
          <a:xfrm flipH="1">
            <a:off x="7361166" y="1826104"/>
            <a:ext cx="133091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ko-KR" altLang="en-US" sz="1400" spc="-8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4592FA"/>
                </a:solidFill>
                <a:latin typeface="Adobe 고딕 Std B" panose="020B0800000000000000" pitchFamily="34" charset="-127"/>
                <a:ea typeface="Adobe 고딕 Std B" panose="020B0800000000000000" pitchFamily="34" charset="-127"/>
              </a:rPr>
              <a:t>질적</a:t>
            </a:r>
            <a:r>
              <a:rPr lang="en-US" altLang="ko-KR" sz="1400" spc="-8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4592FA"/>
                </a:solidFill>
                <a:latin typeface="Adobe 고딕 Std B" panose="020B0800000000000000" pitchFamily="34" charset="-127"/>
                <a:ea typeface="Adobe 고딕 Std B" panose="020B0800000000000000" pitchFamily="34" charset="-127"/>
              </a:rPr>
              <a:t>, </a:t>
            </a:r>
            <a:r>
              <a:rPr lang="ko-KR" altLang="en-US" sz="1400" spc="-8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4592FA"/>
                </a:solidFill>
                <a:latin typeface="Adobe 고딕 Std B" panose="020B0800000000000000" pitchFamily="34" charset="-127"/>
                <a:ea typeface="Adobe 고딕 Std B" panose="020B0800000000000000" pitchFamily="34" charset="-127"/>
              </a:rPr>
              <a:t>가치 함축적</a:t>
            </a:r>
            <a:endParaRPr lang="ko-KR" altLang="en-US" sz="1400" spc="-8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rgbClr val="4592FA"/>
              </a:solidFill>
              <a:latin typeface="Adobe 고딕 Std B" panose="020B0800000000000000" pitchFamily="34" charset="-127"/>
              <a:ea typeface="Adobe 고딕 Std B" panose="020B0800000000000000" pitchFamily="34" charset="-127"/>
            </a:endParaRPr>
          </a:p>
        </p:txBody>
      </p:sp>
      <p:sp>
        <p:nvSpPr>
          <p:cNvPr id="29" name="Rectangle 5">
            <a:extLst>
              <a:ext uri="{FF2B5EF4-FFF2-40B4-BE49-F238E27FC236}">
                <a16:creationId xmlns:a16="http://schemas.microsoft.com/office/drawing/2014/main" id="{6DFEC13B-5848-A136-099D-DF169154CA38}"/>
              </a:ext>
            </a:extLst>
          </p:cNvPr>
          <p:cNvSpPr/>
          <p:nvPr/>
        </p:nvSpPr>
        <p:spPr>
          <a:xfrm>
            <a:off x="5770727" y="4620729"/>
            <a:ext cx="4486239" cy="69711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latinLnBrk="0">
              <a:lnSpc>
                <a:spcPct val="130000"/>
              </a:lnSpc>
              <a:defRPr/>
            </a:pPr>
            <a:r>
              <a:rPr lang="en-US" altLang="ko-KR" sz="1200" spc="-15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Pretendard" panose="02000503000000020004" pitchFamily="2" charset="-127"/>
              </a:rPr>
              <a:t>(</a:t>
            </a:r>
            <a:r>
              <a:rPr lang="ko-KR" altLang="en-US" sz="1200" spc="-15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Pretendard" panose="02000503000000020004" pitchFamily="2" charset="-127"/>
              </a:rPr>
              <a:t>   </a:t>
            </a:r>
            <a:r>
              <a:rPr lang="en-US" altLang="ko-KR" sz="1200" spc="-15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Pretendard" panose="02000503000000020004" pitchFamily="2" charset="-127"/>
              </a:rPr>
              <a:t>…    )  </a:t>
            </a:r>
            <a:r>
              <a:rPr lang="ko-KR" altLang="en-US" sz="1200" spc="-15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Pretendard" panose="02000503000000020004" pitchFamily="2" charset="-127"/>
              </a:rPr>
              <a:t>은</a:t>
            </a:r>
            <a:r>
              <a:rPr lang="en-US" altLang="ko-KR" sz="1200" spc="-15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Pretendard" panose="02000503000000020004" pitchFamily="2" charset="-127"/>
              </a:rPr>
              <a:t>/ </a:t>
            </a:r>
            <a:r>
              <a:rPr lang="ko-KR" altLang="en-US" sz="1200" spc="-15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Pretendard" panose="02000503000000020004" pitchFamily="2" charset="-127"/>
              </a:rPr>
              <a:t>는 객관적인 근거에서 논리적으로 도출된</a:t>
            </a:r>
            <a:endParaRPr lang="en-US" altLang="ko-KR" sz="1200" spc="-150">
              <a:ln>
                <a:solidFill>
                  <a:srgbClr val="4472C4">
                    <a:alpha val="0"/>
                  </a:srgb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Pretendard" panose="02000503000000020004" pitchFamily="2" charset="-127"/>
            </a:endParaRPr>
          </a:p>
          <a:p>
            <a:pPr algn="ctr" latinLnBrk="0">
              <a:lnSpc>
                <a:spcPct val="130000"/>
              </a:lnSpc>
              <a:defRPr/>
            </a:pPr>
            <a:r>
              <a:rPr lang="ko-KR" altLang="en-US" sz="1200" spc="-15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Pretendard" panose="02000503000000020004" pitchFamily="2" charset="-127"/>
              </a:rPr>
              <a:t>지식을 말하는데</a:t>
            </a:r>
            <a:r>
              <a:rPr lang="en-US" altLang="ko-KR" sz="1200" spc="-15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Pretendard" panose="02000503000000020004" pitchFamily="2" charset="-127"/>
              </a:rPr>
              <a:t>, </a:t>
            </a:r>
            <a:r>
              <a:rPr lang="ko-KR" altLang="en-US" sz="1200" spc="-15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Pretendard" panose="02000503000000020004" pitchFamily="2" charset="-127"/>
              </a:rPr>
              <a:t>이는 엄격한 절차에 따라 </a:t>
            </a:r>
            <a:r>
              <a:rPr lang="en-US" altLang="ko-KR" sz="1200" spc="-15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Pretendard" panose="02000503000000020004" pitchFamily="2" charset="-127"/>
              </a:rPr>
              <a:t>(</a:t>
            </a:r>
            <a:r>
              <a:rPr lang="ko-KR" altLang="en-US" sz="1200" spc="-15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Pretendard" panose="02000503000000020004" pitchFamily="2" charset="-127"/>
              </a:rPr>
              <a:t>   </a:t>
            </a:r>
            <a:r>
              <a:rPr lang="en-US" altLang="ko-KR" sz="1200" spc="-15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Pretendard" panose="02000503000000020004" pitchFamily="2" charset="-127"/>
              </a:rPr>
              <a:t>…    )  </a:t>
            </a:r>
            <a:r>
              <a:rPr lang="ko-KR" altLang="en-US" sz="1200" spc="-15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Pretendard" panose="02000503000000020004" pitchFamily="2" charset="-127"/>
              </a:rPr>
              <a:t>로 얻은 지식이므로</a:t>
            </a:r>
            <a:endParaRPr lang="en-US" altLang="ko-KR" sz="1200" spc="-150">
              <a:ln>
                <a:solidFill>
                  <a:srgbClr val="4472C4">
                    <a:alpha val="0"/>
                  </a:srgb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Pretendard" panose="02000503000000020004" pitchFamily="2" charset="-127"/>
            </a:endParaRPr>
          </a:p>
          <a:p>
            <a:pPr algn="ctr" latinLnBrk="0">
              <a:lnSpc>
                <a:spcPct val="130000"/>
              </a:lnSpc>
              <a:defRPr/>
            </a:pPr>
            <a:r>
              <a:rPr lang="ko-KR" altLang="en-US" sz="1200" spc="-15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Pretendard" panose="02000503000000020004" pitchFamily="2" charset="-127"/>
              </a:rPr>
              <a:t>신뢰할 만하며 타당하다고 인정받는다</a:t>
            </a:r>
            <a:r>
              <a:rPr lang="en-US" altLang="ko-KR" sz="1200" spc="-15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Pretendard" panose="02000503000000020004" pitchFamily="2" charset="-127"/>
              </a:rPr>
              <a:t>.</a:t>
            </a:r>
            <a:endParaRPr lang="en-US" altLang="ko-KR" sz="1200" spc="-150" dirty="0">
              <a:ln>
                <a:solidFill>
                  <a:srgbClr val="4472C4">
                    <a:alpha val="0"/>
                  </a:srgb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Pretendard" panose="02000503000000020004" pitchFamily="2" charset="-127"/>
            </a:endParaRPr>
          </a:p>
        </p:txBody>
      </p:sp>
      <p:sp>
        <p:nvSpPr>
          <p:cNvPr id="32" name="Rectangle 5">
            <a:extLst>
              <a:ext uri="{FF2B5EF4-FFF2-40B4-BE49-F238E27FC236}">
                <a16:creationId xmlns:a16="http://schemas.microsoft.com/office/drawing/2014/main" id="{F4751C97-559E-9C9A-BA2F-1EF6E33A3C2D}"/>
              </a:ext>
            </a:extLst>
          </p:cNvPr>
          <p:cNvSpPr/>
          <p:nvPr/>
        </p:nvSpPr>
        <p:spPr>
          <a:xfrm>
            <a:off x="5890947" y="3345817"/>
            <a:ext cx="4271351" cy="45704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latinLnBrk="0">
              <a:lnSpc>
                <a:spcPct val="130000"/>
              </a:lnSpc>
              <a:defRPr/>
            </a:pPr>
            <a:r>
              <a:rPr lang="en-US" altLang="ko-KR" sz="1200" spc="-15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Pretendard" panose="02000503000000020004" pitchFamily="2" charset="-127"/>
              </a:rPr>
              <a:t>(</a:t>
            </a:r>
            <a:r>
              <a:rPr lang="ko-KR" altLang="en-US" sz="1200" spc="-15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Pretendard" panose="02000503000000020004" pitchFamily="2" charset="-127"/>
              </a:rPr>
              <a:t>   </a:t>
            </a:r>
            <a:r>
              <a:rPr lang="en-US" altLang="ko-KR" sz="1200" spc="-15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Pretendard" panose="02000503000000020004" pitchFamily="2" charset="-127"/>
              </a:rPr>
              <a:t>…    )   </a:t>
            </a:r>
            <a:r>
              <a:rPr lang="ko-KR" altLang="en-US" sz="1200" spc="-15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Pretendard" panose="02000503000000020004" pitchFamily="2" charset="-127"/>
              </a:rPr>
              <a:t>연구 방법은 </a:t>
            </a:r>
            <a:r>
              <a:rPr lang="en-US" altLang="ko-KR" sz="1200" spc="-15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Pretendard" panose="02000503000000020004" pitchFamily="2" charset="-127"/>
              </a:rPr>
              <a:t>(</a:t>
            </a:r>
            <a:r>
              <a:rPr lang="ko-KR" altLang="en-US" sz="1200" spc="-15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Pretendard" panose="02000503000000020004" pitchFamily="2" charset="-127"/>
              </a:rPr>
              <a:t>   </a:t>
            </a:r>
            <a:r>
              <a:rPr lang="en-US" altLang="ko-KR" sz="1200" spc="-15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Pretendard" panose="02000503000000020004" pitchFamily="2" charset="-127"/>
              </a:rPr>
              <a:t>…    )  </a:t>
            </a:r>
            <a:r>
              <a:rPr lang="ko-KR" altLang="en-US" sz="1200" spc="-15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Pretendard" panose="02000503000000020004" pitchFamily="2" charset="-127"/>
              </a:rPr>
              <a:t>된 자료를 </a:t>
            </a:r>
            <a:endParaRPr lang="en-US" altLang="ko-KR" sz="1200" spc="-150">
              <a:ln>
                <a:solidFill>
                  <a:srgbClr val="4472C4">
                    <a:alpha val="0"/>
                  </a:srgb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Pretendard" panose="02000503000000020004" pitchFamily="2" charset="-127"/>
            </a:endParaRPr>
          </a:p>
          <a:p>
            <a:pPr algn="ctr" latinLnBrk="0">
              <a:lnSpc>
                <a:spcPct val="130000"/>
              </a:lnSpc>
              <a:defRPr/>
            </a:pPr>
            <a:r>
              <a:rPr lang="en-US" altLang="ko-KR" sz="1200" spc="-15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Pretendard" panose="02000503000000020004" pitchFamily="2" charset="-127"/>
              </a:rPr>
              <a:t>(</a:t>
            </a:r>
            <a:r>
              <a:rPr lang="ko-KR" altLang="en-US" sz="1200" spc="-15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Pretendard" panose="02000503000000020004" pitchFamily="2" charset="-127"/>
              </a:rPr>
              <a:t>   </a:t>
            </a:r>
            <a:r>
              <a:rPr lang="en-US" altLang="ko-KR" sz="1200" spc="-15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Pretendard" panose="02000503000000020004" pitchFamily="2" charset="-127"/>
              </a:rPr>
              <a:t>…    )   </a:t>
            </a:r>
            <a:r>
              <a:rPr lang="ko-KR" altLang="en-US" sz="1200" spc="-15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Pretendard" panose="02000503000000020004" pitchFamily="2" charset="-127"/>
              </a:rPr>
              <a:t>으로 분석하므로</a:t>
            </a:r>
            <a:r>
              <a:rPr lang="en-US" altLang="ko-KR" sz="1200" spc="-15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Pretendard" panose="02000503000000020004" pitchFamily="2" charset="-127"/>
              </a:rPr>
              <a:t>, </a:t>
            </a:r>
            <a:r>
              <a:rPr lang="ko-KR" altLang="en-US" sz="1200" spc="-15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Pretendard" panose="02000503000000020004" pitchFamily="2" charset="-127"/>
              </a:rPr>
              <a:t>객관적이고 정밀한 연구가 가능하다</a:t>
            </a:r>
            <a:r>
              <a:rPr lang="en-US" altLang="ko-KR" sz="1200" spc="-15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Pretendard" panose="02000503000000020004" pitchFamily="2" charset="-127"/>
              </a:rPr>
              <a:t>.</a:t>
            </a:r>
          </a:p>
        </p:txBody>
      </p:sp>
      <p:pic>
        <p:nvPicPr>
          <p:cNvPr id="23" name="그림 22" descr="텍스트, 스크린샷, 그래픽 디자인, 다채로움이(가) 표시된 사진&#10;&#10;자동 생성된 설명">
            <a:extLst>
              <a:ext uri="{FF2B5EF4-FFF2-40B4-BE49-F238E27FC236}">
                <a16:creationId xmlns:a16="http://schemas.microsoft.com/office/drawing/2014/main" id="{0B04C6D3-4E5A-26E5-4BC1-A5538EE3A63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03" t="30508" r="62970" b="65549"/>
          <a:stretch/>
        </p:blipFill>
        <p:spPr>
          <a:xfrm>
            <a:off x="7121821" y="1765034"/>
            <a:ext cx="1883120" cy="40643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F1AC89C-E948-74B5-F3C4-31FB21D75890}"/>
              </a:ext>
            </a:extLst>
          </p:cNvPr>
          <p:cNvSpPr txBox="1"/>
          <p:nvPr/>
        </p:nvSpPr>
        <p:spPr>
          <a:xfrm flipH="1">
            <a:off x="7349408" y="3054847"/>
            <a:ext cx="133091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ko-KR" altLang="en-US" sz="1400" spc="-8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4592FA"/>
                </a:solidFill>
                <a:latin typeface="Adobe 고딕 Std B" panose="020B0800000000000000" pitchFamily="34" charset="-127"/>
                <a:ea typeface="Adobe 고딕 Std B" panose="020B0800000000000000" pitchFamily="34" charset="-127"/>
              </a:rPr>
              <a:t>사회현상</a:t>
            </a:r>
            <a:endParaRPr lang="ko-KR" altLang="en-US" sz="1400" spc="-8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rgbClr val="4592FA"/>
              </a:solidFill>
              <a:latin typeface="Adobe 고딕 Std B" panose="020B0800000000000000" pitchFamily="34" charset="-127"/>
              <a:ea typeface="Adobe 고딕 Std B" panose="020B0800000000000000" pitchFamily="34" charset="-127"/>
            </a:endParaRPr>
          </a:p>
        </p:txBody>
      </p:sp>
      <p:pic>
        <p:nvPicPr>
          <p:cNvPr id="36" name="그림 35" descr="텍스트, 스크린샷, 그래픽 디자인, 다채로움이(가) 표시된 사진&#10;&#10;자동 생성된 설명">
            <a:extLst>
              <a:ext uri="{FF2B5EF4-FFF2-40B4-BE49-F238E27FC236}">
                <a16:creationId xmlns:a16="http://schemas.microsoft.com/office/drawing/2014/main" id="{33922D7D-244E-476B-4BDB-E8ED632DDEE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03" t="30508" r="62970" b="65549"/>
          <a:stretch/>
        </p:blipFill>
        <p:spPr>
          <a:xfrm>
            <a:off x="7505423" y="2959354"/>
            <a:ext cx="1239234" cy="40643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247A681-293E-5314-E215-5D2FF8B46E9C}"/>
              </a:ext>
            </a:extLst>
          </p:cNvPr>
          <p:cNvSpPr txBox="1"/>
          <p:nvPr/>
        </p:nvSpPr>
        <p:spPr>
          <a:xfrm flipH="1">
            <a:off x="6630072" y="4283135"/>
            <a:ext cx="2866619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ko-KR" altLang="en-US" sz="1400" spc="-8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4592FA"/>
                </a:solidFill>
                <a:latin typeface="Adobe 고딕 Std B" panose="020B0800000000000000" pitchFamily="34" charset="-127"/>
                <a:ea typeface="Adobe 고딕 Std B" panose="020B0800000000000000" pitchFamily="34" charset="-127"/>
              </a:rPr>
              <a:t>과학적 지식</a:t>
            </a:r>
            <a:r>
              <a:rPr lang="en-US" altLang="ko-KR" sz="1400" spc="-8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4592FA"/>
                </a:solidFill>
                <a:latin typeface="Adobe 고딕 Std B" panose="020B0800000000000000" pitchFamily="34" charset="-127"/>
                <a:ea typeface="Adobe 고딕 Std B" panose="020B0800000000000000" pitchFamily="34" charset="-127"/>
              </a:rPr>
              <a:t>, </a:t>
            </a:r>
            <a:r>
              <a:rPr lang="ko-KR" altLang="en-US" sz="1400" spc="-8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4592FA"/>
                </a:solidFill>
                <a:latin typeface="Adobe 고딕 Std B" panose="020B0800000000000000" pitchFamily="34" charset="-127"/>
                <a:ea typeface="Adobe 고딕 Std B" panose="020B0800000000000000" pitchFamily="34" charset="-127"/>
              </a:rPr>
              <a:t>경험적 자료</a:t>
            </a:r>
            <a:endParaRPr lang="ko-KR" altLang="en-US" sz="1400" spc="-8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rgbClr val="4592FA"/>
              </a:solidFill>
              <a:latin typeface="Adobe 고딕 Std B" panose="020B0800000000000000" pitchFamily="34" charset="-127"/>
              <a:ea typeface="Adobe 고딕 Std B" panose="020B0800000000000000" pitchFamily="34" charset="-127"/>
            </a:endParaRPr>
          </a:p>
        </p:txBody>
      </p:sp>
      <p:pic>
        <p:nvPicPr>
          <p:cNvPr id="10" name="그림 9" descr="텍스트, 스크린샷, 그래픽 디자인, 다채로움이(가) 표시된 사진&#10;&#10;자동 생성된 설명">
            <a:extLst>
              <a:ext uri="{FF2B5EF4-FFF2-40B4-BE49-F238E27FC236}">
                <a16:creationId xmlns:a16="http://schemas.microsoft.com/office/drawing/2014/main" id="{075ACDEB-56EE-254E-0B0B-830E10810B7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03" t="30508" r="62970" b="65549"/>
          <a:stretch/>
        </p:blipFill>
        <p:spPr>
          <a:xfrm>
            <a:off x="6304106" y="4214299"/>
            <a:ext cx="3737972" cy="406430"/>
          </a:xfrm>
          <a:prstGeom prst="rect">
            <a:avLst/>
          </a:prstGeom>
        </p:spPr>
      </p:pic>
      <p:pic>
        <p:nvPicPr>
          <p:cNvPr id="21" name="그래픽 20" descr="갈매기형 화살표 단색으로 채워진">
            <a:extLst>
              <a:ext uri="{FF2B5EF4-FFF2-40B4-BE49-F238E27FC236}">
                <a16:creationId xmlns:a16="http://schemas.microsoft.com/office/drawing/2014/main" id="{80A5790B-99AD-6546-22CD-07BCF279415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flipH="1">
            <a:off x="4561524" y="2979248"/>
            <a:ext cx="665322" cy="732555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4157215C-9051-4553-5368-1930F8611454}"/>
              </a:ext>
            </a:extLst>
          </p:cNvPr>
          <p:cNvSpPr txBox="1"/>
          <p:nvPr/>
        </p:nvSpPr>
        <p:spPr>
          <a:xfrm>
            <a:off x="2832065" y="3070835"/>
            <a:ext cx="1622880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altLang="ko-KR" spc="-8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4592FA"/>
                </a:solidFill>
                <a:latin typeface="Adobe 고딕 Std B" panose="020B0800000000000000" pitchFamily="34" charset="-127"/>
                <a:ea typeface="Adobe 고딕 Std B" panose="020B0800000000000000" pitchFamily="34" charset="-127"/>
              </a:rPr>
              <a:t>02. </a:t>
            </a:r>
            <a:r>
              <a:rPr lang="ko-KR" altLang="en-US" spc="-8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4592FA"/>
                </a:solidFill>
                <a:latin typeface="Adobe 고딕 Std B" panose="020B0800000000000000" pitchFamily="34" charset="-127"/>
                <a:ea typeface="Adobe 고딕 Std B" panose="020B0800000000000000" pitchFamily="34" charset="-127"/>
              </a:rPr>
              <a:t>사회현상의 </a:t>
            </a:r>
            <a:endParaRPr lang="en-US" altLang="ko-KR" spc="-8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rgbClr val="4592FA"/>
              </a:solidFill>
              <a:latin typeface="Adobe 고딕 Std B" panose="020B0800000000000000" pitchFamily="34" charset="-127"/>
              <a:ea typeface="Adobe 고딕 Std B" panose="020B0800000000000000" pitchFamily="34" charset="-127"/>
            </a:endParaRPr>
          </a:p>
          <a:p>
            <a:pPr algn="ctr"/>
            <a:r>
              <a:rPr lang="ko-KR" altLang="en-US" spc="-8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4592FA"/>
                </a:solidFill>
                <a:latin typeface="Adobe 고딕 Std B" panose="020B0800000000000000" pitchFamily="34" charset="-127"/>
                <a:ea typeface="Adobe 고딕 Std B" panose="020B0800000000000000" pitchFamily="34" charset="-127"/>
              </a:rPr>
              <a:t>탐구 방법과 절차</a:t>
            </a:r>
            <a:endParaRPr lang="ko-KR" altLang="en-US" spc="-8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rgbClr val="4592FA"/>
              </a:solidFill>
              <a:latin typeface="Adobe 고딕 Std B" panose="020B0800000000000000" pitchFamily="34" charset="-127"/>
              <a:ea typeface="Adobe 고딕 Std B" panose="020B0800000000000000" pitchFamily="34" charset="-127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BE8EA53-EE21-DEB6-3D59-F8AA556DAC59}"/>
              </a:ext>
            </a:extLst>
          </p:cNvPr>
          <p:cNvSpPr txBox="1"/>
          <p:nvPr/>
        </p:nvSpPr>
        <p:spPr>
          <a:xfrm>
            <a:off x="573301" y="3068527"/>
            <a:ext cx="1324185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ko-KR" spc="-8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4592FA"/>
                </a:solidFill>
                <a:latin typeface="Adobe 고딕 Std B" panose="020B0800000000000000" pitchFamily="34" charset="-127"/>
                <a:ea typeface="Adobe 고딕 Std B" panose="020B0800000000000000" pitchFamily="34" charset="-127"/>
              </a:rPr>
              <a:t>1. </a:t>
            </a:r>
            <a:r>
              <a:rPr lang="ko-KR" altLang="en-US" spc="-8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4592FA"/>
                </a:solidFill>
                <a:latin typeface="Adobe 고딕 Std B" panose="020B0800000000000000" pitchFamily="34" charset="-127"/>
                <a:ea typeface="Adobe 고딕 Std B" panose="020B0800000000000000" pitchFamily="34" charset="-127"/>
              </a:rPr>
              <a:t>사회현상의 </a:t>
            </a:r>
            <a:endParaRPr lang="en-US" altLang="ko-KR" spc="-8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rgbClr val="4592FA"/>
              </a:solidFill>
              <a:latin typeface="Adobe 고딕 Std B" panose="020B0800000000000000" pitchFamily="34" charset="-127"/>
              <a:ea typeface="Adobe 고딕 Std B" panose="020B0800000000000000" pitchFamily="34" charset="-127"/>
            </a:endParaRPr>
          </a:p>
          <a:p>
            <a:pPr algn="ctr"/>
            <a:r>
              <a:rPr lang="ko-KR" altLang="en-US" spc="-8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4592FA"/>
                </a:solidFill>
                <a:latin typeface="Adobe 고딕 Std B" panose="020B0800000000000000" pitchFamily="34" charset="-127"/>
                <a:ea typeface="Adobe 고딕 Std B" panose="020B0800000000000000" pitchFamily="34" charset="-127"/>
              </a:rPr>
              <a:t>이해와 탐구</a:t>
            </a:r>
            <a:endParaRPr lang="ko-KR" altLang="en-US" spc="-8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rgbClr val="4592FA"/>
              </a:solidFill>
              <a:latin typeface="Adobe 고딕 Std B" panose="020B0800000000000000" pitchFamily="34" charset="-127"/>
              <a:ea typeface="Adobe 고딕 Std B" panose="020B0800000000000000" pitchFamily="34" charset="-127"/>
            </a:endParaRPr>
          </a:p>
        </p:txBody>
      </p:sp>
      <p:pic>
        <p:nvPicPr>
          <p:cNvPr id="30" name="그래픽 29" descr="갈매기형 화살표 단색으로 채워진">
            <a:extLst>
              <a:ext uri="{FF2B5EF4-FFF2-40B4-BE49-F238E27FC236}">
                <a16:creationId xmlns:a16="http://schemas.microsoft.com/office/drawing/2014/main" id="{D2AF2547-1E14-AB73-C05E-3ADB4AAEFDA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flipH="1">
            <a:off x="2076364" y="2952629"/>
            <a:ext cx="665322" cy="732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6068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7" dur="indefinite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indefinite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12" dur="indefinite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17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B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>
            <a:extLst>
              <a:ext uri="{FF2B5EF4-FFF2-40B4-BE49-F238E27FC236}">
                <a16:creationId xmlns:a16="http://schemas.microsoft.com/office/drawing/2014/main" id="{9C95C4F6-E674-49DA-381F-01FA48CDE264}"/>
              </a:ext>
            </a:extLst>
          </p:cNvPr>
          <p:cNvSpPr/>
          <p:nvPr/>
        </p:nvSpPr>
        <p:spPr>
          <a:xfrm>
            <a:off x="137160" y="146304"/>
            <a:ext cx="11859768" cy="6547104"/>
          </a:xfrm>
          <a:prstGeom prst="rect">
            <a:avLst/>
          </a:prstGeom>
          <a:noFill/>
          <a:ln>
            <a:solidFill>
              <a:srgbClr val="4592F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56" name="그림 55" descr="블랙, 어둠이(가) 표시된 사진&#10;&#10;자동 생성된 설명">
            <a:extLst>
              <a:ext uri="{FF2B5EF4-FFF2-40B4-BE49-F238E27FC236}">
                <a16:creationId xmlns:a16="http://schemas.microsoft.com/office/drawing/2014/main" id="{AD71BC56-1687-A02A-2A9C-108A354114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3688" y="6225309"/>
            <a:ext cx="866351" cy="373316"/>
          </a:xfrm>
          <a:prstGeom prst="rect">
            <a:avLst/>
          </a:prstGeom>
        </p:spPr>
      </p:pic>
      <p:grpSp>
        <p:nvGrpSpPr>
          <p:cNvPr id="9" name="그룹 8">
            <a:extLst>
              <a:ext uri="{FF2B5EF4-FFF2-40B4-BE49-F238E27FC236}">
                <a16:creationId xmlns:a16="http://schemas.microsoft.com/office/drawing/2014/main" id="{201259AA-7B69-496F-C699-9197D75DCDB0}"/>
              </a:ext>
            </a:extLst>
          </p:cNvPr>
          <p:cNvGrpSpPr/>
          <p:nvPr/>
        </p:nvGrpSpPr>
        <p:grpSpPr>
          <a:xfrm>
            <a:off x="2705256" y="490626"/>
            <a:ext cx="6043969" cy="707886"/>
            <a:chOff x="2323589" y="536808"/>
            <a:chExt cx="6043969" cy="707886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48FCE84-67D1-A084-EB9A-5C03AEB0E2C1}"/>
                </a:ext>
              </a:extLst>
            </p:cNvPr>
            <p:cNvSpPr txBox="1"/>
            <p:nvPr/>
          </p:nvSpPr>
          <p:spPr>
            <a:xfrm>
              <a:off x="2323589" y="536808"/>
              <a:ext cx="516001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4000">
                  <a:latin typeface="Adobe 고딕 Std B" panose="020B0800000000000000" pitchFamily="34" charset="-127"/>
                  <a:ea typeface="Adobe 고딕 Std B" panose="020B0800000000000000" pitchFamily="34" charset="-127"/>
                </a:rPr>
                <a:t>대단원 마무리 </a:t>
              </a:r>
            </a:p>
          </p:txBody>
        </p:sp>
        <p:pic>
          <p:nvPicPr>
            <p:cNvPr id="3" name="그림 2" descr="블랙, 어둠이(가) 표시된 사진&#10;&#10;자동 생성된 설명">
              <a:extLst>
                <a:ext uri="{FF2B5EF4-FFF2-40B4-BE49-F238E27FC236}">
                  <a16:creationId xmlns:a16="http://schemas.microsoft.com/office/drawing/2014/main" id="{C268EF46-ADF5-1AD2-EDA2-AA38CCFB21B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37036" y="536808"/>
              <a:ext cx="1730522" cy="635438"/>
            </a:xfrm>
            <a:prstGeom prst="rect">
              <a:avLst/>
            </a:prstGeom>
          </p:spPr>
        </p:pic>
      </p:grpSp>
      <p:pic>
        <p:nvPicPr>
          <p:cNvPr id="8" name="그림 7" descr="별, 클립아트, 창의성, 천문학이(가) 표시된 사진&#10;&#10;자동 생성된 설명">
            <a:extLst>
              <a:ext uri="{FF2B5EF4-FFF2-40B4-BE49-F238E27FC236}">
                <a16:creationId xmlns:a16="http://schemas.microsoft.com/office/drawing/2014/main" id="{EE6D65D2-4E0D-CBEE-CCBA-3C794F2549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1937" y="255842"/>
            <a:ext cx="870222" cy="870222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62A9EC56-2C2A-F550-F5CF-B80A881E403B}"/>
              </a:ext>
            </a:extLst>
          </p:cNvPr>
          <p:cNvSpPr txBox="1"/>
          <p:nvPr/>
        </p:nvSpPr>
        <p:spPr>
          <a:xfrm>
            <a:off x="4016996" y="1495622"/>
            <a:ext cx="1233992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ko-KR" altLang="en-US" sz="1400" spc="-8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사회현상의 이해</a:t>
            </a:r>
            <a:endParaRPr lang="en-US" altLang="ko-KR" sz="1400" spc="-8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/>
            <a:r>
              <a:rPr lang="ko-KR" altLang="en-US" sz="1400" spc="-8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핵심 내용 </a:t>
            </a:r>
            <a:endParaRPr lang="ko-KR" altLang="en-US" sz="1400" spc="-8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24" name="사각형: 둥근 모서리 23">
            <a:extLst>
              <a:ext uri="{FF2B5EF4-FFF2-40B4-BE49-F238E27FC236}">
                <a16:creationId xmlns:a16="http://schemas.microsoft.com/office/drawing/2014/main" id="{F9331B8E-BF06-818D-332A-F8F328AE17BB}"/>
              </a:ext>
            </a:extLst>
          </p:cNvPr>
          <p:cNvSpPr/>
          <p:nvPr/>
        </p:nvSpPr>
        <p:spPr>
          <a:xfrm>
            <a:off x="1520982" y="1542834"/>
            <a:ext cx="8564578" cy="3608588"/>
          </a:xfrm>
          <a:prstGeom prst="roundRect">
            <a:avLst>
              <a:gd name="adj" fmla="val 8427"/>
            </a:avLst>
          </a:prstGeom>
          <a:solidFill>
            <a:schemeClr val="bg1"/>
          </a:solidFill>
          <a:ln>
            <a:noFill/>
          </a:ln>
          <a:effectLst>
            <a:outerShdw blurRad="127000" dist="63500" dir="2700000" algn="tl" rotWithShape="0">
              <a:prstClr val="black">
                <a:alpha val="1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9" name="Rectangle 5">
            <a:extLst>
              <a:ext uri="{FF2B5EF4-FFF2-40B4-BE49-F238E27FC236}">
                <a16:creationId xmlns:a16="http://schemas.microsoft.com/office/drawing/2014/main" id="{6DFEC13B-5848-A136-099D-DF169154CA38}"/>
              </a:ext>
            </a:extLst>
          </p:cNvPr>
          <p:cNvSpPr/>
          <p:nvPr/>
        </p:nvSpPr>
        <p:spPr>
          <a:xfrm>
            <a:off x="1557300" y="2377939"/>
            <a:ext cx="2295911" cy="2893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latinLnBrk="0">
              <a:lnSpc>
                <a:spcPct val="130000"/>
              </a:lnSpc>
              <a:defRPr/>
            </a:pPr>
            <a:r>
              <a:rPr lang="en-US" altLang="ko-KR" sz="1600" spc="-15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Pretendard" panose="02000503000000020004" pitchFamily="2" charset="-127"/>
              </a:rPr>
              <a:t>(1) </a:t>
            </a:r>
            <a:r>
              <a:rPr lang="ko-KR" altLang="en-US" sz="1600" spc="-15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Pretendard" panose="02000503000000020004" pitchFamily="2" charset="-127"/>
              </a:rPr>
              <a:t>실증적 연구 방법</a:t>
            </a:r>
            <a:endParaRPr lang="en-US" altLang="ko-KR" sz="1600" spc="-150" dirty="0">
              <a:ln>
                <a:solidFill>
                  <a:srgbClr val="4472C4">
                    <a:alpha val="0"/>
                  </a:srgb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Pretendard" panose="02000503000000020004" pitchFamily="2" charset="-127"/>
            </a:endParaRPr>
          </a:p>
        </p:txBody>
      </p:sp>
      <p:sp>
        <p:nvSpPr>
          <p:cNvPr id="11" name="Rectangle 5">
            <a:extLst>
              <a:ext uri="{FF2B5EF4-FFF2-40B4-BE49-F238E27FC236}">
                <a16:creationId xmlns:a16="http://schemas.microsoft.com/office/drawing/2014/main" id="{EB4B7F63-DF28-7FF0-0873-5BE809992ECE}"/>
              </a:ext>
            </a:extLst>
          </p:cNvPr>
          <p:cNvSpPr/>
          <p:nvPr/>
        </p:nvSpPr>
        <p:spPr>
          <a:xfrm>
            <a:off x="1557300" y="3694945"/>
            <a:ext cx="2295911" cy="2893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latinLnBrk="0">
              <a:lnSpc>
                <a:spcPct val="130000"/>
              </a:lnSpc>
              <a:defRPr/>
            </a:pPr>
            <a:r>
              <a:rPr lang="en-US" altLang="ko-KR" sz="1600" spc="-15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Pretendard" panose="02000503000000020004" pitchFamily="2" charset="-127"/>
              </a:rPr>
              <a:t>(2) </a:t>
            </a:r>
            <a:r>
              <a:rPr lang="ko-KR" altLang="en-US" sz="1600" spc="-15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Pretendard" panose="02000503000000020004" pitchFamily="2" charset="-127"/>
              </a:rPr>
              <a:t>해석적 연구 방법</a:t>
            </a:r>
            <a:endParaRPr lang="en-US" altLang="ko-KR" sz="1600" spc="-150" dirty="0">
              <a:ln>
                <a:solidFill>
                  <a:srgbClr val="4472C4">
                    <a:alpha val="0"/>
                  </a:srgb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Pretendard" panose="02000503000000020004" pitchFamily="2" charset="-127"/>
            </a:endParaRPr>
          </a:p>
        </p:txBody>
      </p:sp>
      <p:sp>
        <p:nvSpPr>
          <p:cNvPr id="13" name="Rectangle 5">
            <a:extLst>
              <a:ext uri="{FF2B5EF4-FFF2-40B4-BE49-F238E27FC236}">
                <a16:creationId xmlns:a16="http://schemas.microsoft.com/office/drawing/2014/main" id="{10D85920-6137-BFC2-6C03-894FCD85E505}"/>
              </a:ext>
            </a:extLst>
          </p:cNvPr>
          <p:cNvSpPr/>
          <p:nvPr/>
        </p:nvSpPr>
        <p:spPr>
          <a:xfrm>
            <a:off x="7199772" y="2261651"/>
            <a:ext cx="2295911" cy="69711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latinLnBrk="0">
              <a:lnSpc>
                <a:spcPct val="130000"/>
              </a:lnSpc>
              <a:defRPr/>
            </a:pPr>
            <a:r>
              <a:rPr lang="ko-KR" altLang="en-US" sz="1200" spc="-15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Pretendard" panose="02000503000000020004" pitchFamily="2" charset="-127"/>
              </a:rPr>
              <a:t>㉠  계량화된 자료를 통계적으로 분석하여</a:t>
            </a:r>
            <a:endParaRPr lang="en-US" altLang="ko-KR" sz="1200" spc="-150">
              <a:ln>
                <a:solidFill>
                  <a:srgbClr val="4472C4">
                    <a:alpha val="0"/>
                  </a:srgb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Pretendard" panose="02000503000000020004" pitchFamily="2" charset="-127"/>
            </a:endParaRPr>
          </a:p>
          <a:p>
            <a:pPr algn="ctr" latinLnBrk="0">
              <a:lnSpc>
                <a:spcPct val="130000"/>
              </a:lnSpc>
              <a:defRPr/>
            </a:pPr>
            <a:r>
              <a:rPr lang="ko-KR" altLang="en-US" sz="1200" spc="-15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Pretendard" panose="02000503000000020004" pitchFamily="2" charset="-127"/>
              </a:rPr>
              <a:t>사회현상에 존재하는 보편성을 찾아내려고 한다</a:t>
            </a:r>
            <a:r>
              <a:rPr lang="en-US" altLang="ko-KR" sz="1200" spc="-15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Pretendard" panose="02000503000000020004" pitchFamily="2" charset="-127"/>
              </a:rPr>
              <a:t>.</a:t>
            </a:r>
            <a:endParaRPr lang="en-US" altLang="ko-KR" sz="1200" spc="-150" dirty="0">
              <a:ln>
                <a:solidFill>
                  <a:srgbClr val="4472C4">
                    <a:alpha val="0"/>
                  </a:srgb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Pretendard" panose="02000503000000020004" pitchFamily="2" charset="-127"/>
            </a:endParaRPr>
          </a:p>
        </p:txBody>
      </p:sp>
      <p:sp>
        <p:nvSpPr>
          <p:cNvPr id="15" name="Rectangle 5">
            <a:extLst>
              <a:ext uri="{FF2B5EF4-FFF2-40B4-BE49-F238E27FC236}">
                <a16:creationId xmlns:a16="http://schemas.microsoft.com/office/drawing/2014/main" id="{350B1BF6-05B2-9CD7-CE98-AB1C7DFD3D88}"/>
              </a:ext>
            </a:extLst>
          </p:cNvPr>
          <p:cNvSpPr/>
          <p:nvPr/>
        </p:nvSpPr>
        <p:spPr>
          <a:xfrm>
            <a:off x="7035314" y="3844377"/>
            <a:ext cx="2650398" cy="69711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latinLnBrk="0">
              <a:lnSpc>
                <a:spcPct val="130000"/>
              </a:lnSpc>
              <a:defRPr/>
            </a:pPr>
            <a:r>
              <a:rPr lang="ko-KR" altLang="en-US" sz="1200" spc="-15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Pretendard" panose="02000503000000020004" pitchFamily="2" charset="-127"/>
              </a:rPr>
              <a:t>㉡   사회현상에는 보편적인 법칙이 존재하지 않으며 사회현상의 탐구를 위해서는 개별 사례에</a:t>
            </a:r>
            <a:endParaRPr lang="en-US" altLang="ko-KR" sz="1200" spc="-150">
              <a:ln>
                <a:solidFill>
                  <a:srgbClr val="4472C4">
                    <a:alpha val="0"/>
                  </a:srgb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Pretendard" panose="02000503000000020004" pitchFamily="2" charset="-127"/>
            </a:endParaRPr>
          </a:p>
          <a:p>
            <a:pPr algn="ctr" latinLnBrk="0">
              <a:lnSpc>
                <a:spcPct val="130000"/>
              </a:lnSpc>
              <a:defRPr/>
            </a:pPr>
            <a:r>
              <a:rPr lang="ko-KR" altLang="en-US" sz="1200" spc="-15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Pretendard" panose="02000503000000020004" pitchFamily="2" charset="-127"/>
              </a:rPr>
              <a:t>담긴 의미의 해석이 필요하다고 본다</a:t>
            </a:r>
            <a:r>
              <a:rPr lang="en-US" altLang="ko-KR" sz="1200" spc="-15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Pretendard" panose="02000503000000020004" pitchFamily="2" charset="-127"/>
              </a:rPr>
              <a:t>.</a:t>
            </a:r>
            <a:endParaRPr lang="en-US" altLang="ko-KR" sz="1200" spc="-150" dirty="0">
              <a:ln>
                <a:solidFill>
                  <a:srgbClr val="4472C4">
                    <a:alpha val="0"/>
                  </a:srgb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Pretendard" panose="02000503000000020004" pitchFamily="2" charset="-127"/>
            </a:endParaRPr>
          </a:p>
        </p:txBody>
      </p:sp>
      <p:sp>
        <p:nvSpPr>
          <p:cNvPr id="34" name="순서도: 연결자 33">
            <a:extLst>
              <a:ext uri="{FF2B5EF4-FFF2-40B4-BE49-F238E27FC236}">
                <a16:creationId xmlns:a16="http://schemas.microsoft.com/office/drawing/2014/main" id="{1BF8293E-C70B-AC17-F80B-6E247DD1A6ED}"/>
              </a:ext>
            </a:extLst>
          </p:cNvPr>
          <p:cNvSpPr/>
          <p:nvPr/>
        </p:nvSpPr>
        <p:spPr>
          <a:xfrm>
            <a:off x="3776291" y="2461585"/>
            <a:ext cx="135802" cy="146834"/>
          </a:xfrm>
          <a:prstGeom prst="flowChartConnector">
            <a:avLst/>
          </a:prstGeom>
          <a:solidFill>
            <a:srgbClr val="4592FA"/>
          </a:solidFill>
          <a:ln>
            <a:solidFill>
              <a:srgbClr val="4592F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7" name="순서도: 연결자 36">
            <a:extLst>
              <a:ext uri="{FF2B5EF4-FFF2-40B4-BE49-F238E27FC236}">
                <a16:creationId xmlns:a16="http://schemas.microsoft.com/office/drawing/2014/main" id="{F101E559-6CCB-C36C-4B57-C09A98066C21}"/>
              </a:ext>
            </a:extLst>
          </p:cNvPr>
          <p:cNvSpPr/>
          <p:nvPr/>
        </p:nvSpPr>
        <p:spPr>
          <a:xfrm>
            <a:off x="3800282" y="3806288"/>
            <a:ext cx="135802" cy="146834"/>
          </a:xfrm>
          <a:prstGeom prst="flowChartConnector">
            <a:avLst/>
          </a:prstGeom>
          <a:solidFill>
            <a:srgbClr val="4592FA"/>
          </a:solidFill>
          <a:ln>
            <a:solidFill>
              <a:srgbClr val="4592F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0" name="순서도: 연결자 39">
            <a:extLst>
              <a:ext uri="{FF2B5EF4-FFF2-40B4-BE49-F238E27FC236}">
                <a16:creationId xmlns:a16="http://schemas.microsoft.com/office/drawing/2014/main" id="{71D8011E-110E-9FEC-2027-9754F85D8F29}"/>
              </a:ext>
            </a:extLst>
          </p:cNvPr>
          <p:cNvSpPr/>
          <p:nvPr/>
        </p:nvSpPr>
        <p:spPr>
          <a:xfrm>
            <a:off x="6738862" y="2446261"/>
            <a:ext cx="135802" cy="146834"/>
          </a:xfrm>
          <a:prstGeom prst="flowChartConnector">
            <a:avLst/>
          </a:prstGeom>
          <a:solidFill>
            <a:srgbClr val="4592FA"/>
          </a:solidFill>
          <a:ln>
            <a:solidFill>
              <a:srgbClr val="4592F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1" name="순서도: 연결자 40">
            <a:extLst>
              <a:ext uri="{FF2B5EF4-FFF2-40B4-BE49-F238E27FC236}">
                <a16:creationId xmlns:a16="http://schemas.microsoft.com/office/drawing/2014/main" id="{4E192CA5-FB15-7692-E6F6-C82299AA52D2}"/>
              </a:ext>
            </a:extLst>
          </p:cNvPr>
          <p:cNvSpPr/>
          <p:nvPr/>
        </p:nvSpPr>
        <p:spPr>
          <a:xfrm>
            <a:off x="6765682" y="3835480"/>
            <a:ext cx="135802" cy="146834"/>
          </a:xfrm>
          <a:prstGeom prst="flowChartConnector">
            <a:avLst/>
          </a:prstGeom>
          <a:solidFill>
            <a:srgbClr val="4592FA"/>
          </a:solidFill>
          <a:ln>
            <a:solidFill>
              <a:srgbClr val="4592F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5" name="직선 연결선 4">
            <a:extLst>
              <a:ext uri="{FF2B5EF4-FFF2-40B4-BE49-F238E27FC236}">
                <a16:creationId xmlns:a16="http://schemas.microsoft.com/office/drawing/2014/main" id="{DE149BEA-E715-79C9-A939-E210F597B1EB}"/>
              </a:ext>
            </a:extLst>
          </p:cNvPr>
          <p:cNvCxnSpPr>
            <a:stCxn id="34" idx="2"/>
            <a:endCxn id="40" idx="6"/>
          </p:cNvCxnSpPr>
          <p:nvPr/>
        </p:nvCxnSpPr>
        <p:spPr>
          <a:xfrm flipV="1">
            <a:off x="3776291" y="2519678"/>
            <a:ext cx="3098373" cy="15324"/>
          </a:xfrm>
          <a:prstGeom prst="line">
            <a:avLst/>
          </a:prstGeom>
          <a:ln>
            <a:solidFill>
              <a:srgbClr val="4592F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직선 연결선 17">
            <a:extLst>
              <a:ext uri="{FF2B5EF4-FFF2-40B4-BE49-F238E27FC236}">
                <a16:creationId xmlns:a16="http://schemas.microsoft.com/office/drawing/2014/main" id="{66898143-01C5-1535-CC84-46D0B2BEAD30}"/>
              </a:ext>
            </a:extLst>
          </p:cNvPr>
          <p:cNvCxnSpPr>
            <a:cxnSpLocks/>
            <a:stCxn id="37" idx="6"/>
          </p:cNvCxnSpPr>
          <p:nvPr/>
        </p:nvCxnSpPr>
        <p:spPr>
          <a:xfrm>
            <a:off x="3936084" y="3879705"/>
            <a:ext cx="2938580" cy="6206"/>
          </a:xfrm>
          <a:prstGeom prst="line">
            <a:avLst/>
          </a:prstGeom>
          <a:ln>
            <a:solidFill>
              <a:srgbClr val="4592F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953016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B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>
            <a:extLst>
              <a:ext uri="{FF2B5EF4-FFF2-40B4-BE49-F238E27FC236}">
                <a16:creationId xmlns:a16="http://schemas.microsoft.com/office/drawing/2014/main" id="{9C95C4F6-E674-49DA-381F-01FA48CDE264}"/>
              </a:ext>
            </a:extLst>
          </p:cNvPr>
          <p:cNvSpPr/>
          <p:nvPr/>
        </p:nvSpPr>
        <p:spPr>
          <a:xfrm>
            <a:off x="137160" y="146304"/>
            <a:ext cx="11859768" cy="6547104"/>
          </a:xfrm>
          <a:prstGeom prst="rect">
            <a:avLst/>
          </a:prstGeom>
          <a:noFill/>
          <a:ln>
            <a:solidFill>
              <a:srgbClr val="4592F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56" name="그림 55" descr="블랙, 어둠이(가) 표시된 사진&#10;&#10;자동 생성된 설명">
            <a:extLst>
              <a:ext uri="{FF2B5EF4-FFF2-40B4-BE49-F238E27FC236}">
                <a16:creationId xmlns:a16="http://schemas.microsoft.com/office/drawing/2014/main" id="{AD71BC56-1687-A02A-2A9C-108A354114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3688" y="6225309"/>
            <a:ext cx="866351" cy="373316"/>
          </a:xfrm>
          <a:prstGeom prst="rect">
            <a:avLst/>
          </a:prstGeom>
        </p:spPr>
      </p:pic>
      <p:grpSp>
        <p:nvGrpSpPr>
          <p:cNvPr id="9" name="그룹 8">
            <a:extLst>
              <a:ext uri="{FF2B5EF4-FFF2-40B4-BE49-F238E27FC236}">
                <a16:creationId xmlns:a16="http://schemas.microsoft.com/office/drawing/2014/main" id="{201259AA-7B69-496F-C699-9197D75DCDB0}"/>
              </a:ext>
            </a:extLst>
          </p:cNvPr>
          <p:cNvGrpSpPr/>
          <p:nvPr/>
        </p:nvGrpSpPr>
        <p:grpSpPr>
          <a:xfrm>
            <a:off x="2705256" y="490626"/>
            <a:ext cx="6043969" cy="707886"/>
            <a:chOff x="2323589" y="536808"/>
            <a:chExt cx="6043969" cy="707886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48FCE84-67D1-A084-EB9A-5C03AEB0E2C1}"/>
                </a:ext>
              </a:extLst>
            </p:cNvPr>
            <p:cNvSpPr txBox="1"/>
            <p:nvPr/>
          </p:nvSpPr>
          <p:spPr>
            <a:xfrm>
              <a:off x="2323589" y="536808"/>
              <a:ext cx="516001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4000">
                  <a:latin typeface="Adobe 고딕 Std B" panose="020B0800000000000000" pitchFamily="34" charset="-127"/>
                  <a:ea typeface="Adobe 고딕 Std B" panose="020B0800000000000000" pitchFamily="34" charset="-127"/>
                </a:rPr>
                <a:t>대단원 마무리 </a:t>
              </a:r>
            </a:p>
          </p:txBody>
        </p:sp>
        <p:pic>
          <p:nvPicPr>
            <p:cNvPr id="3" name="그림 2" descr="블랙, 어둠이(가) 표시된 사진&#10;&#10;자동 생성된 설명">
              <a:extLst>
                <a:ext uri="{FF2B5EF4-FFF2-40B4-BE49-F238E27FC236}">
                  <a16:creationId xmlns:a16="http://schemas.microsoft.com/office/drawing/2014/main" id="{C268EF46-ADF5-1AD2-EDA2-AA38CCFB21B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37036" y="536808"/>
              <a:ext cx="1730522" cy="635438"/>
            </a:xfrm>
            <a:prstGeom prst="rect">
              <a:avLst/>
            </a:prstGeom>
          </p:spPr>
        </p:pic>
      </p:grpSp>
      <p:pic>
        <p:nvPicPr>
          <p:cNvPr id="8" name="그림 7" descr="별, 클립아트, 창의성, 천문학이(가) 표시된 사진&#10;&#10;자동 생성된 설명">
            <a:extLst>
              <a:ext uri="{FF2B5EF4-FFF2-40B4-BE49-F238E27FC236}">
                <a16:creationId xmlns:a16="http://schemas.microsoft.com/office/drawing/2014/main" id="{EE6D65D2-4E0D-CBEE-CCBA-3C794F2549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1937" y="255842"/>
            <a:ext cx="870222" cy="870222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62A9EC56-2C2A-F550-F5CF-B80A881E403B}"/>
              </a:ext>
            </a:extLst>
          </p:cNvPr>
          <p:cNvSpPr txBox="1"/>
          <p:nvPr/>
        </p:nvSpPr>
        <p:spPr>
          <a:xfrm>
            <a:off x="4016996" y="1495622"/>
            <a:ext cx="1233992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ko-KR" altLang="en-US" sz="1400" spc="-8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사회현상의 이해</a:t>
            </a:r>
            <a:endParaRPr lang="en-US" altLang="ko-KR" sz="1400" spc="-8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/>
            <a:r>
              <a:rPr lang="ko-KR" altLang="en-US" sz="1400" spc="-8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핵심 내용 </a:t>
            </a:r>
            <a:endParaRPr lang="ko-KR" altLang="en-US" sz="1400" spc="-8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24" name="사각형: 둥근 모서리 23">
            <a:extLst>
              <a:ext uri="{FF2B5EF4-FFF2-40B4-BE49-F238E27FC236}">
                <a16:creationId xmlns:a16="http://schemas.microsoft.com/office/drawing/2014/main" id="{F9331B8E-BF06-818D-332A-F8F328AE17BB}"/>
              </a:ext>
            </a:extLst>
          </p:cNvPr>
          <p:cNvSpPr/>
          <p:nvPr/>
        </p:nvSpPr>
        <p:spPr>
          <a:xfrm>
            <a:off x="5520514" y="1633369"/>
            <a:ext cx="4989641" cy="4276507"/>
          </a:xfrm>
          <a:prstGeom prst="roundRect">
            <a:avLst>
              <a:gd name="adj" fmla="val 8427"/>
            </a:avLst>
          </a:prstGeom>
          <a:solidFill>
            <a:schemeClr val="bg1"/>
          </a:solidFill>
          <a:ln>
            <a:noFill/>
          </a:ln>
          <a:effectLst>
            <a:outerShdw blurRad="127000" dist="63500" dir="2700000" algn="tl" rotWithShape="0">
              <a:prstClr val="black">
                <a:alpha val="1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5" name="Rectangle 5">
            <a:extLst>
              <a:ext uri="{FF2B5EF4-FFF2-40B4-BE49-F238E27FC236}">
                <a16:creationId xmlns:a16="http://schemas.microsoft.com/office/drawing/2014/main" id="{CCECA847-CC17-0DB0-7A8F-D11593381213}"/>
              </a:ext>
            </a:extLst>
          </p:cNvPr>
          <p:cNvSpPr/>
          <p:nvPr/>
        </p:nvSpPr>
        <p:spPr>
          <a:xfrm>
            <a:off x="5770727" y="2126582"/>
            <a:ext cx="4271351" cy="45704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latinLnBrk="0">
              <a:lnSpc>
                <a:spcPct val="130000"/>
              </a:lnSpc>
              <a:defRPr/>
            </a:pPr>
            <a:r>
              <a:rPr lang="en-US" altLang="ko-KR" sz="1200" spc="-15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Pretendard" panose="02000503000000020004" pitchFamily="2" charset="-127"/>
              </a:rPr>
              <a:t>(</a:t>
            </a:r>
            <a:r>
              <a:rPr lang="ko-KR" altLang="en-US" sz="1200" spc="-15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Pretendard" panose="02000503000000020004" pitchFamily="2" charset="-127"/>
              </a:rPr>
              <a:t>   </a:t>
            </a:r>
            <a:r>
              <a:rPr lang="en-US" altLang="ko-KR" sz="1200" spc="-15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Pretendard" panose="02000503000000020004" pitchFamily="2" charset="-127"/>
              </a:rPr>
              <a:t>…    ) </a:t>
            </a:r>
            <a:r>
              <a:rPr lang="ko-KR" altLang="en-US" sz="1200" spc="-15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Pretendard" panose="02000503000000020004" pitchFamily="2" charset="-127"/>
              </a:rPr>
              <a:t>은 </a:t>
            </a:r>
            <a:r>
              <a:rPr lang="en-US" altLang="ko-KR" sz="1200" spc="-15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Pretendard" panose="02000503000000020004" pitchFamily="2" charset="-127"/>
              </a:rPr>
              <a:t>/ </a:t>
            </a:r>
            <a:r>
              <a:rPr lang="ko-KR" altLang="en-US" sz="1200" spc="-15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Pretendard" panose="02000503000000020004" pitchFamily="2" charset="-127"/>
              </a:rPr>
              <a:t>는 연구자가 관찰</a:t>
            </a:r>
            <a:r>
              <a:rPr lang="en-US" altLang="ko-KR" sz="1200" spc="-15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Pretendard" panose="02000503000000020004" pitchFamily="2" charset="-127"/>
              </a:rPr>
              <a:t>, </a:t>
            </a:r>
            <a:r>
              <a:rPr lang="ko-KR" altLang="en-US" sz="1200" spc="-15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Pretendard" panose="02000503000000020004" pitchFamily="2" charset="-127"/>
              </a:rPr>
              <a:t>실험</a:t>
            </a:r>
            <a:r>
              <a:rPr lang="en-US" altLang="ko-KR" sz="1200" spc="-15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Pretendard" panose="02000503000000020004" pitchFamily="2" charset="-127"/>
              </a:rPr>
              <a:t>, </a:t>
            </a:r>
            <a:r>
              <a:rPr lang="ko-KR" altLang="en-US" sz="1200" spc="-15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Pretendard" panose="02000503000000020004" pitchFamily="2" charset="-127"/>
              </a:rPr>
              <a:t>설문 조사</a:t>
            </a:r>
            <a:r>
              <a:rPr lang="en-US" altLang="ko-KR" sz="1200" spc="-15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Pretendard" panose="02000503000000020004" pitchFamily="2" charset="-127"/>
              </a:rPr>
              <a:t>, </a:t>
            </a:r>
            <a:r>
              <a:rPr lang="ko-KR" altLang="en-US" sz="1200" spc="-15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Pretendard" panose="02000503000000020004" pitchFamily="2" charset="-127"/>
              </a:rPr>
              <a:t>면담 등을 통해</a:t>
            </a:r>
            <a:endParaRPr lang="en-US" altLang="ko-KR" sz="1200" spc="-150">
              <a:ln>
                <a:solidFill>
                  <a:srgbClr val="4472C4">
                    <a:alpha val="0"/>
                  </a:srgb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Pretendard" panose="02000503000000020004" pitchFamily="2" charset="-127"/>
            </a:endParaRPr>
          </a:p>
          <a:p>
            <a:pPr algn="ctr" latinLnBrk="0">
              <a:lnSpc>
                <a:spcPct val="130000"/>
              </a:lnSpc>
              <a:defRPr/>
            </a:pPr>
            <a:r>
              <a:rPr lang="ko-KR" altLang="en-US" sz="1200" spc="-15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Pretendard" panose="02000503000000020004" pitchFamily="2" charset="-127"/>
              </a:rPr>
              <a:t>해당 연구 주제에 맞는 정보를 직접 수집한 것을 말한다</a:t>
            </a:r>
            <a:r>
              <a:rPr lang="en-US" altLang="ko-KR" sz="1200" spc="-15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Pretendard" panose="02000503000000020004" pitchFamily="2" charset="-127"/>
              </a:rPr>
              <a:t>.</a:t>
            </a:r>
            <a:endParaRPr lang="en-US" altLang="ko-KR" sz="1200" spc="-150" dirty="0">
              <a:ln>
                <a:solidFill>
                  <a:srgbClr val="4472C4">
                    <a:alpha val="0"/>
                  </a:srgb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Pretendard" panose="02000503000000020004" pitchFamily="2" charset="-127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11AE33A-5785-F6F7-95DE-5D05E3FC34A6}"/>
              </a:ext>
            </a:extLst>
          </p:cNvPr>
          <p:cNvSpPr txBox="1"/>
          <p:nvPr/>
        </p:nvSpPr>
        <p:spPr>
          <a:xfrm flipH="1">
            <a:off x="7361166" y="1826104"/>
            <a:ext cx="133091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ko-KR" sz="1400" spc="-8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4592FA"/>
                </a:solidFill>
                <a:latin typeface="Adobe 고딕 Std B" panose="020B0800000000000000" pitchFamily="34" charset="-127"/>
                <a:ea typeface="Adobe 고딕 Std B" panose="020B0800000000000000" pitchFamily="34" charset="-127"/>
              </a:rPr>
              <a:t>1</a:t>
            </a:r>
            <a:r>
              <a:rPr lang="ko-KR" altLang="en-US" sz="1400" spc="-8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4592FA"/>
                </a:solidFill>
                <a:latin typeface="Adobe 고딕 Std B" panose="020B0800000000000000" pitchFamily="34" charset="-127"/>
                <a:ea typeface="Adobe 고딕 Std B" panose="020B0800000000000000" pitchFamily="34" charset="-127"/>
              </a:rPr>
              <a:t>차 자료</a:t>
            </a:r>
            <a:endParaRPr lang="ko-KR" altLang="en-US" sz="1400" spc="-8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rgbClr val="4592FA"/>
              </a:solidFill>
              <a:latin typeface="Adobe 고딕 Std B" panose="020B0800000000000000" pitchFamily="34" charset="-127"/>
              <a:ea typeface="Adobe 고딕 Std B" panose="020B0800000000000000" pitchFamily="34" charset="-127"/>
            </a:endParaRPr>
          </a:p>
        </p:txBody>
      </p:sp>
      <p:sp>
        <p:nvSpPr>
          <p:cNvPr id="29" name="Rectangle 5">
            <a:extLst>
              <a:ext uri="{FF2B5EF4-FFF2-40B4-BE49-F238E27FC236}">
                <a16:creationId xmlns:a16="http://schemas.microsoft.com/office/drawing/2014/main" id="{6DFEC13B-5848-A136-099D-DF169154CA38}"/>
              </a:ext>
            </a:extLst>
          </p:cNvPr>
          <p:cNvSpPr/>
          <p:nvPr/>
        </p:nvSpPr>
        <p:spPr>
          <a:xfrm>
            <a:off x="5770727" y="4620729"/>
            <a:ext cx="4486239" cy="45704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latinLnBrk="0">
              <a:lnSpc>
                <a:spcPct val="130000"/>
              </a:lnSpc>
              <a:defRPr/>
            </a:pPr>
            <a:r>
              <a:rPr lang="en-US" altLang="ko-KR" sz="1200" spc="-15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Pretendard" panose="02000503000000020004" pitchFamily="2" charset="-127"/>
              </a:rPr>
              <a:t>(</a:t>
            </a:r>
            <a:r>
              <a:rPr lang="ko-KR" altLang="en-US" sz="1200" spc="-15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Pretendard" panose="02000503000000020004" pitchFamily="2" charset="-127"/>
              </a:rPr>
              <a:t>   </a:t>
            </a:r>
            <a:r>
              <a:rPr lang="en-US" altLang="ko-KR" sz="1200" spc="-15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Pretendard" panose="02000503000000020004" pitchFamily="2" charset="-127"/>
              </a:rPr>
              <a:t>…    )  </a:t>
            </a:r>
            <a:r>
              <a:rPr lang="ko-KR" altLang="en-US" sz="1200" spc="-15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Pretendard" panose="02000503000000020004" pitchFamily="2" charset="-127"/>
              </a:rPr>
              <a:t>은 </a:t>
            </a:r>
            <a:r>
              <a:rPr lang="en-US" altLang="ko-KR" sz="1200" spc="-15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Pretendard" panose="02000503000000020004" pitchFamily="2" charset="-127"/>
              </a:rPr>
              <a:t>/ </a:t>
            </a:r>
            <a:r>
              <a:rPr lang="ko-KR" altLang="en-US" sz="1200" spc="-15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Pretendard" panose="02000503000000020004" pitchFamily="2" charset="-127"/>
              </a:rPr>
              <a:t>는  이전 연구자나 기관에서 수집한 자료를 의미하며</a:t>
            </a:r>
            <a:r>
              <a:rPr lang="en-US" altLang="ko-KR" sz="1200" spc="-15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Pretendard" panose="02000503000000020004" pitchFamily="2" charset="-127"/>
              </a:rPr>
              <a:t>,</a:t>
            </a:r>
          </a:p>
          <a:p>
            <a:pPr algn="ctr" latinLnBrk="0">
              <a:lnSpc>
                <a:spcPct val="130000"/>
              </a:lnSpc>
              <a:defRPr/>
            </a:pPr>
            <a:r>
              <a:rPr lang="ko-KR" altLang="en-US" sz="1200" spc="-15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Pretendard" panose="02000503000000020004" pitchFamily="2" charset="-127"/>
              </a:rPr>
              <a:t>연구자는 다양한 분야에서 수집한 정보를 자신의 연구 목적에 맞게 활용할 수 있다</a:t>
            </a:r>
            <a:r>
              <a:rPr lang="en-US" altLang="ko-KR" sz="1200" spc="-15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Pretendard" panose="02000503000000020004" pitchFamily="2" charset="-127"/>
              </a:rPr>
              <a:t>.</a:t>
            </a:r>
            <a:endParaRPr lang="en-US" altLang="ko-KR" sz="1200" spc="-150" dirty="0">
              <a:ln>
                <a:solidFill>
                  <a:srgbClr val="4472C4">
                    <a:alpha val="0"/>
                  </a:srgb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Pretendard" panose="02000503000000020004" pitchFamily="2" charset="-127"/>
            </a:endParaRPr>
          </a:p>
        </p:txBody>
      </p:sp>
      <p:sp>
        <p:nvSpPr>
          <p:cNvPr id="32" name="Rectangle 5">
            <a:extLst>
              <a:ext uri="{FF2B5EF4-FFF2-40B4-BE49-F238E27FC236}">
                <a16:creationId xmlns:a16="http://schemas.microsoft.com/office/drawing/2014/main" id="{F4751C97-559E-9C9A-BA2F-1EF6E33A3C2D}"/>
              </a:ext>
            </a:extLst>
          </p:cNvPr>
          <p:cNvSpPr/>
          <p:nvPr/>
        </p:nvSpPr>
        <p:spPr>
          <a:xfrm>
            <a:off x="5902705" y="3273808"/>
            <a:ext cx="4271351" cy="45704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latinLnBrk="0">
              <a:lnSpc>
                <a:spcPct val="130000"/>
              </a:lnSpc>
              <a:defRPr/>
            </a:pPr>
            <a:r>
              <a:rPr lang="en-US" altLang="ko-KR" sz="1200" spc="-15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Pretendard" panose="02000503000000020004" pitchFamily="2" charset="-127"/>
              </a:rPr>
              <a:t>(</a:t>
            </a:r>
            <a:r>
              <a:rPr lang="ko-KR" altLang="en-US" sz="1200" spc="-15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Pretendard" panose="02000503000000020004" pitchFamily="2" charset="-127"/>
              </a:rPr>
              <a:t>   </a:t>
            </a:r>
            <a:r>
              <a:rPr lang="en-US" altLang="ko-KR" sz="1200" spc="-15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Pretendard" panose="02000503000000020004" pitchFamily="2" charset="-127"/>
              </a:rPr>
              <a:t>…    ) </a:t>
            </a:r>
            <a:r>
              <a:rPr lang="ko-KR" altLang="en-US" sz="1200" spc="-15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Pretendard" panose="02000503000000020004" pitchFamily="2" charset="-127"/>
              </a:rPr>
              <a:t>은 </a:t>
            </a:r>
            <a:r>
              <a:rPr lang="en-US" altLang="ko-KR" sz="1200" spc="-15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Pretendard" panose="02000503000000020004" pitchFamily="2" charset="-127"/>
              </a:rPr>
              <a:t>/</a:t>
            </a:r>
            <a:r>
              <a:rPr lang="ko-KR" altLang="en-US" sz="1200" spc="-15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Pretendard" panose="02000503000000020004" pitchFamily="2" charset="-127"/>
              </a:rPr>
              <a:t>는 역사적</a:t>
            </a:r>
            <a:r>
              <a:rPr lang="en-US" altLang="ko-KR" sz="1200" spc="-15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Pretendard" panose="02000503000000020004" pitchFamily="2" charset="-127"/>
              </a:rPr>
              <a:t> </a:t>
            </a:r>
            <a:r>
              <a:rPr lang="ko-KR" altLang="en-US" sz="1200" spc="-15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Pretendard" panose="02000503000000020004" pitchFamily="2" charset="-127"/>
              </a:rPr>
              <a:t>문헌</a:t>
            </a:r>
            <a:r>
              <a:rPr lang="en-US" altLang="ko-KR" sz="1200" spc="-15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Pretendard" panose="02000503000000020004" pitchFamily="2" charset="-127"/>
              </a:rPr>
              <a:t>, </a:t>
            </a:r>
            <a:r>
              <a:rPr lang="ko-KR" altLang="en-US" sz="1200" spc="-15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Pretendard" panose="02000503000000020004" pitchFamily="2" charset="-127"/>
              </a:rPr>
              <a:t>신문이나 잡지</a:t>
            </a:r>
            <a:r>
              <a:rPr lang="en-US" altLang="ko-KR" sz="1200" spc="-15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Pretendard" panose="02000503000000020004" pitchFamily="2" charset="-127"/>
              </a:rPr>
              <a:t>, </a:t>
            </a:r>
            <a:r>
              <a:rPr lang="ko-KR" altLang="en-US" sz="1200" spc="-15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Pretendard" panose="02000503000000020004" pitchFamily="2" charset="-127"/>
              </a:rPr>
              <a:t>통계 자료</a:t>
            </a:r>
            <a:r>
              <a:rPr lang="en-US" altLang="ko-KR" sz="1200" spc="-15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Pretendard" panose="02000503000000020004" pitchFamily="2" charset="-127"/>
              </a:rPr>
              <a:t>, </a:t>
            </a:r>
            <a:r>
              <a:rPr lang="ko-KR" altLang="en-US" sz="1200" spc="-15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Pretendard" panose="02000503000000020004" pitchFamily="2" charset="-127"/>
              </a:rPr>
              <a:t>일기</a:t>
            </a:r>
            <a:r>
              <a:rPr lang="en-US" altLang="ko-KR" sz="1200" spc="-15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Pretendard" panose="02000503000000020004" pitchFamily="2" charset="-127"/>
              </a:rPr>
              <a:t>, </a:t>
            </a:r>
            <a:r>
              <a:rPr lang="ko-KR" altLang="en-US" sz="1200" spc="-15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Pretendard" panose="02000503000000020004" pitchFamily="2" charset="-127"/>
              </a:rPr>
              <a:t>논문 등</a:t>
            </a:r>
            <a:endParaRPr lang="en-US" altLang="ko-KR" sz="1200" spc="-150">
              <a:ln>
                <a:solidFill>
                  <a:srgbClr val="4472C4">
                    <a:alpha val="0"/>
                  </a:srgb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Pretendard" panose="02000503000000020004" pitchFamily="2" charset="-127"/>
            </a:endParaRPr>
          </a:p>
          <a:p>
            <a:pPr algn="ctr" latinLnBrk="0">
              <a:lnSpc>
                <a:spcPct val="130000"/>
              </a:lnSpc>
              <a:defRPr/>
            </a:pPr>
            <a:r>
              <a:rPr lang="ko-KR" altLang="en-US" sz="1200" spc="-15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Pretendard" panose="02000503000000020004" pitchFamily="2" charset="-127"/>
              </a:rPr>
              <a:t>이미 존재하는 문헌에서 자료를 수집하는 방법이다</a:t>
            </a:r>
            <a:r>
              <a:rPr lang="en-US" altLang="ko-KR" sz="1200" spc="-15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Pretendard" panose="02000503000000020004" pitchFamily="2" charset="-127"/>
              </a:rPr>
              <a:t>.</a:t>
            </a:r>
          </a:p>
        </p:txBody>
      </p:sp>
      <p:pic>
        <p:nvPicPr>
          <p:cNvPr id="23" name="그림 22" descr="텍스트, 스크린샷, 그래픽 디자인, 다채로움이(가) 표시된 사진&#10;&#10;자동 생성된 설명">
            <a:extLst>
              <a:ext uri="{FF2B5EF4-FFF2-40B4-BE49-F238E27FC236}">
                <a16:creationId xmlns:a16="http://schemas.microsoft.com/office/drawing/2014/main" id="{0B04C6D3-4E5A-26E5-4BC1-A5538EE3A63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03" t="30508" r="62970" b="65549"/>
          <a:stretch/>
        </p:blipFill>
        <p:spPr>
          <a:xfrm>
            <a:off x="7263475" y="1739094"/>
            <a:ext cx="1750559" cy="40643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F1AC89C-E948-74B5-F3C4-31FB21D75890}"/>
              </a:ext>
            </a:extLst>
          </p:cNvPr>
          <p:cNvSpPr txBox="1"/>
          <p:nvPr/>
        </p:nvSpPr>
        <p:spPr>
          <a:xfrm flipH="1">
            <a:off x="7361166" y="2982838"/>
            <a:ext cx="133091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ko-KR" altLang="en-US" sz="1400" spc="-8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4592FA"/>
                </a:solidFill>
                <a:latin typeface="Adobe 고딕 Std B" panose="020B0800000000000000" pitchFamily="34" charset="-127"/>
                <a:ea typeface="Adobe 고딕 Std B" panose="020B0800000000000000" pitchFamily="34" charset="-127"/>
              </a:rPr>
              <a:t>문헌 연구법</a:t>
            </a:r>
            <a:endParaRPr lang="ko-KR" altLang="en-US" sz="1400" spc="-8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rgbClr val="4592FA"/>
              </a:solidFill>
              <a:latin typeface="Adobe 고딕 Std B" panose="020B0800000000000000" pitchFamily="34" charset="-127"/>
              <a:ea typeface="Adobe 고딕 Std B" panose="020B0800000000000000" pitchFamily="34" charset="-127"/>
            </a:endParaRPr>
          </a:p>
        </p:txBody>
      </p:sp>
      <p:pic>
        <p:nvPicPr>
          <p:cNvPr id="36" name="그림 35" descr="텍스트, 스크린샷, 그래픽 디자인, 다채로움이(가) 표시된 사진&#10;&#10;자동 생성된 설명">
            <a:extLst>
              <a:ext uri="{FF2B5EF4-FFF2-40B4-BE49-F238E27FC236}">
                <a16:creationId xmlns:a16="http://schemas.microsoft.com/office/drawing/2014/main" id="{33922D7D-244E-476B-4BDB-E8ED632DDEE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03" t="30508" r="62970" b="65549"/>
          <a:stretch/>
        </p:blipFill>
        <p:spPr>
          <a:xfrm>
            <a:off x="7418310" y="2887345"/>
            <a:ext cx="1426925" cy="40643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247A681-293E-5314-E215-5D2FF8B46E9C}"/>
              </a:ext>
            </a:extLst>
          </p:cNvPr>
          <p:cNvSpPr txBox="1"/>
          <p:nvPr/>
        </p:nvSpPr>
        <p:spPr>
          <a:xfrm flipH="1">
            <a:off x="6630072" y="4283135"/>
            <a:ext cx="2866619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ko-KR" sz="1400" spc="-8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4592FA"/>
                </a:solidFill>
                <a:latin typeface="Adobe 고딕 Std B" panose="020B0800000000000000" pitchFamily="34" charset="-127"/>
                <a:ea typeface="Adobe 고딕 Std B" panose="020B0800000000000000" pitchFamily="34" charset="-127"/>
              </a:rPr>
              <a:t>2</a:t>
            </a:r>
            <a:r>
              <a:rPr lang="ko-KR" altLang="en-US" sz="1400" spc="-8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4592FA"/>
                </a:solidFill>
                <a:latin typeface="Adobe 고딕 Std B" panose="020B0800000000000000" pitchFamily="34" charset="-127"/>
                <a:ea typeface="Adobe 고딕 Std B" panose="020B0800000000000000" pitchFamily="34" charset="-127"/>
              </a:rPr>
              <a:t>차 자료</a:t>
            </a:r>
            <a:endParaRPr lang="ko-KR" altLang="en-US" sz="1400" spc="-8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rgbClr val="4592FA"/>
              </a:solidFill>
              <a:latin typeface="Adobe 고딕 Std B" panose="020B0800000000000000" pitchFamily="34" charset="-127"/>
              <a:ea typeface="Adobe 고딕 Std B" panose="020B0800000000000000" pitchFamily="34" charset="-127"/>
            </a:endParaRPr>
          </a:p>
        </p:txBody>
      </p:sp>
      <p:pic>
        <p:nvPicPr>
          <p:cNvPr id="10" name="그림 9" descr="텍스트, 스크린샷, 그래픽 디자인, 다채로움이(가) 표시된 사진&#10;&#10;자동 생성된 설명">
            <a:extLst>
              <a:ext uri="{FF2B5EF4-FFF2-40B4-BE49-F238E27FC236}">
                <a16:creationId xmlns:a16="http://schemas.microsoft.com/office/drawing/2014/main" id="{075ACDEB-56EE-254E-0B0B-830E10810B7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03" t="30508" r="62970" b="65549"/>
          <a:stretch/>
        </p:blipFill>
        <p:spPr>
          <a:xfrm>
            <a:off x="7456824" y="4214299"/>
            <a:ext cx="1349896" cy="406430"/>
          </a:xfrm>
          <a:prstGeom prst="rect">
            <a:avLst/>
          </a:prstGeom>
        </p:spPr>
      </p:pic>
      <p:pic>
        <p:nvPicPr>
          <p:cNvPr id="21" name="그래픽 20" descr="갈매기형 화살표 단색으로 채워진">
            <a:extLst>
              <a:ext uri="{FF2B5EF4-FFF2-40B4-BE49-F238E27FC236}">
                <a16:creationId xmlns:a16="http://schemas.microsoft.com/office/drawing/2014/main" id="{80A5790B-99AD-6546-22CD-07BCF279415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flipH="1">
            <a:off x="4776206" y="2942975"/>
            <a:ext cx="665322" cy="732555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4157215C-9051-4553-5368-1930F8611454}"/>
              </a:ext>
            </a:extLst>
          </p:cNvPr>
          <p:cNvSpPr txBox="1"/>
          <p:nvPr/>
        </p:nvSpPr>
        <p:spPr>
          <a:xfrm>
            <a:off x="2791822" y="3090560"/>
            <a:ext cx="1882888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altLang="ko-KR" spc="-8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4592FA"/>
                </a:solidFill>
                <a:latin typeface="Adobe 고딕 Std B" panose="020B0800000000000000" pitchFamily="34" charset="-127"/>
                <a:ea typeface="Adobe 고딕 Std B" panose="020B0800000000000000" pitchFamily="34" charset="-127"/>
              </a:rPr>
              <a:t>03. </a:t>
            </a:r>
            <a:r>
              <a:rPr lang="ko-KR" altLang="en-US" spc="-8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4592FA"/>
                </a:solidFill>
                <a:latin typeface="Adobe 고딕 Std B" panose="020B0800000000000000" pitchFamily="34" charset="-127"/>
                <a:ea typeface="Adobe 고딕 Std B" panose="020B0800000000000000" pitchFamily="34" charset="-127"/>
              </a:rPr>
              <a:t>사회현상에 </a:t>
            </a:r>
            <a:endParaRPr lang="en-US" altLang="ko-KR" spc="-8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rgbClr val="4592FA"/>
              </a:solidFill>
              <a:latin typeface="Adobe 고딕 Std B" panose="020B0800000000000000" pitchFamily="34" charset="-127"/>
              <a:ea typeface="Adobe 고딕 Std B" panose="020B0800000000000000" pitchFamily="34" charset="-127"/>
            </a:endParaRPr>
          </a:p>
          <a:p>
            <a:pPr algn="ctr"/>
            <a:r>
              <a:rPr lang="ko-KR" altLang="en-US" spc="-8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4592FA"/>
                </a:solidFill>
                <a:latin typeface="Adobe 고딕 Std B" panose="020B0800000000000000" pitchFamily="34" charset="-127"/>
                <a:ea typeface="Adobe 고딕 Std B" panose="020B0800000000000000" pitchFamily="34" charset="-127"/>
              </a:rPr>
              <a:t>대한 자료 수집 방법</a:t>
            </a:r>
            <a:endParaRPr lang="ko-KR" altLang="en-US" spc="-8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rgbClr val="4592FA"/>
              </a:solidFill>
              <a:latin typeface="Adobe 고딕 Std B" panose="020B0800000000000000" pitchFamily="34" charset="-127"/>
              <a:ea typeface="Adobe 고딕 Std B" panose="020B0800000000000000" pitchFamily="34" charset="-127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BE8EA53-EE21-DEB6-3D59-F8AA556DAC59}"/>
              </a:ext>
            </a:extLst>
          </p:cNvPr>
          <p:cNvSpPr txBox="1"/>
          <p:nvPr/>
        </p:nvSpPr>
        <p:spPr>
          <a:xfrm>
            <a:off x="582940" y="3044456"/>
            <a:ext cx="1324185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ko-KR" spc="-8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4592FA"/>
                </a:solidFill>
                <a:latin typeface="Adobe 고딕 Std B" panose="020B0800000000000000" pitchFamily="34" charset="-127"/>
                <a:ea typeface="Adobe 고딕 Std B" panose="020B0800000000000000" pitchFamily="34" charset="-127"/>
              </a:rPr>
              <a:t>1. </a:t>
            </a:r>
            <a:r>
              <a:rPr lang="ko-KR" altLang="en-US" spc="-8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4592FA"/>
                </a:solidFill>
                <a:latin typeface="Adobe 고딕 Std B" panose="020B0800000000000000" pitchFamily="34" charset="-127"/>
                <a:ea typeface="Adobe 고딕 Std B" panose="020B0800000000000000" pitchFamily="34" charset="-127"/>
              </a:rPr>
              <a:t>사회현상의 </a:t>
            </a:r>
            <a:endParaRPr lang="en-US" altLang="ko-KR" spc="-8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rgbClr val="4592FA"/>
              </a:solidFill>
              <a:latin typeface="Adobe 고딕 Std B" panose="020B0800000000000000" pitchFamily="34" charset="-127"/>
              <a:ea typeface="Adobe 고딕 Std B" panose="020B0800000000000000" pitchFamily="34" charset="-127"/>
            </a:endParaRPr>
          </a:p>
          <a:p>
            <a:pPr algn="ctr"/>
            <a:r>
              <a:rPr lang="ko-KR" altLang="en-US" spc="-8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4592FA"/>
                </a:solidFill>
                <a:latin typeface="Adobe 고딕 Std B" panose="020B0800000000000000" pitchFamily="34" charset="-127"/>
                <a:ea typeface="Adobe 고딕 Std B" panose="020B0800000000000000" pitchFamily="34" charset="-127"/>
              </a:rPr>
              <a:t>이해와 탐구</a:t>
            </a:r>
            <a:endParaRPr lang="ko-KR" altLang="en-US" spc="-8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rgbClr val="4592FA"/>
              </a:solidFill>
              <a:latin typeface="Adobe 고딕 Std B" panose="020B0800000000000000" pitchFamily="34" charset="-127"/>
              <a:ea typeface="Adobe 고딕 Std B" panose="020B0800000000000000" pitchFamily="34" charset="-127"/>
            </a:endParaRPr>
          </a:p>
        </p:txBody>
      </p:sp>
      <p:pic>
        <p:nvPicPr>
          <p:cNvPr id="30" name="그래픽 29" descr="갈매기형 화살표 단색으로 채워진">
            <a:extLst>
              <a:ext uri="{FF2B5EF4-FFF2-40B4-BE49-F238E27FC236}">
                <a16:creationId xmlns:a16="http://schemas.microsoft.com/office/drawing/2014/main" id="{D2AF2547-1E14-AB73-C05E-3ADB4AAEFDA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flipH="1">
            <a:off x="2073274" y="2988418"/>
            <a:ext cx="665322" cy="732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8431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7" dur="indefinite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indefinite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12" dur="indefinite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17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B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>
            <a:extLst>
              <a:ext uri="{FF2B5EF4-FFF2-40B4-BE49-F238E27FC236}">
                <a16:creationId xmlns:a16="http://schemas.microsoft.com/office/drawing/2014/main" id="{9C95C4F6-E674-49DA-381F-01FA48CDE264}"/>
              </a:ext>
            </a:extLst>
          </p:cNvPr>
          <p:cNvSpPr/>
          <p:nvPr/>
        </p:nvSpPr>
        <p:spPr>
          <a:xfrm>
            <a:off x="137160" y="146304"/>
            <a:ext cx="11859768" cy="6547104"/>
          </a:xfrm>
          <a:prstGeom prst="rect">
            <a:avLst/>
          </a:prstGeom>
          <a:noFill/>
          <a:ln>
            <a:solidFill>
              <a:srgbClr val="4592F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56" name="그림 55" descr="블랙, 어둠이(가) 표시된 사진&#10;&#10;자동 생성된 설명">
            <a:extLst>
              <a:ext uri="{FF2B5EF4-FFF2-40B4-BE49-F238E27FC236}">
                <a16:creationId xmlns:a16="http://schemas.microsoft.com/office/drawing/2014/main" id="{AD71BC56-1687-A02A-2A9C-108A354114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3688" y="6225309"/>
            <a:ext cx="866351" cy="373316"/>
          </a:xfrm>
          <a:prstGeom prst="rect">
            <a:avLst/>
          </a:prstGeom>
        </p:spPr>
      </p:pic>
      <p:grpSp>
        <p:nvGrpSpPr>
          <p:cNvPr id="9" name="그룹 8">
            <a:extLst>
              <a:ext uri="{FF2B5EF4-FFF2-40B4-BE49-F238E27FC236}">
                <a16:creationId xmlns:a16="http://schemas.microsoft.com/office/drawing/2014/main" id="{201259AA-7B69-496F-C699-9197D75DCDB0}"/>
              </a:ext>
            </a:extLst>
          </p:cNvPr>
          <p:cNvGrpSpPr/>
          <p:nvPr/>
        </p:nvGrpSpPr>
        <p:grpSpPr>
          <a:xfrm>
            <a:off x="2705256" y="490626"/>
            <a:ext cx="6043969" cy="707886"/>
            <a:chOff x="2323589" y="536808"/>
            <a:chExt cx="6043969" cy="707886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48FCE84-67D1-A084-EB9A-5C03AEB0E2C1}"/>
                </a:ext>
              </a:extLst>
            </p:cNvPr>
            <p:cNvSpPr txBox="1"/>
            <p:nvPr/>
          </p:nvSpPr>
          <p:spPr>
            <a:xfrm>
              <a:off x="2323589" y="536808"/>
              <a:ext cx="516001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4000">
                  <a:latin typeface="Adobe 고딕 Std B" panose="020B0800000000000000" pitchFamily="34" charset="-127"/>
                  <a:ea typeface="Adobe 고딕 Std B" panose="020B0800000000000000" pitchFamily="34" charset="-127"/>
                </a:rPr>
                <a:t>대단원 마무리 </a:t>
              </a:r>
            </a:p>
          </p:txBody>
        </p:sp>
        <p:pic>
          <p:nvPicPr>
            <p:cNvPr id="3" name="그림 2" descr="블랙, 어둠이(가) 표시된 사진&#10;&#10;자동 생성된 설명">
              <a:extLst>
                <a:ext uri="{FF2B5EF4-FFF2-40B4-BE49-F238E27FC236}">
                  <a16:creationId xmlns:a16="http://schemas.microsoft.com/office/drawing/2014/main" id="{C268EF46-ADF5-1AD2-EDA2-AA38CCFB21B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37036" y="536808"/>
              <a:ext cx="1730522" cy="635438"/>
            </a:xfrm>
            <a:prstGeom prst="rect">
              <a:avLst/>
            </a:prstGeom>
          </p:spPr>
        </p:pic>
      </p:grpSp>
      <p:pic>
        <p:nvPicPr>
          <p:cNvPr id="8" name="그림 7" descr="별, 클립아트, 창의성, 천문학이(가) 표시된 사진&#10;&#10;자동 생성된 설명">
            <a:extLst>
              <a:ext uri="{FF2B5EF4-FFF2-40B4-BE49-F238E27FC236}">
                <a16:creationId xmlns:a16="http://schemas.microsoft.com/office/drawing/2014/main" id="{EE6D65D2-4E0D-CBEE-CCBA-3C794F2549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1937" y="255842"/>
            <a:ext cx="870222" cy="870222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62A9EC56-2C2A-F550-F5CF-B80A881E403B}"/>
              </a:ext>
            </a:extLst>
          </p:cNvPr>
          <p:cNvSpPr txBox="1"/>
          <p:nvPr/>
        </p:nvSpPr>
        <p:spPr>
          <a:xfrm>
            <a:off x="4666220" y="1419316"/>
            <a:ext cx="1233992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ko-KR" altLang="en-US" sz="1400" spc="-8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사회현상의 이해</a:t>
            </a:r>
            <a:endParaRPr lang="en-US" altLang="ko-KR" sz="1400" spc="-8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/>
            <a:r>
              <a:rPr lang="ko-KR" altLang="en-US" sz="1400" spc="-8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핵심 내용 </a:t>
            </a:r>
            <a:endParaRPr lang="ko-KR" altLang="en-US" sz="1400" spc="-8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24" name="사각형: 둥근 모서리 23">
            <a:extLst>
              <a:ext uri="{FF2B5EF4-FFF2-40B4-BE49-F238E27FC236}">
                <a16:creationId xmlns:a16="http://schemas.microsoft.com/office/drawing/2014/main" id="{F9331B8E-BF06-818D-332A-F8F328AE17BB}"/>
              </a:ext>
            </a:extLst>
          </p:cNvPr>
          <p:cNvSpPr/>
          <p:nvPr/>
        </p:nvSpPr>
        <p:spPr>
          <a:xfrm>
            <a:off x="2170206" y="1466528"/>
            <a:ext cx="8564578" cy="4966608"/>
          </a:xfrm>
          <a:prstGeom prst="roundRect">
            <a:avLst>
              <a:gd name="adj" fmla="val 8427"/>
            </a:avLst>
          </a:prstGeom>
          <a:solidFill>
            <a:schemeClr val="bg1"/>
          </a:solidFill>
          <a:ln>
            <a:noFill/>
          </a:ln>
          <a:effectLst>
            <a:outerShdw blurRad="127000" dist="63500" dir="2700000" algn="tl" rotWithShape="0">
              <a:prstClr val="black">
                <a:alpha val="1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9" name="Rectangle 5">
            <a:extLst>
              <a:ext uri="{FF2B5EF4-FFF2-40B4-BE49-F238E27FC236}">
                <a16:creationId xmlns:a16="http://schemas.microsoft.com/office/drawing/2014/main" id="{6DFEC13B-5848-A136-099D-DF169154CA38}"/>
              </a:ext>
            </a:extLst>
          </p:cNvPr>
          <p:cNvSpPr/>
          <p:nvPr/>
        </p:nvSpPr>
        <p:spPr>
          <a:xfrm>
            <a:off x="1891488" y="1977253"/>
            <a:ext cx="2295911" cy="2893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latinLnBrk="0">
              <a:lnSpc>
                <a:spcPct val="130000"/>
              </a:lnSpc>
              <a:defRPr/>
            </a:pPr>
            <a:r>
              <a:rPr lang="en-US" altLang="ko-KR" sz="1600" spc="-15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Pretendard" panose="02000503000000020004" pitchFamily="2" charset="-127"/>
              </a:rPr>
              <a:t>(1) </a:t>
            </a:r>
            <a:r>
              <a:rPr lang="ko-KR" altLang="en-US" sz="1600" spc="-15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Pretendard" panose="02000503000000020004" pitchFamily="2" charset="-127"/>
              </a:rPr>
              <a:t>실험법</a:t>
            </a:r>
            <a:endParaRPr lang="en-US" altLang="ko-KR" sz="1600" spc="-150" dirty="0">
              <a:ln>
                <a:solidFill>
                  <a:srgbClr val="4472C4">
                    <a:alpha val="0"/>
                  </a:srgb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Pretendard" panose="02000503000000020004" pitchFamily="2" charset="-127"/>
            </a:endParaRPr>
          </a:p>
        </p:txBody>
      </p:sp>
      <p:sp>
        <p:nvSpPr>
          <p:cNvPr id="11" name="Rectangle 5">
            <a:extLst>
              <a:ext uri="{FF2B5EF4-FFF2-40B4-BE49-F238E27FC236}">
                <a16:creationId xmlns:a16="http://schemas.microsoft.com/office/drawing/2014/main" id="{EB4B7F63-DF28-7FF0-0873-5BE809992ECE}"/>
              </a:ext>
            </a:extLst>
          </p:cNvPr>
          <p:cNvSpPr/>
          <p:nvPr/>
        </p:nvSpPr>
        <p:spPr>
          <a:xfrm>
            <a:off x="1891488" y="3198895"/>
            <a:ext cx="2295911" cy="2893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latinLnBrk="0">
              <a:lnSpc>
                <a:spcPct val="130000"/>
              </a:lnSpc>
              <a:defRPr/>
            </a:pPr>
            <a:r>
              <a:rPr lang="en-US" altLang="ko-KR" sz="1600" spc="-15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Pretendard" panose="02000503000000020004" pitchFamily="2" charset="-127"/>
              </a:rPr>
              <a:t>(2) </a:t>
            </a:r>
            <a:r>
              <a:rPr lang="ko-KR" altLang="en-US" sz="1600" spc="-15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Pretendard" panose="02000503000000020004" pitchFamily="2" charset="-127"/>
              </a:rPr>
              <a:t>면접법</a:t>
            </a:r>
            <a:endParaRPr lang="en-US" altLang="ko-KR" sz="1600" spc="-150" dirty="0">
              <a:ln>
                <a:solidFill>
                  <a:srgbClr val="4472C4">
                    <a:alpha val="0"/>
                  </a:srgb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Pretendard" panose="02000503000000020004" pitchFamily="2" charset="-127"/>
            </a:endParaRPr>
          </a:p>
        </p:txBody>
      </p:sp>
      <p:sp>
        <p:nvSpPr>
          <p:cNvPr id="12" name="Rectangle 5">
            <a:extLst>
              <a:ext uri="{FF2B5EF4-FFF2-40B4-BE49-F238E27FC236}">
                <a16:creationId xmlns:a16="http://schemas.microsoft.com/office/drawing/2014/main" id="{E64E74F7-9715-D329-680D-93245E08D5E1}"/>
              </a:ext>
            </a:extLst>
          </p:cNvPr>
          <p:cNvSpPr/>
          <p:nvPr/>
        </p:nvSpPr>
        <p:spPr>
          <a:xfrm>
            <a:off x="1972969" y="4420537"/>
            <a:ext cx="2295911" cy="2893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latinLnBrk="0">
              <a:lnSpc>
                <a:spcPct val="130000"/>
              </a:lnSpc>
              <a:defRPr/>
            </a:pPr>
            <a:r>
              <a:rPr lang="en-US" altLang="ko-KR" sz="1600" spc="-15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Pretendard" panose="02000503000000020004" pitchFamily="2" charset="-127"/>
              </a:rPr>
              <a:t>(3) </a:t>
            </a:r>
            <a:r>
              <a:rPr lang="ko-KR" altLang="en-US" sz="1600" spc="-15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Pretendard" panose="02000503000000020004" pitchFamily="2" charset="-127"/>
              </a:rPr>
              <a:t>질문지법</a:t>
            </a:r>
            <a:endParaRPr lang="en-US" altLang="ko-KR" sz="1600" spc="-150" dirty="0">
              <a:ln>
                <a:solidFill>
                  <a:srgbClr val="4472C4">
                    <a:alpha val="0"/>
                  </a:srgb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Pretendard" panose="02000503000000020004" pitchFamily="2" charset="-127"/>
            </a:endParaRPr>
          </a:p>
        </p:txBody>
      </p:sp>
      <p:sp>
        <p:nvSpPr>
          <p:cNvPr id="13" name="Rectangle 5">
            <a:extLst>
              <a:ext uri="{FF2B5EF4-FFF2-40B4-BE49-F238E27FC236}">
                <a16:creationId xmlns:a16="http://schemas.microsoft.com/office/drawing/2014/main" id="{10D85920-6137-BFC2-6C03-894FCD85E505}"/>
              </a:ext>
            </a:extLst>
          </p:cNvPr>
          <p:cNvSpPr/>
          <p:nvPr/>
        </p:nvSpPr>
        <p:spPr>
          <a:xfrm>
            <a:off x="7667927" y="1977253"/>
            <a:ext cx="2295911" cy="45704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latinLnBrk="0">
              <a:lnSpc>
                <a:spcPct val="130000"/>
              </a:lnSpc>
              <a:defRPr/>
            </a:pPr>
            <a:r>
              <a:rPr lang="ko-KR" altLang="en-US" sz="1200" spc="-15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Pretendard" panose="02000503000000020004" pitchFamily="2" charset="-127"/>
              </a:rPr>
              <a:t>㉠    연구자가 연구 대상자와 대화를 통해서 직접 자료를 수집하는 방법</a:t>
            </a:r>
            <a:endParaRPr lang="en-US" altLang="ko-KR" sz="1200" spc="-150" dirty="0">
              <a:ln>
                <a:solidFill>
                  <a:srgbClr val="4472C4">
                    <a:alpha val="0"/>
                  </a:srgb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Pretendard" panose="02000503000000020004" pitchFamily="2" charset="-127"/>
            </a:endParaRPr>
          </a:p>
        </p:txBody>
      </p:sp>
      <p:sp>
        <p:nvSpPr>
          <p:cNvPr id="15" name="Rectangle 5">
            <a:extLst>
              <a:ext uri="{FF2B5EF4-FFF2-40B4-BE49-F238E27FC236}">
                <a16:creationId xmlns:a16="http://schemas.microsoft.com/office/drawing/2014/main" id="{350B1BF6-05B2-9CD7-CE98-AB1C7DFD3D88}"/>
              </a:ext>
            </a:extLst>
          </p:cNvPr>
          <p:cNvSpPr/>
          <p:nvPr/>
        </p:nvSpPr>
        <p:spPr>
          <a:xfrm>
            <a:off x="7605041" y="3227782"/>
            <a:ext cx="2920825" cy="45704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latinLnBrk="0">
              <a:lnSpc>
                <a:spcPct val="130000"/>
              </a:lnSpc>
              <a:defRPr/>
            </a:pPr>
            <a:r>
              <a:rPr lang="ko-KR" altLang="en-US" sz="1200" spc="-15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Pretendard" panose="02000503000000020004" pitchFamily="2" charset="-127"/>
              </a:rPr>
              <a:t>㉡   조사하고자 하는 내용을 질문지로 작성하여</a:t>
            </a:r>
            <a:endParaRPr lang="en-US" altLang="ko-KR" sz="1200" spc="-150">
              <a:ln>
                <a:solidFill>
                  <a:srgbClr val="4472C4">
                    <a:alpha val="0"/>
                  </a:srgb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Pretendard" panose="02000503000000020004" pitchFamily="2" charset="-127"/>
            </a:endParaRPr>
          </a:p>
          <a:p>
            <a:pPr algn="ctr" latinLnBrk="0">
              <a:lnSpc>
                <a:spcPct val="130000"/>
              </a:lnSpc>
              <a:defRPr/>
            </a:pPr>
            <a:r>
              <a:rPr lang="ko-KR" altLang="en-US" sz="1200" spc="-15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Pretendard" panose="02000503000000020004" pitchFamily="2" charset="-127"/>
              </a:rPr>
              <a:t>연구  대상자에게 답변을 얻어 자료를 수집하는 방법</a:t>
            </a:r>
            <a:endParaRPr lang="en-US" altLang="ko-KR" sz="1200" spc="-150" dirty="0">
              <a:ln>
                <a:solidFill>
                  <a:srgbClr val="4472C4">
                    <a:alpha val="0"/>
                  </a:srgb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Pretendard" panose="02000503000000020004" pitchFamily="2" charset="-127"/>
            </a:endParaRPr>
          </a:p>
        </p:txBody>
      </p:sp>
      <p:sp>
        <p:nvSpPr>
          <p:cNvPr id="16" name="Rectangle 5">
            <a:extLst>
              <a:ext uri="{FF2B5EF4-FFF2-40B4-BE49-F238E27FC236}">
                <a16:creationId xmlns:a16="http://schemas.microsoft.com/office/drawing/2014/main" id="{651CB97F-E0F8-2F30-7D2A-307A9B367620}"/>
              </a:ext>
            </a:extLst>
          </p:cNvPr>
          <p:cNvSpPr/>
          <p:nvPr/>
        </p:nvSpPr>
        <p:spPr>
          <a:xfrm>
            <a:off x="7414118" y="4420537"/>
            <a:ext cx="3264171" cy="45704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latinLnBrk="0">
              <a:lnSpc>
                <a:spcPct val="130000"/>
              </a:lnSpc>
              <a:defRPr/>
            </a:pPr>
            <a:r>
              <a:rPr lang="ko-KR" altLang="en-US" sz="1200" spc="-15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Pretendard" panose="02000503000000020004" pitchFamily="2" charset="-127"/>
              </a:rPr>
              <a:t>㉢   연구자가 연구 대상과 함께 생활하거나 활동에 직접 참여하여 보고 느낀 것을 기록하면서 자료를 수집하는 방법</a:t>
            </a:r>
            <a:endParaRPr lang="en-US" altLang="ko-KR" sz="1200" spc="-150" dirty="0">
              <a:ln>
                <a:solidFill>
                  <a:srgbClr val="4472C4">
                    <a:alpha val="0"/>
                  </a:srgb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Pretendard" panose="02000503000000020004" pitchFamily="2" charset="-127"/>
            </a:endParaRPr>
          </a:p>
        </p:txBody>
      </p:sp>
      <p:sp>
        <p:nvSpPr>
          <p:cNvPr id="34" name="순서도: 연결자 33">
            <a:extLst>
              <a:ext uri="{FF2B5EF4-FFF2-40B4-BE49-F238E27FC236}">
                <a16:creationId xmlns:a16="http://schemas.microsoft.com/office/drawing/2014/main" id="{1BF8293E-C70B-AC17-F80B-6E247DD1A6ED}"/>
              </a:ext>
            </a:extLst>
          </p:cNvPr>
          <p:cNvSpPr/>
          <p:nvPr/>
        </p:nvSpPr>
        <p:spPr>
          <a:xfrm>
            <a:off x="3832683" y="2064705"/>
            <a:ext cx="135802" cy="146834"/>
          </a:xfrm>
          <a:prstGeom prst="flowChartConnector">
            <a:avLst/>
          </a:prstGeom>
          <a:solidFill>
            <a:srgbClr val="4592FA"/>
          </a:solidFill>
          <a:ln>
            <a:solidFill>
              <a:srgbClr val="4592F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7" name="순서도: 연결자 36">
            <a:extLst>
              <a:ext uri="{FF2B5EF4-FFF2-40B4-BE49-F238E27FC236}">
                <a16:creationId xmlns:a16="http://schemas.microsoft.com/office/drawing/2014/main" id="{F101E559-6CCB-C36C-4B57-C09A98066C21}"/>
              </a:ext>
            </a:extLst>
          </p:cNvPr>
          <p:cNvSpPr/>
          <p:nvPr/>
        </p:nvSpPr>
        <p:spPr>
          <a:xfrm>
            <a:off x="3836198" y="3341371"/>
            <a:ext cx="135802" cy="146834"/>
          </a:xfrm>
          <a:prstGeom prst="flowChartConnector">
            <a:avLst/>
          </a:prstGeom>
          <a:solidFill>
            <a:srgbClr val="4592FA"/>
          </a:solidFill>
          <a:ln>
            <a:solidFill>
              <a:srgbClr val="4592F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9" name="순서도: 연결자 38">
            <a:extLst>
              <a:ext uri="{FF2B5EF4-FFF2-40B4-BE49-F238E27FC236}">
                <a16:creationId xmlns:a16="http://schemas.microsoft.com/office/drawing/2014/main" id="{B90BF84A-404D-D644-F43D-B1C8868E27AC}"/>
              </a:ext>
            </a:extLst>
          </p:cNvPr>
          <p:cNvSpPr/>
          <p:nvPr/>
        </p:nvSpPr>
        <p:spPr>
          <a:xfrm>
            <a:off x="3832529" y="4559519"/>
            <a:ext cx="135802" cy="146834"/>
          </a:xfrm>
          <a:prstGeom prst="flowChartConnector">
            <a:avLst/>
          </a:prstGeom>
          <a:solidFill>
            <a:srgbClr val="4592FA"/>
          </a:solidFill>
          <a:ln>
            <a:solidFill>
              <a:srgbClr val="4592F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Rectangle 5">
            <a:extLst>
              <a:ext uri="{FF2B5EF4-FFF2-40B4-BE49-F238E27FC236}">
                <a16:creationId xmlns:a16="http://schemas.microsoft.com/office/drawing/2014/main" id="{5366F177-BADC-E2AB-C0FF-1791A7AD328D}"/>
              </a:ext>
            </a:extLst>
          </p:cNvPr>
          <p:cNvSpPr/>
          <p:nvPr/>
        </p:nvSpPr>
        <p:spPr>
          <a:xfrm>
            <a:off x="1972969" y="5630372"/>
            <a:ext cx="2295911" cy="2893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latinLnBrk="0">
              <a:lnSpc>
                <a:spcPct val="130000"/>
              </a:lnSpc>
              <a:defRPr/>
            </a:pPr>
            <a:r>
              <a:rPr lang="en-US" altLang="ko-KR" sz="1600" spc="-15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Pretendard" panose="02000503000000020004" pitchFamily="2" charset="-127"/>
              </a:rPr>
              <a:t>(4) </a:t>
            </a:r>
            <a:r>
              <a:rPr lang="ko-KR" altLang="en-US" sz="1600" spc="-15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Pretendard" panose="02000503000000020004" pitchFamily="2" charset="-127"/>
              </a:rPr>
              <a:t>참여 관찰법</a:t>
            </a:r>
            <a:endParaRPr lang="en-US" altLang="ko-KR" sz="1600" spc="-150" dirty="0">
              <a:ln>
                <a:solidFill>
                  <a:srgbClr val="4472C4">
                    <a:alpha val="0"/>
                  </a:srgb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Pretendard" panose="02000503000000020004" pitchFamily="2" charset="-127"/>
            </a:endParaRPr>
          </a:p>
        </p:txBody>
      </p:sp>
      <p:sp>
        <p:nvSpPr>
          <p:cNvPr id="5" name="순서도: 연결자 4">
            <a:extLst>
              <a:ext uri="{FF2B5EF4-FFF2-40B4-BE49-F238E27FC236}">
                <a16:creationId xmlns:a16="http://schemas.microsoft.com/office/drawing/2014/main" id="{5CB9E9CA-FDFF-012C-660E-1D9BDBC8E6BB}"/>
              </a:ext>
            </a:extLst>
          </p:cNvPr>
          <p:cNvSpPr/>
          <p:nvPr/>
        </p:nvSpPr>
        <p:spPr>
          <a:xfrm>
            <a:off x="3832529" y="5752407"/>
            <a:ext cx="135802" cy="146834"/>
          </a:xfrm>
          <a:prstGeom prst="flowChartConnector">
            <a:avLst/>
          </a:prstGeom>
          <a:solidFill>
            <a:srgbClr val="4592FA"/>
          </a:solidFill>
          <a:ln>
            <a:solidFill>
              <a:srgbClr val="4592F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순서도: 연결자 5">
            <a:extLst>
              <a:ext uri="{FF2B5EF4-FFF2-40B4-BE49-F238E27FC236}">
                <a16:creationId xmlns:a16="http://schemas.microsoft.com/office/drawing/2014/main" id="{1A678CDD-1A96-57D5-A0BA-261FEFB427B6}"/>
              </a:ext>
            </a:extLst>
          </p:cNvPr>
          <p:cNvSpPr/>
          <p:nvPr/>
        </p:nvSpPr>
        <p:spPr>
          <a:xfrm>
            <a:off x="7115666" y="2064705"/>
            <a:ext cx="135802" cy="146834"/>
          </a:xfrm>
          <a:prstGeom prst="flowChartConnector">
            <a:avLst/>
          </a:prstGeom>
          <a:solidFill>
            <a:srgbClr val="4592FA"/>
          </a:solidFill>
          <a:ln>
            <a:solidFill>
              <a:srgbClr val="4592F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순서도: 연결자 9">
            <a:extLst>
              <a:ext uri="{FF2B5EF4-FFF2-40B4-BE49-F238E27FC236}">
                <a16:creationId xmlns:a16="http://schemas.microsoft.com/office/drawing/2014/main" id="{53F19DC2-A58D-E9C1-4549-8B77F2ECD96C}"/>
              </a:ext>
            </a:extLst>
          </p:cNvPr>
          <p:cNvSpPr/>
          <p:nvPr/>
        </p:nvSpPr>
        <p:spPr>
          <a:xfrm>
            <a:off x="7119181" y="3341371"/>
            <a:ext cx="135802" cy="146834"/>
          </a:xfrm>
          <a:prstGeom prst="flowChartConnector">
            <a:avLst/>
          </a:prstGeom>
          <a:solidFill>
            <a:srgbClr val="4592FA"/>
          </a:solidFill>
          <a:ln>
            <a:solidFill>
              <a:srgbClr val="4592F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순서도: 연결자 13">
            <a:extLst>
              <a:ext uri="{FF2B5EF4-FFF2-40B4-BE49-F238E27FC236}">
                <a16:creationId xmlns:a16="http://schemas.microsoft.com/office/drawing/2014/main" id="{B7E76270-8C04-8254-7A4B-EF6641F223B4}"/>
              </a:ext>
            </a:extLst>
          </p:cNvPr>
          <p:cNvSpPr/>
          <p:nvPr/>
        </p:nvSpPr>
        <p:spPr>
          <a:xfrm>
            <a:off x="7115512" y="4559519"/>
            <a:ext cx="135802" cy="146834"/>
          </a:xfrm>
          <a:prstGeom prst="flowChartConnector">
            <a:avLst/>
          </a:prstGeom>
          <a:solidFill>
            <a:srgbClr val="4592FA"/>
          </a:solidFill>
          <a:ln>
            <a:solidFill>
              <a:srgbClr val="4592F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" name="순서도: 연결자 16">
            <a:extLst>
              <a:ext uri="{FF2B5EF4-FFF2-40B4-BE49-F238E27FC236}">
                <a16:creationId xmlns:a16="http://schemas.microsoft.com/office/drawing/2014/main" id="{A0E04152-07F3-06CF-314F-AADE1CD13658}"/>
              </a:ext>
            </a:extLst>
          </p:cNvPr>
          <p:cNvSpPr/>
          <p:nvPr/>
        </p:nvSpPr>
        <p:spPr>
          <a:xfrm>
            <a:off x="7115512" y="5752407"/>
            <a:ext cx="135802" cy="146834"/>
          </a:xfrm>
          <a:prstGeom prst="flowChartConnector">
            <a:avLst/>
          </a:prstGeom>
          <a:solidFill>
            <a:srgbClr val="4592FA"/>
          </a:solidFill>
          <a:ln>
            <a:solidFill>
              <a:srgbClr val="4592F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8" name="Rectangle 5">
            <a:extLst>
              <a:ext uri="{FF2B5EF4-FFF2-40B4-BE49-F238E27FC236}">
                <a16:creationId xmlns:a16="http://schemas.microsoft.com/office/drawing/2014/main" id="{2EE36F78-0877-5439-8390-DB35CAE1220A}"/>
              </a:ext>
            </a:extLst>
          </p:cNvPr>
          <p:cNvSpPr/>
          <p:nvPr/>
        </p:nvSpPr>
        <p:spPr>
          <a:xfrm>
            <a:off x="7448551" y="5571125"/>
            <a:ext cx="3264171" cy="69711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latinLnBrk="0">
              <a:lnSpc>
                <a:spcPct val="130000"/>
              </a:lnSpc>
              <a:defRPr/>
            </a:pPr>
            <a:r>
              <a:rPr lang="ko-KR" altLang="en-US" sz="1200" spc="-15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Pretendard" panose="02000503000000020004" pitchFamily="2" charset="-127"/>
              </a:rPr>
              <a:t>㉣   연구자가 인위적으로 만든 환경에서 어떤 변수에 의도적으로 조작을 가한 후 그 변수로 초래된 다른 변수의 변화를 관찰하여 자료를 수집하는 방법</a:t>
            </a:r>
            <a:endParaRPr lang="en-US" altLang="ko-KR" sz="1200" spc="-150" dirty="0">
              <a:ln>
                <a:solidFill>
                  <a:srgbClr val="4472C4">
                    <a:alpha val="0"/>
                  </a:srgb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Pretendard" panose="02000503000000020004" pitchFamily="2" charset="-127"/>
            </a:endParaRPr>
          </a:p>
        </p:txBody>
      </p:sp>
      <p:cxnSp>
        <p:nvCxnSpPr>
          <p:cNvPr id="21" name="직선 연결선 20">
            <a:extLst>
              <a:ext uri="{FF2B5EF4-FFF2-40B4-BE49-F238E27FC236}">
                <a16:creationId xmlns:a16="http://schemas.microsoft.com/office/drawing/2014/main" id="{3A4BAAA3-4A64-D7F9-3FDC-0DB40399DB0D}"/>
              </a:ext>
            </a:extLst>
          </p:cNvPr>
          <p:cNvCxnSpPr>
            <a:stCxn id="34" idx="1"/>
            <a:endCxn id="17" idx="2"/>
          </p:cNvCxnSpPr>
          <p:nvPr/>
        </p:nvCxnSpPr>
        <p:spPr>
          <a:xfrm>
            <a:off x="3852571" y="2086208"/>
            <a:ext cx="3282829" cy="3687702"/>
          </a:xfrm>
          <a:prstGeom prst="line">
            <a:avLst/>
          </a:prstGeom>
          <a:ln>
            <a:solidFill>
              <a:srgbClr val="4592F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직선 연결선 22">
            <a:extLst>
              <a:ext uri="{FF2B5EF4-FFF2-40B4-BE49-F238E27FC236}">
                <a16:creationId xmlns:a16="http://schemas.microsoft.com/office/drawing/2014/main" id="{E1EC22E5-5340-EF5B-E5BD-E3736F725358}"/>
              </a:ext>
            </a:extLst>
          </p:cNvPr>
          <p:cNvCxnSpPr>
            <a:stCxn id="37" idx="6"/>
            <a:endCxn id="6" idx="3"/>
          </p:cNvCxnSpPr>
          <p:nvPr/>
        </p:nvCxnSpPr>
        <p:spPr>
          <a:xfrm flipV="1">
            <a:off x="3972000" y="2190036"/>
            <a:ext cx="3163554" cy="1224752"/>
          </a:xfrm>
          <a:prstGeom prst="line">
            <a:avLst/>
          </a:prstGeom>
          <a:ln>
            <a:solidFill>
              <a:srgbClr val="4592F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직선 연결선 25">
            <a:extLst>
              <a:ext uri="{FF2B5EF4-FFF2-40B4-BE49-F238E27FC236}">
                <a16:creationId xmlns:a16="http://schemas.microsoft.com/office/drawing/2014/main" id="{E366E167-83C6-BC2C-E996-672A5112BE50}"/>
              </a:ext>
            </a:extLst>
          </p:cNvPr>
          <p:cNvCxnSpPr>
            <a:stCxn id="39" idx="6"/>
            <a:endCxn id="10" idx="1"/>
          </p:cNvCxnSpPr>
          <p:nvPr/>
        </p:nvCxnSpPr>
        <p:spPr>
          <a:xfrm flipV="1">
            <a:off x="3968331" y="3362874"/>
            <a:ext cx="3170738" cy="1270062"/>
          </a:xfrm>
          <a:prstGeom prst="line">
            <a:avLst/>
          </a:prstGeom>
          <a:ln>
            <a:solidFill>
              <a:srgbClr val="4592F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직선 연결선 27">
            <a:extLst>
              <a:ext uri="{FF2B5EF4-FFF2-40B4-BE49-F238E27FC236}">
                <a16:creationId xmlns:a16="http://schemas.microsoft.com/office/drawing/2014/main" id="{3C419AB6-9B1D-2061-2A94-B5B4C30B74ED}"/>
              </a:ext>
            </a:extLst>
          </p:cNvPr>
          <p:cNvCxnSpPr>
            <a:cxnSpLocks/>
          </p:cNvCxnSpPr>
          <p:nvPr/>
        </p:nvCxnSpPr>
        <p:spPr>
          <a:xfrm flipV="1">
            <a:off x="3852417" y="4626742"/>
            <a:ext cx="3282983" cy="1192888"/>
          </a:xfrm>
          <a:prstGeom prst="line">
            <a:avLst/>
          </a:prstGeom>
          <a:ln>
            <a:solidFill>
              <a:srgbClr val="4592F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213023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B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>
            <a:extLst>
              <a:ext uri="{FF2B5EF4-FFF2-40B4-BE49-F238E27FC236}">
                <a16:creationId xmlns:a16="http://schemas.microsoft.com/office/drawing/2014/main" id="{9C95C4F6-E674-49DA-381F-01FA48CDE264}"/>
              </a:ext>
            </a:extLst>
          </p:cNvPr>
          <p:cNvSpPr/>
          <p:nvPr/>
        </p:nvSpPr>
        <p:spPr>
          <a:xfrm>
            <a:off x="137160" y="146304"/>
            <a:ext cx="11859768" cy="6547104"/>
          </a:xfrm>
          <a:prstGeom prst="rect">
            <a:avLst/>
          </a:prstGeom>
          <a:noFill/>
          <a:ln>
            <a:solidFill>
              <a:srgbClr val="4592F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56" name="그림 55" descr="블랙, 어둠이(가) 표시된 사진&#10;&#10;자동 생성된 설명">
            <a:extLst>
              <a:ext uri="{FF2B5EF4-FFF2-40B4-BE49-F238E27FC236}">
                <a16:creationId xmlns:a16="http://schemas.microsoft.com/office/drawing/2014/main" id="{AD71BC56-1687-A02A-2A9C-108A354114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3688" y="6225309"/>
            <a:ext cx="866351" cy="373316"/>
          </a:xfrm>
          <a:prstGeom prst="rect">
            <a:avLst/>
          </a:prstGeom>
        </p:spPr>
      </p:pic>
      <p:grpSp>
        <p:nvGrpSpPr>
          <p:cNvPr id="9" name="그룹 8">
            <a:extLst>
              <a:ext uri="{FF2B5EF4-FFF2-40B4-BE49-F238E27FC236}">
                <a16:creationId xmlns:a16="http://schemas.microsoft.com/office/drawing/2014/main" id="{201259AA-7B69-496F-C699-9197D75DCDB0}"/>
              </a:ext>
            </a:extLst>
          </p:cNvPr>
          <p:cNvGrpSpPr/>
          <p:nvPr/>
        </p:nvGrpSpPr>
        <p:grpSpPr>
          <a:xfrm>
            <a:off x="2705256" y="490626"/>
            <a:ext cx="6043969" cy="707886"/>
            <a:chOff x="2323589" y="536808"/>
            <a:chExt cx="6043969" cy="707886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48FCE84-67D1-A084-EB9A-5C03AEB0E2C1}"/>
                </a:ext>
              </a:extLst>
            </p:cNvPr>
            <p:cNvSpPr txBox="1"/>
            <p:nvPr/>
          </p:nvSpPr>
          <p:spPr>
            <a:xfrm>
              <a:off x="2323589" y="536808"/>
              <a:ext cx="516001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4000">
                  <a:latin typeface="Adobe 고딕 Std B" panose="020B0800000000000000" pitchFamily="34" charset="-127"/>
                  <a:ea typeface="Adobe 고딕 Std B" panose="020B0800000000000000" pitchFamily="34" charset="-127"/>
                </a:rPr>
                <a:t>대단원 마무리 </a:t>
              </a:r>
            </a:p>
          </p:txBody>
        </p:sp>
        <p:pic>
          <p:nvPicPr>
            <p:cNvPr id="3" name="그림 2" descr="블랙, 어둠이(가) 표시된 사진&#10;&#10;자동 생성된 설명">
              <a:extLst>
                <a:ext uri="{FF2B5EF4-FFF2-40B4-BE49-F238E27FC236}">
                  <a16:creationId xmlns:a16="http://schemas.microsoft.com/office/drawing/2014/main" id="{C268EF46-ADF5-1AD2-EDA2-AA38CCFB21B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37036" y="536808"/>
              <a:ext cx="1730522" cy="635438"/>
            </a:xfrm>
            <a:prstGeom prst="rect">
              <a:avLst/>
            </a:prstGeom>
          </p:spPr>
        </p:pic>
      </p:grpSp>
      <p:pic>
        <p:nvPicPr>
          <p:cNvPr id="8" name="그림 7" descr="별, 클립아트, 창의성, 천문학이(가) 표시된 사진&#10;&#10;자동 생성된 설명">
            <a:extLst>
              <a:ext uri="{FF2B5EF4-FFF2-40B4-BE49-F238E27FC236}">
                <a16:creationId xmlns:a16="http://schemas.microsoft.com/office/drawing/2014/main" id="{EE6D65D2-4E0D-CBEE-CCBA-3C794F2549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1937" y="255842"/>
            <a:ext cx="870222" cy="870222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62A9EC56-2C2A-F550-F5CF-B80A881E403B}"/>
              </a:ext>
            </a:extLst>
          </p:cNvPr>
          <p:cNvSpPr txBox="1"/>
          <p:nvPr/>
        </p:nvSpPr>
        <p:spPr>
          <a:xfrm>
            <a:off x="4016996" y="1495622"/>
            <a:ext cx="1233992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ko-KR" altLang="en-US" sz="1400" spc="-8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사회현상의 이해</a:t>
            </a:r>
            <a:endParaRPr lang="en-US" altLang="ko-KR" sz="1400" spc="-8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/>
            <a:r>
              <a:rPr lang="ko-KR" altLang="en-US" sz="1400" spc="-8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핵심 내용 </a:t>
            </a:r>
            <a:endParaRPr lang="ko-KR" altLang="en-US" sz="1400" spc="-8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24" name="사각형: 둥근 모서리 23">
            <a:extLst>
              <a:ext uri="{FF2B5EF4-FFF2-40B4-BE49-F238E27FC236}">
                <a16:creationId xmlns:a16="http://schemas.microsoft.com/office/drawing/2014/main" id="{F9331B8E-BF06-818D-332A-F8F328AE17BB}"/>
              </a:ext>
            </a:extLst>
          </p:cNvPr>
          <p:cNvSpPr/>
          <p:nvPr/>
        </p:nvSpPr>
        <p:spPr>
          <a:xfrm>
            <a:off x="5520514" y="1633369"/>
            <a:ext cx="4989641" cy="4276507"/>
          </a:xfrm>
          <a:prstGeom prst="roundRect">
            <a:avLst>
              <a:gd name="adj" fmla="val 8427"/>
            </a:avLst>
          </a:prstGeom>
          <a:solidFill>
            <a:schemeClr val="bg1"/>
          </a:solidFill>
          <a:ln>
            <a:noFill/>
          </a:ln>
          <a:effectLst>
            <a:outerShdw blurRad="127000" dist="63500" dir="2700000" algn="tl" rotWithShape="0">
              <a:prstClr val="black">
                <a:alpha val="1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5" name="Rectangle 5">
            <a:extLst>
              <a:ext uri="{FF2B5EF4-FFF2-40B4-BE49-F238E27FC236}">
                <a16:creationId xmlns:a16="http://schemas.microsoft.com/office/drawing/2014/main" id="{CCECA847-CC17-0DB0-7A8F-D11593381213}"/>
              </a:ext>
            </a:extLst>
          </p:cNvPr>
          <p:cNvSpPr/>
          <p:nvPr/>
        </p:nvSpPr>
        <p:spPr>
          <a:xfrm>
            <a:off x="5770727" y="2473799"/>
            <a:ext cx="4271351" cy="69711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latinLnBrk="0">
              <a:lnSpc>
                <a:spcPct val="130000"/>
              </a:lnSpc>
              <a:defRPr/>
            </a:pPr>
            <a:r>
              <a:rPr lang="ko-KR" altLang="en-US" sz="1200" spc="-15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Pretendard" panose="02000503000000020004" pitchFamily="2" charset="-127"/>
              </a:rPr>
              <a:t>사회현상을 탐구할 때 자료 수집  및  분석과 결론 도출에 이르는 과정에서</a:t>
            </a:r>
            <a:endParaRPr lang="en-US" altLang="ko-KR" sz="1200" spc="-150">
              <a:ln>
                <a:solidFill>
                  <a:srgbClr val="4472C4">
                    <a:alpha val="0"/>
                  </a:srgb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Pretendard" panose="02000503000000020004" pitchFamily="2" charset="-127"/>
            </a:endParaRPr>
          </a:p>
          <a:p>
            <a:pPr algn="ctr" latinLnBrk="0">
              <a:lnSpc>
                <a:spcPct val="130000"/>
              </a:lnSpc>
              <a:defRPr/>
            </a:pPr>
            <a:r>
              <a:rPr lang="ko-KR" altLang="en-US" sz="1200" spc="-15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Pretendard" panose="02000503000000020004" pitchFamily="2" charset="-127"/>
              </a:rPr>
              <a:t>연구자는 경험적 자료에 근거한 객관적 판단과 논리적 추론에</a:t>
            </a:r>
            <a:endParaRPr lang="en-US" altLang="ko-KR" sz="1200" spc="-150">
              <a:ln>
                <a:solidFill>
                  <a:srgbClr val="4472C4">
                    <a:alpha val="0"/>
                  </a:srgb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Pretendard" panose="02000503000000020004" pitchFamily="2" charset="-127"/>
            </a:endParaRPr>
          </a:p>
          <a:p>
            <a:pPr algn="ctr" latinLnBrk="0">
              <a:lnSpc>
                <a:spcPct val="130000"/>
              </a:lnSpc>
              <a:defRPr/>
            </a:pPr>
            <a:r>
              <a:rPr lang="ko-KR" altLang="en-US" sz="1200" spc="-15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Pretendard" panose="02000503000000020004" pitchFamily="2" charset="-127"/>
              </a:rPr>
              <a:t>바탕을 두는 </a:t>
            </a:r>
            <a:r>
              <a:rPr lang="en-US" altLang="ko-KR" sz="1200" spc="-15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Pretendard" panose="02000503000000020004" pitchFamily="2" charset="-127"/>
              </a:rPr>
              <a:t>(</a:t>
            </a:r>
            <a:r>
              <a:rPr lang="ko-KR" altLang="en-US" sz="1200" spc="-15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Pretendard" panose="02000503000000020004" pitchFamily="2" charset="-127"/>
              </a:rPr>
              <a:t>   </a:t>
            </a:r>
            <a:r>
              <a:rPr lang="en-US" altLang="ko-KR" sz="1200" spc="-15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Pretendard" panose="02000503000000020004" pitchFamily="2" charset="-127"/>
              </a:rPr>
              <a:t>…    )   </a:t>
            </a:r>
            <a:r>
              <a:rPr lang="ko-KR" altLang="en-US" sz="1200" spc="-15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Pretendard" panose="02000503000000020004" pitchFamily="2" charset="-127"/>
              </a:rPr>
              <a:t>을 </a:t>
            </a:r>
            <a:r>
              <a:rPr lang="en-US" altLang="ko-KR" sz="1200" spc="-15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Pretendard" panose="02000503000000020004" pitchFamily="2" charset="-127"/>
              </a:rPr>
              <a:t>/  </a:t>
            </a:r>
            <a:r>
              <a:rPr lang="ko-KR" altLang="en-US" sz="1200" spc="-15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Pretendard" panose="02000503000000020004" pitchFamily="2" charset="-127"/>
              </a:rPr>
              <a:t>를 지켜야 한다</a:t>
            </a:r>
            <a:r>
              <a:rPr lang="en-US" altLang="ko-KR" sz="1200" spc="-15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Pretendard" panose="02000503000000020004" pitchFamily="2" charset="-127"/>
              </a:rPr>
              <a:t>.</a:t>
            </a:r>
            <a:endParaRPr lang="en-US" altLang="ko-KR" sz="1200" spc="-150" dirty="0">
              <a:ln>
                <a:solidFill>
                  <a:srgbClr val="4472C4">
                    <a:alpha val="0"/>
                  </a:srgb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Pretendard" panose="02000503000000020004" pitchFamily="2" charset="-127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11AE33A-5785-F6F7-95DE-5D05E3FC34A6}"/>
              </a:ext>
            </a:extLst>
          </p:cNvPr>
          <p:cNvSpPr txBox="1"/>
          <p:nvPr/>
        </p:nvSpPr>
        <p:spPr>
          <a:xfrm flipH="1">
            <a:off x="7361166" y="2173321"/>
            <a:ext cx="133091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ko-KR" altLang="en-US" sz="1400" spc="-8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4592FA"/>
                </a:solidFill>
                <a:latin typeface="Adobe 고딕 Std B" panose="020B0800000000000000" pitchFamily="34" charset="-127"/>
                <a:ea typeface="Adobe 고딕 Std B" panose="020B0800000000000000" pitchFamily="34" charset="-127"/>
              </a:rPr>
              <a:t>중립</a:t>
            </a:r>
            <a:endParaRPr lang="ko-KR" altLang="en-US" sz="1400" spc="-8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rgbClr val="4592FA"/>
              </a:solidFill>
              <a:latin typeface="Adobe 고딕 Std B" panose="020B0800000000000000" pitchFamily="34" charset="-127"/>
              <a:ea typeface="Adobe 고딕 Std B" panose="020B0800000000000000" pitchFamily="34" charset="-127"/>
            </a:endParaRPr>
          </a:p>
        </p:txBody>
      </p:sp>
      <p:sp>
        <p:nvSpPr>
          <p:cNvPr id="29" name="Rectangle 5">
            <a:extLst>
              <a:ext uri="{FF2B5EF4-FFF2-40B4-BE49-F238E27FC236}">
                <a16:creationId xmlns:a16="http://schemas.microsoft.com/office/drawing/2014/main" id="{6DFEC13B-5848-A136-099D-DF169154CA38}"/>
              </a:ext>
            </a:extLst>
          </p:cNvPr>
          <p:cNvSpPr/>
          <p:nvPr/>
        </p:nvSpPr>
        <p:spPr>
          <a:xfrm>
            <a:off x="5878829" y="4011343"/>
            <a:ext cx="4486239" cy="16573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latinLnBrk="0">
              <a:lnSpc>
                <a:spcPct val="130000"/>
              </a:lnSpc>
              <a:defRPr/>
            </a:pPr>
            <a:r>
              <a:rPr lang="ko-KR" altLang="en-US" sz="1200" spc="-15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Pretendard" panose="02000503000000020004" pitchFamily="2" charset="-127"/>
              </a:rPr>
              <a:t>사회현상을 탐구하는 연구자는 연구를 진행하는 과정에서 연구 윤리를</a:t>
            </a:r>
            <a:endParaRPr lang="en-US" altLang="ko-KR" sz="1200" spc="-150">
              <a:ln>
                <a:solidFill>
                  <a:srgbClr val="4472C4">
                    <a:alpha val="0"/>
                  </a:srgb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Pretendard" panose="02000503000000020004" pitchFamily="2" charset="-127"/>
            </a:endParaRPr>
          </a:p>
          <a:p>
            <a:pPr algn="ctr" latinLnBrk="0">
              <a:lnSpc>
                <a:spcPct val="130000"/>
              </a:lnSpc>
              <a:defRPr/>
            </a:pPr>
            <a:r>
              <a:rPr lang="ko-KR" altLang="en-US" sz="1200" spc="-15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Pretendard" panose="02000503000000020004" pitchFamily="2" charset="-127"/>
              </a:rPr>
              <a:t>준수해야 한다</a:t>
            </a:r>
            <a:r>
              <a:rPr lang="en-US" altLang="ko-KR" sz="1200" spc="-15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Pretendard" panose="02000503000000020004" pitchFamily="2" charset="-127"/>
              </a:rPr>
              <a:t>. (</a:t>
            </a:r>
            <a:r>
              <a:rPr lang="ko-KR" altLang="en-US" sz="1200" spc="-15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Pretendard" panose="02000503000000020004" pitchFamily="2" charset="-127"/>
              </a:rPr>
              <a:t>   </a:t>
            </a:r>
            <a:r>
              <a:rPr lang="en-US" altLang="ko-KR" sz="1200" spc="-15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Pretendard" panose="02000503000000020004" pitchFamily="2" charset="-127"/>
              </a:rPr>
              <a:t>…    )   </a:t>
            </a:r>
            <a:r>
              <a:rPr lang="ko-KR" altLang="en-US" sz="1200" spc="-15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Pretendard" panose="02000503000000020004" pitchFamily="2" charset="-127"/>
              </a:rPr>
              <a:t>이  </a:t>
            </a:r>
            <a:r>
              <a:rPr lang="en-US" altLang="ko-KR" sz="1200" spc="-15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Pretendard" panose="02000503000000020004" pitchFamily="2" charset="-127"/>
              </a:rPr>
              <a:t>/  </a:t>
            </a:r>
            <a:r>
              <a:rPr lang="ko-KR" altLang="en-US" sz="1200" spc="-15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Pretendard" panose="02000503000000020004" pitchFamily="2" charset="-127"/>
              </a:rPr>
              <a:t>가   존재하지 않는 자료나 연구 결과를 </a:t>
            </a:r>
            <a:endParaRPr lang="en-US" altLang="ko-KR" sz="1200" spc="-150">
              <a:ln>
                <a:solidFill>
                  <a:srgbClr val="4472C4">
                    <a:alpha val="0"/>
                  </a:srgb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Pretendard" panose="02000503000000020004" pitchFamily="2" charset="-127"/>
            </a:endParaRPr>
          </a:p>
          <a:p>
            <a:pPr algn="ctr" latinLnBrk="0">
              <a:lnSpc>
                <a:spcPct val="130000"/>
              </a:lnSpc>
              <a:defRPr/>
            </a:pPr>
            <a:r>
              <a:rPr lang="ko-KR" altLang="en-US" sz="1200" spc="-15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Pretendard" panose="02000503000000020004" pitchFamily="2" charset="-127"/>
              </a:rPr>
              <a:t>허위로 만들거나 보고하는 행위를 말한다면</a:t>
            </a:r>
            <a:r>
              <a:rPr lang="en-US" altLang="ko-KR" sz="1200" spc="-15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Pretendard" panose="02000503000000020004" pitchFamily="2" charset="-127"/>
              </a:rPr>
              <a:t>, (</a:t>
            </a:r>
            <a:r>
              <a:rPr lang="ko-KR" altLang="en-US" sz="1200" spc="-15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Pretendard" panose="02000503000000020004" pitchFamily="2" charset="-127"/>
              </a:rPr>
              <a:t>   </a:t>
            </a:r>
            <a:r>
              <a:rPr lang="en-US" altLang="ko-KR" sz="1200" spc="-15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Pretendard" panose="02000503000000020004" pitchFamily="2" charset="-127"/>
              </a:rPr>
              <a:t>…    )   </a:t>
            </a:r>
            <a:r>
              <a:rPr lang="ko-KR" altLang="en-US" sz="1200" spc="-15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Pretendard" panose="02000503000000020004" pitchFamily="2" charset="-127"/>
              </a:rPr>
              <a:t>은  </a:t>
            </a:r>
            <a:r>
              <a:rPr lang="en-US" altLang="ko-KR" sz="1200" spc="-15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Pretendard" panose="02000503000000020004" pitchFamily="2" charset="-127"/>
              </a:rPr>
              <a:t>/ </a:t>
            </a:r>
            <a:r>
              <a:rPr lang="ko-KR" altLang="en-US" sz="1200" spc="-15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Pretendard" panose="02000503000000020004" pitchFamily="2" charset="-127"/>
              </a:rPr>
              <a:t>는  연구 재료</a:t>
            </a:r>
            <a:r>
              <a:rPr lang="en-US" altLang="ko-KR" sz="1200" spc="-15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Pretendard" panose="02000503000000020004" pitchFamily="2" charset="-127"/>
              </a:rPr>
              <a:t>, </a:t>
            </a:r>
            <a:r>
              <a:rPr lang="ko-KR" altLang="en-US" sz="1200" spc="-15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Pretendard" panose="02000503000000020004" pitchFamily="2" charset="-127"/>
              </a:rPr>
              <a:t>장비</a:t>
            </a:r>
            <a:r>
              <a:rPr lang="en-US" altLang="ko-KR" sz="1200" spc="-15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Pretendard" panose="02000503000000020004" pitchFamily="2" charset="-127"/>
              </a:rPr>
              <a:t>, </a:t>
            </a:r>
            <a:r>
              <a:rPr lang="ko-KR" altLang="en-US" sz="1200" spc="-15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Pretendard" panose="02000503000000020004" pitchFamily="2" charset="-127"/>
              </a:rPr>
              <a:t>과정 등을 인위적으로 조작하거나 연구 자료를 임의로 변형</a:t>
            </a:r>
            <a:r>
              <a:rPr lang="en-US" altLang="ko-KR" sz="1200" spc="-15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Pretendard" panose="02000503000000020004" pitchFamily="2" charset="-127"/>
              </a:rPr>
              <a:t>, </a:t>
            </a:r>
            <a:r>
              <a:rPr lang="ko-KR" altLang="en-US" sz="1200" spc="-15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Pretendard" panose="02000503000000020004" pitchFamily="2" charset="-127"/>
              </a:rPr>
              <a:t>삭제함으로써 연구 내용 또는 결과를 왜곡하는 행위를 의미한다</a:t>
            </a:r>
            <a:r>
              <a:rPr lang="en-US" altLang="ko-KR" sz="1200" spc="-15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Pretendard" panose="02000503000000020004" pitchFamily="2" charset="-127"/>
              </a:rPr>
              <a:t>. (</a:t>
            </a:r>
            <a:r>
              <a:rPr lang="ko-KR" altLang="en-US" sz="1200" spc="-15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Pretendard" panose="02000503000000020004" pitchFamily="2" charset="-127"/>
              </a:rPr>
              <a:t>   </a:t>
            </a:r>
            <a:r>
              <a:rPr lang="en-US" altLang="ko-KR" sz="1200" spc="-15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Pretendard" panose="02000503000000020004" pitchFamily="2" charset="-127"/>
              </a:rPr>
              <a:t>…    )  </a:t>
            </a:r>
            <a:r>
              <a:rPr lang="ko-KR" altLang="en-US" sz="1200" spc="-15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Pretendard" panose="02000503000000020004" pitchFamily="2" charset="-127"/>
              </a:rPr>
              <a:t>은  </a:t>
            </a:r>
            <a:r>
              <a:rPr lang="en-US" altLang="ko-KR" sz="1200" spc="-15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Pretendard" panose="02000503000000020004" pitchFamily="2" charset="-127"/>
              </a:rPr>
              <a:t>/   </a:t>
            </a:r>
            <a:r>
              <a:rPr lang="ko-KR" altLang="en-US" sz="1200" spc="-15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Pretendard" panose="02000503000000020004" pitchFamily="2" charset="-127"/>
              </a:rPr>
              <a:t>는   연구자가 타인의 독창적인 아이디어 또는 창작물을 적절한 출처 표시 없이 활용함으로써</a:t>
            </a:r>
            <a:r>
              <a:rPr lang="en-US" altLang="ko-KR" sz="1200" spc="-15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Pretendard" panose="02000503000000020004" pitchFamily="2" charset="-127"/>
              </a:rPr>
              <a:t>, </a:t>
            </a:r>
            <a:r>
              <a:rPr lang="ko-KR" altLang="en-US" sz="1200" spc="-15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Pretendard" panose="02000503000000020004" pitchFamily="2" charset="-127"/>
              </a:rPr>
              <a:t>제삼자에게  자기 창작물인 것처럼 인식하게 하는 행위이다</a:t>
            </a:r>
            <a:r>
              <a:rPr lang="en-US" altLang="ko-KR" sz="1200" spc="-15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Pretendard" panose="02000503000000020004" pitchFamily="2" charset="-127"/>
              </a:rPr>
              <a:t>.</a:t>
            </a:r>
          </a:p>
        </p:txBody>
      </p:sp>
      <p:pic>
        <p:nvPicPr>
          <p:cNvPr id="23" name="그림 22" descr="텍스트, 스크린샷, 그래픽 디자인, 다채로움이(가) 표시된 사진&#10;&#10;자동 생성된 설명">
            <a:extLst>
              <a:ext uri="{FF2B5EF4-FFF2-40B4-BE49-F238E27FC236}">
                <a16:creationId xmlns:a16="http://schemas.microsoft.com/office/drawing/2014/main" id="{0B04C6D3-4E5A-26E5-4BC1-A5538EE3A63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03" t="30508" r="62970" b="65549"/>
          <a:stretch/>
        </p:blipFill>
        <p:spPr>
          <a:xfrm>
            <a:off x="7501797" y="2107519"/>
            <a:ext cx="1247428" cy="40643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247A681-293E-5314-E215-5D2FF8B46E9C}"/>
              </a:ext>
            </a:extLst>
          </p:cNvPr>
          <p:cNvSpPr txBox="1"/>
          <p:nvPr/>
        </p:nvSpPr>
        <p:spPr>
          <a:xfrm flipH="1">
            <a:off x="6688640" y="3639907"/>
            <a:ext cx="2866619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ko-KR" altLang="en-US" sz="1400" spc="-8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4592FA"/>
                </a:solidFill>
                <a:latin typeface="Adobe 고딕 Std B" panose="020B0800000000000000" pitchFamily="34" charset="-127"/>
                <a:ea typeface="Adobe 고딕 Std B" panose="020B0800000000000000" pitchFamily="34" charset="-127"/>
              </a:rPr>
              <a:t>위조</a:t>
            </a:r>
            <a:r>
              <a:rPr lang="en-US" altLang="ko-KR" sz="1400" spc="-8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4592FA"/>
                </a:solidFill>
                <a:latin typeface="Adobe 고딕 Std B" panose="020B0800000000000000" pitchFamily="34" charset="-127"/>
                <a:ea typeface="Adobe 고딕 Std B" panose="020B0800000000000000" pitchFamily="34" charset="-127"/>
              </a:rPr>
              <a:t>, </a:t>
            </a:r>
            <a:r>
              <a:rPr lang="ko-KR" altLang="en-US" sz="1400" spc="-8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4592FA"/>
                </a:solidFill>
                <a:latin typeface="Adobe 고딕 Std B" panose="020B0800000000000000" pitchFamily="34" charset="-127"/>
                <a:ea typeface="Adobe 고딕 Std B" panose="020B0800000000000000" pitchFamily="34" charset="-127"/>
              </a:rPr>
              <a:t>변조</a:t>
            </a:r>
            <a:r>
              <a:rPr lang="en-US" altLang="ko-KR" sz="1400" spc="-8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4592FA"/>
                </a:solidFill>
                <a:latin typeface="Adobe 고딕 Std B" panose="020B0800000000000000" pitchFamily="34" charset="-127"/>
                <a:ea typeface="Adobe 고딕 Std B" panose="020B0800000000000000" pitchFamily="34" charset="-127"/>
              </a:rPr>
              <a:t>, </a:t>
            </a:r>
            <a:r>
              <a:rPr lang="ko-KR" altLang="en-US" sz="1400" spc="-8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4592FA"/>
                </a:solidFill>
                <a:latin typeface="Adobe 고딕 Std B" panose="020B0800000000000000" pitchFamily="34" charset="-127"/>
                <a:ea typeface="Adobe 고딕 Std B" panose="020B0800000000000000" pitchFamily="34" charset="-127"/>
              </a:rPr>
              <a:t>표절</a:t>
            </a:r>
            <a:endParaRPr lang="ko-KR" altLang="en-US" sz="1400" spc="-8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rgbClr val="4592FA"/>
              </a:solidFill>
              <a:latin typeface="Adobe 고딕 Std B" panose="020B0800000000000000" pitchFamily="34" charset="-127"/>
              <a:ea typeface="Adobe 고딕 Std B" panose="020B0800000000000000" pitchFamily="34" charset="-127"/>
            </a:endParaRPr>
          </a:p>
        </p:txBody>
      </p:sp>
      <p:pic>
        <p:nvPicPr>
          <p:cNvPr id="10" name="그림 9" descr="텍스트, 스크린샷, 그래픽 디자인, 다채로움이(가) 표시된 사진&#10;&#10;자동 생성된 설명">
            <a:extLst>
              <a:ext uri="{FF2B5EF4-FFF2-40B4-BE49-F238E27FC236}">
                <a16:creationId xmlns:a16="http://schemas.microsoft.com/office/drawing/2014/main" id="{075ACDEB-56EE-254E-0B0B-830E10810B7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03" t="30508" r="62970" b="65549"/>
          <a:stretch/>
        </p:blipFill>
        <p:spPr>
          <a:xfrm>
            <a:off x="7290479" y="3554476"/>
            <a:ext cx="1807801" cy="406430"/>
          </a:xfrm>
          <a:prstGeom prst="rect">
            <a:avLst/>
          </a:prstGeom>
        </p:spPr>
      </p:pic>
      <p:pic>
        <p:nvPicPr>
          <p:cNvPr id="21" name="그래픽 20" descr="갈매기형 화살표 단색으로 채워진">
            <a:extLst>
              <a:ext uri="{FF2B5EF4-FFF2-40B4-BE49-F238E27FC236}">
                <a16:creationId xmlns:a16="http://schemas.microsoft.com/office/drawing/2014/main" id="{80A5790B-99AD-6546-22CD-07BCF279415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flipH="1">
            <a:off x="4776206" y="2942975"/>
            <a:ext cx="665322" cy="732555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4157215C-9051-4553-5368-1930F8611454}"/>
              </a:ext>
            </a:extLst>
          </p:cNvPr>
          <p:cNvSpPr txBox="1"/>
          <p:nvPr/>
        </p:nvSpPr>
        <p:spPr>
          <a:xfrm>
            <a:off x="2921826" y="3090560"/>
            <a:ext cx="1622880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altLang="ko-KR" spc="-8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4592FA"/>
                </a:solidFill>
                <a:latin typeface="Adobe 고딕 Std B" panose="020B0800000000000000" pitchFamily="34" charset="-127"/>
                <a:ea typeface="Adobe 고딕 Std B" panose="020B0800000000000000" pitchFamily="34" charset="-127"/>
              </a:rPr>
              <a:t>04. </a:t>
            </a:r>
            <a:r>
              <a:rPr lang="ko-KR" altLang="en-US" spc="-8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4592FA"/>
                </a:solidFill>
                <a:latin typeface="Adobe 고딕 Std B" panose="020B0800000000000000" pitchFamily="34" charset="-127"/>
                <a:ea typeface="Adobe 고딕 Std B" panose="020B0800000000000000" pitchFamily="34" charset="-127"/>
              </a:rPr>
              <a:t>사회현상의</a:t>
            </a:r>
            <a:endParaRPr lang="en-US" altLang="ko-KR" spc="-8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rgbClr val="4592FA"/>
              </a:solidFill>
              <a:latin typeface="Adobe 고딕 Std B" panose="020B0800000000000000" pitchFamily="34" charset="-127"/>
              <a:ea typeface="Adobe 고딕 Std B" panose="020B0800000000000000" pitchFamily="34" charset="-127"/>
            </a:endParaRPr>
          </a:p>
          <a:p>
            <a:pPr algn="ctr"/>
            <a:r>
              <a:rPr lang="ko-KR" altLang="en-US" spc="-8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4592FA"/>
                </a:solidFill>
                <a:latin typeface="Adobe 고딕 Std B" panose="020B0800000000000000" pitchFamily="34" charset="-127"/>
                <a:ea typeface="Adobe 고딕 Std B" panose="020B0800000000000000" pitchFamily="34" charset="-127"/>
              </a:rPr>
              <a:t>탐구와 연구 윤리</a:t>
            </a:r>
            <a:endParaRPr lang="en-US" altLang="ko-KR" spc="-8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rgbClr val="4592FA"/>
              </a:solidFill>
              <a:latin typeface="Adobe 고딕 Std B" panose="020B0800000000000000" pitchFamily="34" charset="-127"/>
              <a:ea typeface="Adobe 고딕 Std B" panose="020B0800000000000000" pitchFamily="34" charset="-127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BE8EA53-EE21-DEB6-3D59-F8AA556DAC59}"/>
              </a:ext>
            </a:extLst>
          </p:cNvPr>
          <p:cNvSpPr txBox="1"/>
          <p:nvPr/>
        </p:nvSpPr>
        <p:spPr>
          <a:xfrm>
            <a:off x="582940" y="3044456"/>
            <a:ext cx="1324185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ko-KR" spc="-8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4592FA"/>
                </a:solidFill>
                <a:latin typeface="Adobe 고딕 Std B" panose="020B0800000000000000" pitchFamily="34" charset="-127"/>
                <a:ea typeface="Adobe 고딕 Std B" panose="020B0800000000000000" pitchFamily="34" charset="-127"/>
              </a:rPr>
              <a:t>1. </a:t>
            </a:r>
            <a:r>
              <a:rPr lang="ko-KR" altLang="en-US" spc="-8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4592FA"/>
                </a:solidFill>
                <a:latin typeface="Adobe 고딕 Std B" panose="020B0800000000000000" pitchFamily="34" charset="-127"/>
                <a:ea typeface="Adobe 고딕 Std B" panose="020B0800000000000000" pitchFamily="34" charset="-127"/>
              </a:rPr>
              <a:t>사회현상의 </a:t>
            </a:r>
            <a:endParaRPr lang="en-US" altLang="ko-KR" spc="-8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rgbClr val="4592FA"/>
              </a:solidFill>
              <a:latin typeface="Adobe 고딕 Std B" panose="020B0800000000000000" pitchFamily="34" charset="-127"/>
              <a:ea typeface="Adobe 고딕 Std B" panose="020B0800000000000000" pitchFamily="34" charset="-127"/>
            </a:endParaRPr>
          </a:p>
          <a:p>
            <a:pPr algn="ctr"/>
            <a:r>
              <a:rPr lang="ko-KR" altLang="en-US" spc="-8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4592FA"/>
                </a:solidFill>
                <a:latin typeface="Adobe 고딕 Std B" panose="020B0800000000000000" pitchFamily="34" charset="-127"/>
                <a:ea typeface="Adobe 고딕 Std B" panose="020B0800000000000000" pitchFamily="34" charset="-127"/>
              </a:rPr>
              <a:t>이해와 탐구</a:t>
            </a:r>
            <a:endParaRPr lang="ko-KR" altLang="en-US" spc="-8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rgbClr val="4592FA"/>
              </a:solidFill>
              <a:latin typeface="Adobe 고딕 Std B" panose="020B0800000000000000" pitchFamily="34" charset="-127"/>
              <a:ea typeface="Adobe 고딕 Std B" panose="020B0800000000000000" pitchFamily="34" charset="-127"/>
            </a:endParaRPr>
          </a:p>
        </p:txBody>
      </p:sp>
      <p:pic>
        <p:nvPicPr>
          <p:cNvPr id="30" name="그래픽 29" descr="갈매기형 화살표 단색으로 채워진">
            <a:extLst>
              <a:ext uri="{FF2B5EF4-FFF2-40B4-BE49-F238E27FC236}">
                <a16:creationId xmlns:a16="http://schemas.microsoft.com/office/drawing/2014/main" id="{D2AF2547-1E14-AB73-C05E-3ADB4AAEFDA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flipH="1">
            <a:off x="2073274" y="2988418"/>
            <a:ext cx="665322" cy="732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7494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7" dur="indefinite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12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B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>
            <a:extLst>
              <a:ext uri="{FF2B5EF4-FFF2-40B4-BE49-F238E27FC236}">
                <a16:creationId xmlns:a16="http://schemas.microsoft.com/office/drawing/2014/main" id="{9C95C4F6-E674-49DA-381F-01FA48CDE264}"/>
              </a:ext>
            </a:extLst>
          </p:cNvPr>
          <p:cNvSpPr/>
          <p:nvPr/>
        </p:nvSpPr>
        <p:spPr>
          <a:xfrm>
            <a:off x="137160" y="146304"/>
            <a:ext cx="11859768" cy="6547104"/>
          </a:xfrm>
          <a:prstGeom prst="rect">
            <a:avLst/>
          </a:prstGeom>
          <a:noFill/>
          <a:ln>
            <a:solidFill>
              <a:srgbClr val="4592F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56" name="그림 55" descr="블랙, 어둠이(가) 표시된 사진&#10;&#10;자동 생성된 설명">
            <a:extLst>
              <a:ext uri="{FF2B5EF4-FFF2-40B4-BE49-F238E27FC236}">
                <a16:creationId xmlns:a16="http://schemas.microsoft.com/office/drawing/2014/main" id="{AD71BC56-1687-A02A-2A9C-108A354114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3688" y="6225309"/>
            <a:ext cx="866351" cy="373316"/>
          </a:xfrm>
          <a:prstGeom prst="rect">
            <a:avLst/>
          </a:prstGeom>
        </p:spPr>
      </p:pic>
      <p:grpSp>
        <p:nvGrpSpPr>
          <p:cNvPr id="9" name="그룹 8">
            <a:extLst>
              <a:ext uri="{FF2B5EF4-FFF2-40B4-BE49-F238E27FC236}">
                <a16:creationId xmlns:a16="http://schemas.microsoft.com/office/drawing/2014/main" id="{201259AA-7B69-496F-C699-9197D75DCDB0}"/>
              </a:ext>
            </a:extLst>
          </p:cNvPr>
          <p:cNvGrpSpPr/>
          <p:nvPr/>
        </p:nvGrpSpPr>
        <p:grpSpPr>
          <a:xfrm>
            <a:off x="2705256" y="490626"/>
            <a:ext cx="6043969" cy="707886"/>
            <a:chOff x="2323589" y="536808"/>
            <a:chExt cx="6043969" cy="707886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48FCE84-67D1-A084-EB9A-5C03AEB0E2C1}"/>
                </a:ext>
              </a:extLst>
            </p:cNvPr>
            <p:cNvSpPr txBox="1"/>
            <p:nvPr/>
          </p:nvSpPr>
          <p:spPr>
            <a:xfrm>
              <a:off x="2323589" y="536808"/>
              <a:ext cx="516001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4000">
                  <a:latin typeface="Adobe 고딕 Std B" panose="020B0800000000000000" pitchFamily="34" charset="-127"/>
                  <a:ea typeface="Adobe 고딕 Std B" panose="020B0800000000000000" pitchFamily="34" charset="-127"/>
                </a:rPr>
                <a:t>대단원 마무리 </a:t>
              </a:r>
            </a:p>
          </p:txBody>
        </p:sp>
        <p:pic>
          <p:nvPicPr>
            <p:cNvPr id="3" name="그림 2" descr="블랙, 어둠이(가) 표시된 사진&#10;&#10;자동 생성된 설명">
              <a:extLst>
                <a:ext uri="{FF2B5EF4-FFF2-40B4-BE49-F238E27FC236}">
                  <a16:creationId xmlns:a16="http://schemas.microsoft.com/office/drawing/2014/main" id="{C268EF46-ADF5-1AD2-EDA2-AA38CCFB21B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37036" y="536808"/>
              <a:ext cx="1730522" cy="635438"/>
            </a:xfrm>
            <a:prstGeom prst="rect">
              <a:avLst/>
            </a:prstGeom>
          </p:spPr>
        </p:pic>
      </p:grpSp>
      <p:pic>
        <p:nvPicPr>
          <p:cNvPr id="8" name="그림 7" descr="별, 클립아트, 창의성, 천문학이(가) 표시된 사진&#10;&#10;자동 생성된 설명">
            <a:extLst>
              <a:ext uri="{FF2B5EF4-FFF2-40B4-BE49-F238E27FC236}">
                <a16:creationId xmlns:a16="http://schemas.microsoft.com/office/drawing/2014/main" id="{EE6D65D2-4E0D-CBEE-CCBA-3C794F2549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1937" y="255842"/>
            <a:ext cx="870222" cy="870222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62A9EC56-2C2A-F550-F5CF-B80A881E403B}"/>
              </a:ext>
            </a:extLst>
          </p:cNvPr>
          <p:cNvSpPr txBox="1"/>
          <p:nvPr/>
        </p:nvSpPr>
        <p:spPr>
          <a:xfrm>
            <a:off x="4666220" y="1419316"/>
            <a:ext cx="1233992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ko-KR" altLang="en-US" sz="1400" spc="-8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사회현상의 이해</a:t>
            </a:r>
            <a:endParaRPr lang="en-US" altLang="ko-KR" sz="1400" spc="-8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/>
            <a:r>
              <a:rPr lang="ko-KR" altLang="en-US" sz="1400" spc="-8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핵심 내용 </a:t>
            </a:r>
            <a:endParaRPr lang="ko-KR" altLang="en-US" sz="1400" spc="-8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24" name="사각형: 둥근 모서리 23">
            <a:extLst>
              <a:ext uri="{FF2B5EF4-FFF2-40B4-BE49-F238E27FC236}">
                <a16:creationId xmlns:a16="http://schemas.microsoft.com/office/drawing/2014/main" id="{F9331B8E-BF06-818D-332A-F8F328AE17BB}"/>
              </a:ext>
            </a:extLst>
          </p:cNvPr>
          <p:cNvSpPr/>
          <p:nvPr/>
        </p:nvSpPr>
        <p:spPr>
          <a:xfrm>
            <a:off x="1972969" y="1466528"/>
            <a:ext cx="8761815" cy="4966608"/>
          </a:xfrm>
          <a:prstGeom prst="roundRect">
            <a:avLst>
              <a:gd name="adj" fmla="val 8427"/>
            </a:avLst>
          </a:prstGeom>
          <a:solidFill>
            <a:schemeClr val="bg1"/>
          </a:solidFill>
          <a:ln>
            <a:noFill/>
          </a:ln>
          <a:effectLst>
            <a:outerShdw blurRad="127000" dist="63500" dir="2700000" algn="tl" rotWithShape="0">
              <a:prstClr val="black">
                <a:alpha val="1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9" name="Rectangle 5">
            <a:extLst>
              <a:ext uri="{FF2B5EF4-FFF2-40B4-BE49-F238E27FC236}">
                <a16:creationId xmlns:a16="http://schemas.microsoft.com/office/drawing/2014/main" id="{6DFEC13B-5848-A136-099D-DF169154CA38}"/>
              </a:ext>
            </a:extLst>
          </p:cNvPr>
          <p:cNvSpPr/>
          <p:nvPr/>
        </p:nvSpPr>
        <p:spPr>
          <a:xfrm>
            <a:off x="1822079" y="1977253"/>
            <a:ext cx="2295911" cy="2893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latinLnBrk="0">
              <a:lnSpc>
                <a:spcPct val="130000"/>
              </a:lnSpc>
              <a:defRPr/>
            </a:pPr>
            <a:r>
              <a:rPr lang="en-US" altLang="ko-KR" sz="1600" spc="-15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Pretendard" panose="02000503000000020004" pitchFamily="2" charset="-127"/>
              </a:rPr>
              <a:t>(1) </a:t>
            </a:r>
            <a:r>
              <a:rPr lang="ko-KR" altLang="en-US" sz="1600" spc="-15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Pretendard" panose="02000503000000020004" pitchFamily="2" charset="-127"/>
              </a:rPr>
              <a:t>객관적 태도</a:t>
            </a:r>
            <a:endParaRPr lang="en-US" altLang="ko-KR" sz="1600" spc="-150" dirty="0">
              <a:ln>
                <a:solidFill>
                  <a:srgbClr val="4472C4">
                    <a:alpha val="0"/>
                  </a:srgb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Pretendard" panose="02000503000000020004" pitchFamily="2" charset="-127"/>
            </a:endParaRPr>
          </a:p>
        </p:txBody>
      </p:sp>
      <p:sp>
        <p:nvSpPr>
          <p:cNvPr id="11" name="Rectangle 5">
            <a:extLst>
              <a:ext uri="{FF2B5EF4-FFF2-40B4-BE49-F238E27FC236}">
                <a16:creationId xmlns:a16="http://schemas.microsoft.com/office/drawing/2014/main" id="{EB4B7F63-DF28-7FF0-0873-5BE809992ECE}"/>
              </a:ext>
            </a:extLst>
          </p:cNvPr>
          <p:cNvSpPr/>
          <p:nvPr/>
        </p:nvSpPr>
        <p:spPr>
          <a:xfrm>
            <a:off x="1822079" y="3198895"/>
            <a:ext cx="2295911" cy="2893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latinLnBrk="0">
              <a:lnSpc>
                <a:spcPct val="130000"/>
              </a:lnSpc>
              <a:defRPr/>
            </a:pPr>
            <a:r>
              <a:rPr lang="en-US" altLang="ko-KR" sz="1600" spc="-15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Pretendard" panose="02000503000000020004" pitchFamily="2" charset="-127"/>
              </a:rPr>
              <a:t>(2) </a:t>
            </a:r>
            <a:r>
              <a:rPr lang="ko-KR" altLang="en-US" sz="1600" spc="-15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Pretendard" panose="02000503000000020004" pitchFamily="2" charset="-127"/>
              </a:rPr>
              <a:t>개방적 태도 </a:t>
            </a:r>
            <a:endParaRPr lang="en-US" altLang="ko-KR" sz="1600" spc="-150" dirty="0">
              <a:ln>
                <a:solidFill>
                  <a:srgbClr val="4472C4">
                    <a:alpha val="0"/>
                  </a:srgb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Pretendard" panose="02000503000000020004" pitchFamily="2" charset="-127"/>
            </a:endParaRPr>
          </a:p>
        </p:txBody>
      </p:sp>
      <p:sp>
        <p:nvSpPr>
          <p:cNvPr id="12" name="Rectangle 5">
            <a:extLst>
              <a:ext uri="{FF2B5EF4-FFF2-40B4-BE49-F238E27FC236}">
                <a16:creationId xmlns:a16="http://schemas.microsoft.com/office/drawing/2014/main" id="{E64E74F7-9715-D329-680D-93245E08D5E1}"/>
              </a:ext>
            </a:extLst>
          </p:cNvPr>
          <p:cNvSpPr/>
          <p:nvPr/>
        </p:nvSpPr>
        <p:spPr>
          <a:xfrm>
            <a:off x="1822079" y="4420537"/>
            <a:ext cx="2295911" cy="2893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latinLnBrk="0">
              <a:lnSpc>
                <a:spcPct val="130000"/>
              </a:lnSpc>
              <a:defRPr/>
            </a:pPr>
            <a:r>
              <a:rPr lang="en-US" altLang="ko-KR" sz="1600" spc="-15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Pretendard" panose="02000503000000020004" pitchFamily="2" charset="-127"/>
              </a:rPr>
              <a:t>(3) </a:t>
            </a:r>
            <a:r>
              <a:rPr lang="ko-KR" altLang="en-US" sz="1600" spc="-15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Pretendard" panose="02000503000000020004" pitchFamily="2" charset="-127"/>
              </a:rPr>
              <a:t>성찰적 태도</a:t>
            </a:r>
            <a:endParaRPr lang="en-US" altLang="ko-KR" sz="1600" spc="-150" dirty="0">
              <a:ln>
                <a:solidFill>
                  <a:srgbClr val="4472C4">
                    <a:alpha val="0"/>
                  </a:srgb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Pretendard" panose="02000503000000020004" pitchFamily="2" charset="-127"/>
            </a:endParaRPr>
          </a:p>
        </p:txBody>
      </p:sp>
      <p:sp>
        <p:nvSpPr>
          <p:cNvPr id="13" name="Rectangle 5">
            <a:extLst>
              <a:ext uri="{FF2B5EF4-FFF2-40B4-BE49-F238E27FC236}">
                <a16:creationId xmlns:a16="http://schemas.microsoft.com/office/drawing/2014/main" id="{10D85920-6137-BFC2-6C03-894FCD85E505}"/>
              </a:ext>
            </a:extLst>
          </p:cNvPr>
          <p:cNvSpPr/>
          <p:nvPr/>
        </p:nvSpPr>
        <p:spPr>
          <a:xfrm>
            <a:off x="7601269" y="1977253"/>
            <a:ext cx="2295911" cy="69711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latinLnBrk="0">
              <a:lnSpc>
                <a:spcPct val="130000"/>
              </a:lnSpc>
              <a:defRPr/>
            </a:pPr>
            <a:r>
              <a:rPr lang="ko-KR" altLang="en-US" sz="1200" spc="-15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Pretendard" panose="02000503000000020004" pitchFamily="2" charset="-127"/>
              </a:rPr>
              <a:t>㉠    사회현상을 탐구할 때 그 사회의 특정한 문화</a:t>
            </a:r>
            <a:r>
              <a:rPr lang="en-US" altLang="ko-KR" sz="1200" spc="-15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Pretendard" panose="02000503000000020004" pitchFamily="2" charset="-127"/>
              </a:rPr>
              <a:t>, </a:t>
            </a:r>
            <a:r>
              <a:rPr lang="ko-KR" altLang="en-US" sz="1200" spc="-15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Pretendard" panose="02000503000000020004" pitchFamily="2" charset="-127"/>
              </a:rPr>
              <a:t>역사적 상황</a:t>
            </a:r>
            <a:r>
              <a:rPr lang="en-US" altLang="ko-KR" sz="1200" spc="-15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Pretendard" panose="02000503000000020004" pitchFamily="2" charset="-127"/>
              </a:rPr>
              <a:t>, </a:t>
            </a:r>
            <a:r>
              <a:rPr lang="ko-KR" altLang="en-US" sz="1200" spc="-15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Pretendard" panose="02000503000000020004" pitchFamily="2" charset="-127"/>
              </a:rPr>
              <a:t>환경적 요인을 고려하여 파악하는 태도</a:t>
            </a:r>
            <a:endParaRPr lang="en-US" altLang="ko-KR" sz="1200" spc="-150" dirty="0">
              <a:ln>
                <a:solidFill>
                  <a:srgbClr val="4472C4">
                    <a:alpha val="0"/>
                  </a:srgb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Pretendard" panose="02000503000000020004" pitchFamily="2" charset="-127"/>
            </a:endParaRPr>
          </a:p>
        </p:txBody>
      </p:sp>
      <p:sp>
        <p:nvSpPr>
          <p:cNvPr id="15" name="Rectangle 5">
            <a:extLst>
              <a:ext uri="{FF2B5EF4-FFF2-40B4-BE49-F238E27FC236}">
                <a16:creationId xmlns:a16="http://schemas.microsoft.com/office/drawing/2014/main" id="{350B1BF6-05B2-9CD7-CE98-AB1C7DFD3D88}"/>
              </a:ext>
            </a:extLst>
          </p:cNvPr>
          <p:cNvSpPr/>
          <p:nvPr/>
        </p:nvSpPr>
        <p:spPr>
          <a:xfrm>
            <a:off x="7298206" y="3223703"/>
            <a:ext cx="2920825" cy="69711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latinLnBrk="0">
              <a:lnSpc>
                <a:spcPct val="130000"/>
              </a:lnSpc>
              <a:defRPr/>
            </a:pPr>
            <a:r>
              <a:rPr lang="ko-KR" altLang="en-US" sz="1200" spc="-15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Pretendard" panose="02000503000000020004" pitchFamily="2" charset="-127"/>
              </a:rPr>
              <a:t>㉡   연구자가 자신의 주관적 가치관이나 </a:t>
            </a:r>
            <a:endParaRPr lang="en-US" altLang="ko-KR" sz="1200" spc="-150">
              <a:ln>
                <a:solidFill>
                  <a:srgbClr val="4472C4">
                    <a:alpha val="0"/>
                  </a:srgb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Pretendard" panose="02000503000000020004" pitchFamily="2" charset="-127"/>
            </a:endParaRPr>
          </a:p>
          <a:p>
            <a:pPr algn="ctr" latinLnBrk="0">
              <a:lnSpc>
                <a:spcPct val="130000"/>
              </a:lnSpc>
              <a:defRPr/>
            </a:pPr>
            <a:r>
              <a:rPr lang="ko-KR" altLang="en-US" sz="1200" spc="-15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Pretendard" panose="02000503000000020004" pitchFamily="2" charset="-127"/>
              </a:rPr>
              <a:t>선입견을 배제하고 제삼자의 입장에서 </a:t>
            </a:r>
            <a:endParaRPr lang="en-US" altLang="ko-KR" sz="1200" spc="-150">
              <a:ln>
                <a:solidFill>
                  <a:srgbClr val="4472C4">
                    <a:alpha val="0"/>
                  </a:srgb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Pretendard" panose="02000503000000020004" pitchFamily="2" charset="-127"/>
            </a:endParaRPr>
          </a:p>
          <a:p>
            <a:pPr algn="ctr" latinLnBrk="0">
              <a:lnSpc>
                <a:spcPct val="130000"/>
              </a:lnSpc>
              <a:defRPr/>
            </a:pPr>
            <a:r>
              <a:rPr lang="ko-KR" altLang="en-US" sz="1200" spc="-15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Pretendard" panose="02000503000000020004" pitchFamily="2" charset="-127"/>
              </a:rPr>
              <a:t>사실 그대로를 관찰하는 태도</a:t>
            </a:r>
            <a:endParaRPr lang="en-US" altLang="ko-KR" sz="1200" spc="-150" dirty="0">
              <a:ln>
                <a:solidFill>
                  <a:srgbClr val="4472C4">
                    <a:alpha val="0"/>
                  </a:srgb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Pretendard" panose="02000503000000020004" pitchFamily="2" charset="-127"/>
            </a:endParaRPr>
          </a:p>
        </p:txBody>
      </p:sp>
      <p:sp>
        <p:nvSpPr>
          <p:cNvPr id="16" name="Rectangle 5">
            <a:extLst>
              <a:ext uri="{FF2B5EF4-FFF2-40B4-BE49-F238E27FC236}">
                <a16:creationId xmlns:a16="http://schemas.microsoft.com/office/drawing/2014/main" id="{651CB97F-E0F8-2F30-7D2A-307A9B367620}"/>
              </a:ext>
            </a:extLst>
          </p:cNvPr>
          <p:cNvSpPr/>
          <p:nvPr/>
        </p:nvSpPr>
        <p:spPr>
          <a:xfrm>
            <a:off x="7360963" y="4439606"/>
            <a:ext cx="3264171" cy="45704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latinLnBrk="0">
              <a:lnSpc>
                <a:spcPct val="130000"/>
              </a:lnSpc>
              <a:defRPr/>
            </a:pPr>
            <a:r>
              <a:rPr lang="ko-KR" altLang="en-US" sz="1200" spc="-15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Pretendard" panose="02000503000000020004" pitchFamily="2" charset="-127"/>
              </a:rPr>
              <a:t>㉢   사회현상을 바라보는 다양한 시각과 의견이</a:t>
            </a:r>
            <a:endParaRPr lang="en-US" altLang="ko-KR" sz="1200" spc="-150">
              <a:ln>
                <a:solidFill>
                  <a:srgbClr val="4472C4">
                    <a:alpha val="0"/>
                  </a:srgb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Pretendard" panose="02000503000000020004" pitchFamily="2" charset="-127"/>
            </a:endParaRPr>
          </a:p>
          <a:p>
            <a:pPr algn="ctr" latinLnBrk="0">
              <a:lnSpc>
                <a:spcPct val="130000"/>
              </a:lnSpc>
              <a:defRPr/>
            </a:pPr>
            <a:r>
              <a:rPr lang="ko-KR" altLang="en-US" sz="1200" spc="-15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Pretendard" panose="02000503000000020004" pitchFamily="2" charset="-127"/>
              </a:rPr>
              <a:t>존재함을 인정하고 자신의 주장에 대한 비판을 허용하는 태도</a:t>
            </a:r>
            <a:endParaRPr lang="en-US" altLang="ko-KR" sz="1200" spc="-150" dirty="0">
              <a:ln>
                <a:solidFill>
                  <a:srgbClr val="4472C4">
                    <a:alpha val="0"/>
                  </a:srgb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Pretendard" panose="02000503000000020004" pitchFamily="2" charset="-127"/>
            </a:endParaRPr>
          </a:p>
        </p:txBody>
      </p:sp>
      <p:sp>
        <p:nvSpPr>
          <p:cNvPr id="34" name="순서도: 연결자 33">
            <a:extLst>
              <a:ext uri="{FF2B5EF4-FFF2-40B4-BE49-F238E27FC236}">
                <a16:creationId xmlns:a16="http://schemas.microsoft.com/office/drawing/2014/main" id="{1BF8293E-C70B-AC17-F80B-6E247DD1A6ED}"/>
              </a:ext>
            </a:extLst>
          </p:cNvPr>
          <p:cNvSpPr/>
          <p:nvPr/>
        </p:nvSpPr>
        <p:spPr>
          <a:xfrm>
            <a:off x="3832683" y="2064705"/>
            <a:ext cx="135802" cy="146834"/>
          </a:xfrm>
          <a:prstGeom prst="flowChartConnector">
            <a:avLst/>
          </a:prstGeom>
          <a:solidFill>
            <a:srgbClr val="4592FA"/>
          </a:solidFill>
          <a:ln>
            <a:solidFill>
              <a:srgbClr val="4592F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7" name="순서도: 연결자 36">
            <a:extLst>
              <a:ext uri="{FF2B5EF4-FFF2-40B4-BE49-F238E27FC236}">
                <a16:creationId xmlns:a16="http://schemas.microsoft.com/office/drawing/2014/main" id="{F101E559-6CCB-C36C-4B57-C09A98066C21}"/>
              </a:ext>
            </a:extLst>
          </p:cNvPr>
          <p:cNvSpPr/>
          <p:nvPr/>
        </p:nvSpPr>
        <p:spPr>
          <a:xfrm>
            <a:off x="3836198" y="3341371"/>
            <a:ext cx="135802" cy="146834"/>
          </a:xfrm>
          <a:prstGeom prst="flowChartConnector">
            <a:avLst/>
          </a:prstGeom>
          <a:solidFill>
            <a:srgbClr val="4592FA"/>
          </a:solidFill>
          <a:ln>
            <a:solidFill>
              <a:srgbClr val="4592F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9" name="순서도: 연결자 38">
            <a:extLst>
              <a:ext uri="{FF2B5EF4-FFF2-40B4-BE49-F238E27FC236}">
                <a16:creationId xmlns:a16="http://schemas.microsoft.com/office/drawing/2014/main" id="{B90BF84A-404D-D644-F43D-B1C8868E27AC}"/>
              </a:ext>
            </a:extLst>
          </p:cNvPr>
          <p:cNvSpPr/>
          <p:nvPr/>
        </p:nvSpPr>
        <p:spPr>
          <a:xfrm>
            <a:off x="3832529" y="4559519"/>
            <a:ext cx="135802" cy="146834"/>
          </a:xfrm>
          <a:prstGeom prst="flowChartConnector">
            <a:avLst/>
          </a:prstGeom>
          <a:solidFill>
            <a:srgbClr val="4592FA"/>
          </a:solidFill>
          <a:ln>
            <a:solidFill>
              <a:srgbClr val="4592F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Rectangle 5">
            <a:extLst>
              <a:ext uri="{FF2B5EF4-FFF2-40B4-BE49-F238E27FC236}">
                <a16:creationId xmlns:a16="http://schemas.microsoft.com/office/drawing/2014/main" id="{5366F177-BADC-E2AB-C0FF-1791A7AD328D}"/>
              </a:ext>
            </a:extLst>
          </p:cNvPr>
          <p:cNvSpPr/>
          <p:nvPr/>
        </p:nvSpPr>
        <p:spPr>
          <a:xfrm>
            <a:off x="1822079" y="5681169"/>
            <a:ext cx="2295911" cy="2893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latinLnBrk="0">
              <a:lnSpc>
                <a:spcPct val="130000"/>
              </a:lnSpc>
              <a:defRPr/>
            </a:pPr>
            <a:r>
              <a:rPr lang="en-US" altLang="ko-KR" sz="1600" spc="-15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Pretendard" panose="02000503000000020004" pitchFamily="2" charset="-127"/>
              </a:rPr>
              <a:t>(4) </a:t>
            </a:r>
            <a:r>
              <a:rPr lang="ko-KR" altLang="en-US" sz="1600" spc="-15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Pretendard" panose="02000503000000020004" pitchFamily="2" charset="-127"/>
              </a:rPr>
              <a:t>상대주의적 태도</a:t>
            </a:r>
            <a:endParaRPr lang="en-US" altLang="ko-KR" sz="1600" spc="-150" dirty="0">
              <a:ln>
                <a:solidFill>
                  <a:srgbClr val="4472C4">
                    <a:alpha val="0"/>
                  </a:srgb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Pretendard" panose="02000503000000020004" pitchFamily="2" charset="-127"/>
            </a:endParaRPr>
          </a:p>
        </p:txBody>
      </p:sp>
      <p:sp>
        <p:nvSpPr>
          <p:cNvPr id="5" name="순서도: 연결자 4">
            <a:extLst>
              <a:ext uri="{FF2B5EF4-FFF2-40B4-BE49-F238E27FC236}">
                <a16:creationId xmlns:a16="http://schemas.microsoft.com/office/drawing/2014/main" id="{5CB9E9CA-FDFF-012C-660E-1D9BDBC8E6BB}"/>
              </a:ext>
            </a:extLst>
          </p:cNvPr>
          <p:cNvSpPr/>
          <p:nvPr/>
        </p:nvSpPr>
        <p:spPr>
          <a:xfrm>
            <a:off x="3841673" y="5798127"/>
            <a:ext cx="135802" cy="146834"/>
          </a:xfrm>
          <a:prstGeom prst="flowChartConnector">
            <a:avLst/>
          </a:prstGeom>
          <a:solidFill>
            <a:srgbClr val="4592FA"/>
          </a:solidFill>
          <a:ln>
            <a:solidFill>
              <a:srgbClr val="4592F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순서도: 연결자 5">
            <a:extLst>
              <a:ext uri="{FF2B5EF4-FFF2-40B4-BE49-F238E27FC236}">
                <a16:creationId xmlns:a16="http://schemas.microsoft.com/office/drawing/2014/main" id="{1A678CDD-1A96-57D5-A0BA-261FEFB427B6}"/>
              </a:ext>
            </a:extLst>
          </p:cNvPr>
          <p:cNvSpPr/>
          <p:nvPr/>
        </p:nvSpPr>
        <p:spPr>
          <a:xfrm>
            <a:off x="7002791" y="2064940"/>
            <a:ext cx="135802" cy="146834"/>
          </a:xfrm>
          <a:prstGeom prst="flowChartConnector">
            <a:avLst/>
          </a:prstGeom>
          <a:solidFill>
            <a:srgbClr val="4592FA"/>
          </a:solidFill>
          <a:ln>
            <a:solidFill>
              <a:srgbClr val="4592F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순서도: 연결자 9">
            <a:extLst>
              <a:ext uri="{FF2B5EF4-FFF2-40B4-BE49-F238E27FC236}">
                <a16:creationId xmlns:a16="http://schemas.microsoft.com/office/drawing/2014/main" id="{53F19DC2-A58D-E9C1-4549-8B77F2ECD96C}"/>
              </a:ext>
            </a:extLst>
          </p:cNvPr>
          <p:cNvSpPr/>
          <p:nvPr/>
        </p:nvSpPr>
        <p:spPr>
          <a:xfrm>
            <a:off x="7006306" y="3341606"/>
            <a:ext cx="135802" cy="146834"/>
          </a:xfrm>
          <a:prstGeom prst="flowChartConnector">
            <a:avLst/>
          </a:prstGeom>
          <a:solidFill>
            <a:srgbClr val="4592FA"/>
          </a:solidFill>
          <a:ln>
            <a:solidFill>
              <a:srgbClr val="4592F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순서도: 연결자 13">
            <a:extLst>
              <a:ext uri="{FF2B5EF4-FFF2-40B4-BE49-F238E27FC236}">
                <a16:creationId xmlns:a16="http://schemas.microsoft.com/office/drawing/2014/main" id="{B7E76270-8C04-8254-7A4B-EF6641F223B4}"/>
              </a:ext>
            </a:extLst>
          </p:cNvPr>
          <p:cNvSpPr/>
          <p:nvPr/>
        </p:nvSpPr>
        <p:spPr>
          <a:xfrm>
            <a:off x="7002637" y="4559754"/>
            <a:ext cx="135802" cy="146834"/>
          </a:xfrm>
          <a:prstGeom prst="flowChartConnector">
            <a:avLst/>
          </a:prstGeom>
          <a:solidFill>
            <a:srgbClr val="4592FA"/>
          </a:solidFill>
          <a:ln>
            <a:solidFill>
              <a:srgbClr val="4592F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" name="순서도: 연결자 16">
            <a:extLst>
              <a:ext uri="{FF2B5EF4-FFF2-40B4-BE49-F238E27FC236}">
                <a16:creationId xmlns:a16="http://schemas.microsoft.com/office/drawing/2014/main" id="{A0E04152-07F3-06CF-314F-AADE1CD13658}"/>
              </a:ext>
            </a:extLst>
          </p:cNvPr>
          <p:cNvSpPr/>
          <p:nvPr/>
        </p:nvSpPr>
        <p:spPr>
          <a:xfrm>
            <a:off x="7002637" y="5752642"/>
            <a:ext cx="135802" cy="146834"/>
          </a:xfrm>
          <a:prstGeom prst="flowChartConnector">
            <a:avLst/>
          </a:prstGeom>
          <a:solidFill>
            <a:srgbClr val="4592FA"/>
          </a:solidFill>
          <a:ln>
            <a:solidFill>
              <a:srgbClr val="4592F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8" name="Rectangle 5">
            <a:extLst>
              <a:ext uri="{FF2B5EF4-FFF2-40B4-BE49-F238E27FC236}">
                <a16:creationId xmlns:a16="http://schemas.microsoft.com/office/drawing/2014/main" id="{2EE36F78-0877-5439-8390-DB35CAE1220A}"/>
              </a:ext>
            </a:extLst>
          </p:cNvPr>
          <p:cNvSpPr/>
          <p:nvPr/>
        </p:nvSpPr>
        <p:spPr>
          <a:xfrm>
            <a:off x="7261695" y="5550684"/>
            <a:ext cx="3264171" cy="69711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latinLnBrk="0">
              <a:lnSpc>
                <a:spcPct val="130000"/>
              </a:lnSpc>
              <a:defRPr/>
            </a:pPr>
            <a:r>
              <a:rPr lang="ko-KR" altLang="en-US" sz="1200" spc="-15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Pretendard" panose="02000503000000020004" pitchFamily="2" charset="-127"/>
              </a:rPr>
              <a:t>㉣   사회현상을 보이는 그대로가 아니라</a:t>
            </a:r>
            <a:endParaRPr lang="en-US" altLang="ko-KR" sz="1200" spc="-150">
              <a:ln>
                <a:solidFill>
                  <a:srgbClr val="4472C4">
                    <a:alpha val="0"/>
                  </a:srgb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Pretendard" panose="02000503000000020004" pitchFamily="2" charset="-127"/>
            </a:endParaRPr>
          </a:p>
          <a:p>
            <a:pPr algn="ctr" latinLnBrk="0">
              <a:lnSpc>
                <a:spcPct val="130000"/>
              </a:lnSpc>
              <a:defRPr/>
            </a:pPr>
            <a:r>
              <a:rPr lang="ko-KR" altLang="en-US" sz="1200" spc="-15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Pretendard" panose="02000503000000020004" pitchFamily="2" charset="-127"/>
              </a:rPr>
              <a:t>이면에 담긴 의미를 파악하려고 노력하는 동시에</a:t>
            </a:r>
            <a:endParaRPr lang="en-US" altLang="ko-KR" sz="1200" spc="-150">
              <a:ln>
                <a:solidFill>
                  <a:srgbClr val="4472C4">
                    <a:alpha val="0"/>
                  </a:srgb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Pretendard" panose="02000503000000020004" pitchFamily="2" charset="-127"/>
            </a:endParaRPr>
          </a:p>
          <a:p>
            <a:pPr algn="ctr" latinLnBrk="0">
              <a:lnSpc>
                <a:spcPct val="130000"/>
              </a:lnSpc>
              <a:defRPr/>
            </a:pPr>
            <a:r>
              <a:rPr lang="ko-KR" altLang="en-US" sz="1200" spc="-15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Pretendard" panose="02000503000000020004" pitchFamily="2" charset="-127"/>
              </a:rPr>
              <a:t>자신의 연구 과정을 반성적으로 살펴보는 태도</a:t>
            </a:r>
            <a:endParaRPr lang="en-US" altLang="ko-KR" sz="1200" spc="-150" dirty="0">
              <a:ln>
                <a:solidFill>
                  <a:srgbClr val="4472C4">
                    <a:alpha val="0"/>
                  </a:srgb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Pretendard" panose="02000503000000020004" pitchFamily="2" charset="-127"/>
            </a:endParaRPr>
          </a:p>
        </p:txBody>
      </p:sp>
      <p:cxnSp>
        <p:nvCxnSpPr>
          <p:cNvPr id="22" name="직선 연결선 21">
            <a:extLst>
              <a:ext uri="{FF2B5EF4-FFF2-40B4-BE49-F238E27FC236}">
                <a16:creationId xmlns:a16="http://schemas.microsoft.com/office/drawing/2014/main" id="{8AAC9E2C-DEE5-CA9D-5937-D651A7DA8845}"/>
              </a:ext>
            </a:extLst>
          </p:cNvPr>
          <p:cNvCxnSpPr>
            <a:stCxn id="34" idx="6"/>
            <a:endCxn id="10" idx="2"/>
          </p:cNvCxnSpPr>
          <p:nvPr/>
        </p:nvCxnSpPr>
        <p:spPr>
          <a:xfrm>
            <a:off x="3968485" y="2138122"/>
            <a:ext cx="3037821" cy="1276901"/>
          </a:xfrm>
          <a:prstGeom prst="line">
            <a:avLst/>
          </a:prstGeom>
          <a:ln>
            <a:solidFill>
              <a:srgbClr val="4592F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직선 연결선 26">
            <a:extLst>
              <a:ext uri="{FF2B5EF4-FFF2-40B4-BE49-F238E27FC236}">
                <a16:creationId xmlns:a16="http://schemas.microsoft.com/office/drawing/2014/main" id="{D2093511-0EF7-8EE5-12AC-83A223D81CF7}"/>
              </a:ext>
            </a:extLst>
          </p:cNvPr>
          <p:cNvCxnSpPr>
            <a:stCxn id="37" idx="2"/>
            <a:endCxn id="14" idx="3"/>
          </p:cNvCxnSpPr>
          <p:nvPr/>
        </p:nvCxnSpPr>
        <p:spPr>
          <a:xfrm>
            <a:off x="3836198" y="3414788"/>
            <a:ext cx="3166439" cy="1218383"/>
          </a:xfrm>
          <a:prstGeom prst="line">
            <a:avLst/>
          </a:prstGeom>
          <a:ln>
            <a:solidFill>
              <a:srgbClr val="4592F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직선 연결선 30">
            <a:extLst>
              <a:ext uri="{FF2B5EF4-FFF2-40B4-BE49-F238E27FC236}">
                <a16:creationId xmlns:a16="http://schemas.microsoft.com/office/drawing/2014/main" id="{5C8C4183-3E42-B3D2-A5AD-21EFC92BBE49}"/>
              </a:ext>
            </a:extLst>
          </p:cNvPr>
          <p:cNvCxnSpPr>
            <a:stCxn id="39" idx="2"/>
            <a:endCxn id="17" idx="2"/>
          </p:cNvCxnSpPr>
          <p:nvPr/>
        </p:nvCxnSpPr>
        <p:spPr>
          <a:xfrm>
            <a:off x="3832529" y="4632936"/>
            <a:ext cx="3170108" cy="1193123"/>
          </a:xfrm>
          <a:prstGeom prst="line">
            <a:avLst/>
          </a:prstGeom>
          <a:ln>
            <a:solidFill>
              <a:srgbClr val="4592F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직선 연결선 32">
            <a:extLst>
              <a:ext uri="{FF2B5EF4-FFF2-40B4-BE49-F238E27FC236}">
                <a16:creationId xmlns:a16="http://schemas.microsoft.com/office/drawing/2014/main" id="{1360C60A-07B6-0A0A-B5AC-09D0DFE83E6E}"/>
              </a:ext>
            </a:extLst>
          </p:cNvPr>
          <p:cNvCxnSpPr>
            <a:stCxn id="5" idx="3"/>
            <a:endCxn id="6" idx="3"/>
          </p:cNvCxnSpPr>
          <p:nvPr/>
        </p:nvCxnSpPr>
        <p:spPr>
          <a:xfrm flipV="1">
            <a:off x="3861561" y="2190271"/>
            <a:ext cx="3161118" cy="3733187"/>
          </a:xfrm>
          <a:prstGeom prst="line">
            <a:avLst/>
          </a:prstGeom>
          <a:ln>
            <a:solidFill>
              <a:srgbClr val="4592F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967347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B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>
            <a:extLst>
              <a:ext uri="{FF2B5EF4-FFF2-40B4-BE49-F238E27FC236}">
                <a16:creationId xmlns:a16="http://schemas.microsoft.com/office/drawing/2014/main" id="{9C95C4F6-E674-49DA-381F-01FA48CDE264}"/>
              </a:ext>
            </a:extLst>
          </p:cNvPr>
          <p:cNvSpPr/>
          <p:nvPr/>
        </p:nvSpPr>
        <p:spPr>
          <a:xfrm>
            <a:off x="137160" y="146304"/>
            <a:ext cx="11859768" cy="6547104"/>
          </a:xfrm>
          <a:prstGeom prst="rect">
            <a:avLst/>
          </a:prstGeom>
          <a:noFill/>
          <a:ln>
            <a:solidFill>
              <a:srgbClr val="4592F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6" name="직선 연결선 5">
            <a:extLst>
              <a:ext uri="{FF2B5EF4-FFF2-40B4-BE49-F238E27FC236}">
                <a16:creationId xmlns:a16="http://schemas.microsoft.com/office/drawing/2014/main" id="{455681FA-B460-F7F1-271F-1990BE4294E5}"/>
              </a:ext>
            </a:extLst>
          </p:cNvPr>
          <p:cNvCxnSpPr/>
          <p:nvPr/>
        </p:nvCxnSpPr>
        <p:spPr>
          <a:xfrm>
            <a:off x="2680716" y="1344168"/>
            <a:ext cx="6830568" cy="0"/>
          </a:xfrm>
          <a:prstGeom prst="line">
            <a:avLst/>
          </a:prstGeom>
          <a:ln>
            <a:solidFill>
              <a:srgbClr val="4592F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548FCE84-67D1-A084-EB9A-5C03AEB0E2C1}"/>
              </a:ext>
            </a:extLst>
          </p:cNvPr>
          <p:cNvSpPr txBox="1"/>
          <p:nvPr/>
        </p:nvSpPr>
        <p:spPr>
          <a:xfrm>
            <a:off x="3201208" y="672224"/>
            <a:ext cx="51600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200">
                <a:latin typeface="HY견고딕" panose="02030600000101010101" pitchFamily="18" charset="-127"/>
                <a:ea typeface="HY견고딕" panose="02030600000101010101" pitchFamily="18" charset="-127"/>
              </a:rPr>
              <a:t>1</a:t>
            </a:r>
            <a:r>
              <a:rPr lang="ko-KR" altLang="en-US" sz="3200">
                <a:latin typeface="HY견고딕" panose="02030600000101010101" pitchFamily="18" charset="-127"/>
                <a:ea typeface="HY견고딕" panose="02030600000101010101" pitchFamily="18" charset="-127"/>
              </a:rPr>
              <a:t>단원 정리 요약</a:t>
            </a:r>
          </a:p>
        </p:txBody>
      </p:sp>
      <p:pic>
        <p:nvPicPr>
          <p:cNvPr id="11" name="그림 10" descr="그래픽, 스크린샷, 디자인, 폰트이(가) 표시된 사진&#10;&#10;자동 생성된 설명">
            <a:extLst>
              <a:ext uri="{FF2B5EF4-FFF2-40B4-BE49-F238E27FC236}">
                <a16:creationId xmlns:a16="http://schemas.microsoft.com/office/drawing/2014/main" id="{4DC2AA2F-A8A5-A414-5D00-CF11BCA104B9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354562" y="303043"/>
            <a:ext cx="730808" cy="584647"/>
          </a:xfrm>
          <a:prstGeom prst="rect">
            <a:avLst/>
          </a:prstGeom>
        </p:spPr>
      </p:pic>
      <p:pic>
        <p:nvPicPr>
          <p:cNvPr id="56" name="그림 55" descr="블랙, 어둠이(가) 표시된 사진&#10;&#10;자동 생성된 설명">
            <a:extLst>
              <a:ext uri="{FF2B5EF4-FFF2-40B4-BE49-F238E27FC236}">
                <a16:creationId xmlns:a16="http://schemas.microsoft.com/office/drawing/2014/main" id="{AD71BC56-1687-A02A-2A9C-108A354114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3688" y="6225309"/>
            <a:ext cx="866351" cy="373316"/>
          </a:xfrm>
          <a:prstGeom prst="rect">
            <a:avLst/>
          </a:prstGeom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EA51EFA9-767E-DA39-82B3-0195259AA9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4827" y="2354143"/>
            <a:ext cx="9182100" cy="2724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3994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B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>
            <a:extLst>
              <a:ext uri="{FF2B5EF4-FFF2-40B4-BE49-F238E27FC236}">
                <a16:creationId xmlns:a16="http://schemas.microsoft.com/office/drawing/2014/main" id="{9C95C4F6-E674-49DA-381F-01FA48CDE264}"/>
              </a:ext>
            </a:extLst>
          </p:cNvPr>
          <p:cNvSpPr/>
          <p:nvPr/>
        </p:nvSpPr>
        <p:spPr>
          <a:xfrm>
            <a:off x="137160" y="146304"/>
            <a:ext cx="11859768" cy="6547104"/>
          </a:xfrm>
          <a:prstGeom prst="rect">
            <a:avLst/>
          </a:prstGeom>
          <a:noFill/>
          <a:ln>
            <a:solidFill>
              <a:srgbClr val="4592F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6" name="직선 연결선 5">
            <a:extLst>
              <a:ext uri="{FF2B5EF4-FFF2-40B4-BE49-F238E27FC236}">
                <a16:creationId xmlns:a16="http://schemas.microsoft.com/office/drawing/2014/main" id="{455681FA-B460-F7F1-271F-1990BE4294E5}"/>
              </a:ext>
            </a:extLst>
          </p:cNvPr>
          <p:cNvCxnSpPr/>
          <p:nvPr/>
        </p:nvCxnSpPr>
        <p:spPr>
          <a:xfrm>
            <a:off x="2680716" y="1344168"/>
            <a:ext cx="6830568" cy="0"/>
          </a:xfrm>
          <a:prstGeom prst="line">
            <a:avLst/>
          </a:prstGeom>
          <a:ln>
            <a:solidFill>
              <a:srgbClr val="4592F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548FCE84-67D1-A084-EB9A-5C03AEB0E2C1}"/>
              </a:ext>
            </a:extLst>
          </p:cNvPr>
          <p:cNvSpPr txBox="1"/>
          <p:nvPr/>
        </p:nvSpPr>
        <p:spPr>
          <a:xfrm>
            <a:off x="3337010" y="681568"/>
            <a:ext cx="51600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200">
                <a:latin typeface="HY견고딕" panose="02030600000101010101" pitchFamily="18" charset="-127"/>
                <a:ea typeface="HY견고딕" panose="02030600000101010101" pitchFamily="18" charset="-127"/>
              </a:rPr>
              <a:t>1</a:t>
            </a:r>
            <a:r>
              <a:rPr lang="ko-KR" altLang="en-US" sz="3200">
                <a:latin typeface="HY견고딕" panose="02030600000101010101" pitchFamily="18" charset="-127"/>
                <a:ea typeface="HY견고딕" panose="02030600000101010101" pitchFamily="18" charset="-127"/>
              </a:rPr>
              <a:t>단원 정리 요약</a:t>
            </a:r>
          </a:p>
        </p:txBody>
      </p:sp>
      <p:pic>
        <p:nvPicPr>
          <p:cNvPr id="11" name="그림 10" descr="그래픽, 스크린샷, 디자인, 폰트이(가) 표시된 사진&#10;&#10;자동 생성된 설명">
            <a:extLst>
              <a:ext uri="{FF2B5EF4-FFF2-40B4-BE49-F238E27FC236}">
                <a16:creationId xmlns:a16="http://schemas.microsoft.com/office/drawing/2014/main" id="{4DC2AA2F-A8A5-A414-5D00-CF11BCA104B9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354562" y="303043"/>
            <a:ext cx="730808" cy="584647"/>
          </a:xfrm>
          <a:prstGeom prst="rect">
            <a:avLst/>
          </a:prstGeom>
        </p:spPr>
      </p:pic>
      <p:pic>
        <p:nvPicPr>
          <p:cNvPr id="56" name="그림 55" descr="블랙, 어둠이(가) 표시된 사진&#10;&#10;자동 생성된 설명">
            <a:extLst>
              <a:ext uri="{FF2B5EF4-FFF2-40B4-BE49-F238E27FC236}">
                <a16:creationId xmlns:a16="http://schemas.microsoft.com/office/drawing/2014/main" id="{AD71BC56-1687-A02A-2A9C-108A354114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3688" y="6225309"/>
            <a:ext cx="866351" cy="373316"/>
          </a:xfrm>
          <a:prstGeom prst="rect">
            <a:avLst/>
          </a:prstGeom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20615BDC-D5C2-33B4-B029-1BF30F4A11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7336" y="1801607"/>
            <a:ext cx="10034767" cy="3974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545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B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>
            <a:extLst>
              <a:ext uri="{FF2B5EF4-FFF2-40B4-BE49-F238E27FC236}">
                <a16:creationId xmlns:a16="http://schemas.microsoft.com/office/drawing/2014/main" id="{9C95C4F6-E674-49DA-381F-01FA48CDE264}"/>
              </a:ext>
            </a:extLst>
          </p:cNvPr>
          <p:cNvSpPr/>
          <p:nvPr/>
        </p:nvSpPr>
        <p:spPr>
          <a:xfrm>
            <a:off x="137160" y="146304"/>
            <a:ext cx="11859768" cy="6547104"/>
          </a:xfrm>
          <a:prstGeom prst="rect">
            <a:avLst/>
          </a:prstGeom>
          <a:noFill/>
          <a:ln>
            <a:solidFill>
              <a:srgbClr val="4592F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6" name="직선 연결선 5">
            <a:extLst>
              <a:ext uri="{FF2B5EF4-FFF2-40B4-BE49-F238E27FC236}">
                <a16:creationId xmlns:a16="http://schemas.microsoft.com/office/drawing/2014/main" id="{455681FA-B460-F7F1-271F-1990BE4294E5}"/>
              </a:ext>
            </a:extLst>
          </p:cNvPr>
          <p:cNvCxnSpPr/>
          <p:nvPr/>
        </p:nvCxnSpPr>
        <p:spPr>
          <a:xfrm>
            <a:off x="2680716" y="1344168"/>
            <a:ext cx="6830568" cy="0"/>
          </a:xfrm>
          <a:prstGeom prst="line">
            <a:avLst/>
          </a:prstGeom>
          <a:ln>
            <a:solidFill>
              <a:srgbClr val="4592F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548FCE84-67D1-A084-EB9A-5C03AEB0E2C1}"/>
              </a:ext>
            </a:extLst>
          </p:cNvPr>
          <p:cNvSpPr txBox="1"/>
          <p:nvPr/>
        </p:nvSpPr>
        <p:spPr>
          <a:xfrm>
            <a:off x="3337010" y="681568"/>
            <a:ext cx="51600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200">
                <a:latin typeface="HY견고딕" panose="02030600000101010101" pitchFamily="18" charset="-127"/>
                <a:ea typeface="HY견고딕" panose="02030600000101010101" pitchFamily="18" charset="-127"/>
              </a:rPr>
              <a:t>1</a:t>
            </a:r>
            <a:r>
              <a:rPr lang="ko-KR" altLang="en-US" sz="3200">
                <a:latin typeface="HY견고딕" panose="02030600000101010101" pitchFamily="18" charset="-127"/>
                <a:ea typeface="HY견고딕" panose="02030600000101010101" pitchFamily="18" charset="-127"/>
              </a:rPr>
              <a:t>단원 정리 요약</a:t>
            </a:r>
          </a:p>
        </p:txBody>
      </p:sp>
      <p:pic>
        <p:nvPicPr>
          <p:cNvPr id="11" name="그림 10" descr="그래픽, 스크린샷, 디자인, 폰트이(가) 표시된 사진&#10;&#10;자동 생성된 설명">
            <a:extLst>
              <a:ext uri="{FF2B5EF4-FFF2-40B4-BE49-F238E27FC236}">
                <a16:creationId xmlns:a16="http://schemas.microsoft.com/office/drawing/2014/main" id="{4DC2AA2F-A8A5-A414-5D00-CF11BCA104B9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354562" y="303043"/>
            <a:ext cx="730808" cy="584647"/>
          </a:xfrm>
          <a:prstGeom prst="rect">
            <a:avLst/>
          </a:prstGeom>
        </p:spPr>
      </p:pic>
      <p:pic>
        <p:nvPicPr>
          <p:cNvPr id="56" name="그림 55" descr="블랙, 어둠이(가) 표시된 사진&#10;&#10;자동 생성된 설명">
            <a:extLst>
              <a:ext uri="{FF2B5EF4-FFF2-40B4-BE49-F238E27FC236}">
                <a16:creationId xmlns:a16="http://schemas.microsoft.com/office/drawing/2014/main" id="{AD71BC56-1687-A02A-2A9C-108A354114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3688" y="6225309"/>
            <a:ext cx="866351" cy="373316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191E6523-3049-4C33-F8A3-DAB6D7DC03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0" y="1974004"/>
            <a:ext cx="10668000" cy="3114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437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B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>
            <a:extLst>
              <a:ext uri="{FF2B5EF4-FFF2-40B4-BE49-F238E27FC236}">
                <a16:creationId xmlns:a16="http://schemas.microsoft.com/office/drawing/2014/main" id="{9C95C4F6-E674-49DA-381F-01FA48CDE264}"/>
              </a:ext>
            </a:extLst>
          </p:cNvPr>
          <p:cNvSpPr/>
          <p:nvPr/>
        </p:nvSpPr>
        <p:spPr>
          <a:xfrm>
            <a:off x="137160" y="146304"/>
            <a:ext cx="11859768" cy="6547104"/>
          </a:xfrm>
          <a:prstGeom prst="rect">
            <a:avLst/>
          </a:prstGeom>
          <a:noFill/>
          <a:ln>
            <a:solidFill>
              <a:srgbClr val="4592F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6" name="직선 연결선 5">
            <a:extLst>
              <a:ext uri="{FF2B5EF4-FFF2-40B4-BE49-F238E27FC236}">
                <a16:creationId xmlns:a16="http://schemas.microsoft.com/office/drawing/2014/main" id="{455681FA-B460-F7F1-271F-1990BE4294E5}"/>
              </a:ext>
            </a:extLst>
          </p:cNvPr>
          <p:cNvCxnSpPr/>
          <p:nvPr/>
        </p:nvCxnSpPr>
        <p:spPr>
          <a:xfrm>
            <a:off x="2680716" y="1344168"/>
            <a:ext cx="6830568" cy="0"/>
          </a:xfrm>
          <a:prstGeom prst="line">
            <a:avLst/>
          </a:prstGeom>
          <a:ln>
            <a:solidFill>
              <a:srgbClr val="4592F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548FCE84-67D1-A084-EB9A-5C03AEB0E2C1}"/>
              </a:ext>
            </a:extLst>
          </p:cNvPr>
          <p:cNvSpPr txBox="1"/>
          <p:nvPr/>
        </p:nvSpPr>
        <p:spPr>
          <a:xfrm>
            <a:off x="3337010" y="681568"/>
            <a:ext cx="51600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200">
                <a:latin typeface="HY견고딕" panose="02030600000101010101" pitchFamily="18" charset="-127"/>
                <a:ea typeface="HY견고딕" panose="02030600000101010101" pitchFamily="18" charset="-127"/>
              </a:rPr>
              <a:t>1</a:t>
            </a:r>
            <a:r>
              <a:rPr lang="ko-KR" altLang="en-US" sz="3200">
                <a:latin typeface="HY견고딕" panose="02030600000101010101" pitchFamily="18" charset="-127"/>
                <a:ea typeface="HY견고딕" panose="02030600000101010101" pitchFamily="18" charset="-127"/>
              </a:rPr>
              <a:t>단원 정리 요약</a:t>
            </a:r>
          </a:p>
        </p:txBody>
      </p:sp>
      <p:pic>
        <p:nvPicPr>
          <p:cNvPr id="11" name="그림 10" descr="그래픽, 스크린샷, 디자인, 폰트이(가) 표시된 사진&#10;&#10;자동 생성된 설명">
            <a:extLst>
              <a:ext uri="{FF2B5EF4-FFF2-40B4-BE49-F238E27FC236}">
                <a16:creationId xmlns:a16="http://schemas.microsoft.com/office/drawing/2014/main" id="{4DC2AA2F-A8A5-A414-5D00-CF11BCA104B9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354562" y="303043"/>
            <a:ext cx="730808" cy="584647"/>
          </a:xfrm>
          <a:prstGeom prst="rect">
            <a:avLst/>
          </a:prstGeom>
        </p:spPr>
      </p:pic>
      <p:pic>
        <p:nvPicPr>
          <p:cNvPr id="56" name="그림 55" descr="블랙, 어둠이(가) 표시된 사진&#10;&#10;자동 생성된 설명">
            <a:extLst>
              <a:ext uri="{FF2B5EF4-FFF2-40B4-BE49-F238E27FC236}">
                <a16:creationId xmlns:a16="http://schemas.microsoft.com/office/drawing/2014/main" id="{AD71BC56-1687-A02A-2A9C-108A354114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3688" y="6225309"/>
            <a:ext cx="866351" cy="373316"/>
          </a:xfrm>
          <a:prstGeom prst="rect">
            <a:avLst/>
          </a:prstGeom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7D1ECF81-9E59-1DFE-DBBE-1DC3629EDD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844" y="2176422"/>
            <a:ext cx="10820400" cy="2771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089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B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>
            <a:extLst>
              <a:ext uri="{FF2B5EF4-FFF2-40B4-BE49-F238E27FC236}">
                <a16:creationId xmlns:a16="http://schemas.microsoft.com/office/drawing/2014/main" id="{9C95C4F6-E674-49DA-381F-01FA48CDE264}"/>
              </a:ext>
            </a:extLst>
          </p:cNvPr>
          <p:cNvSpPr/>
          <p:nvPr/>
        </p:nvSpPr>
        <p:spPr>
          <a:xfrm>
            <a:off x="137160" y="146304"/>
            <a:ext cx="11859768" cy="6547104"/>
          </a:xfrm>
          <a:prstGeom prst="rect">
            <a:avLst/>
          </a:prstGeom>
          <a:noFill/>
          <a:ln>
            <a:solidFill>
              <a:srgbClr val="4592F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6" name="직선 연결선 5">
            <a:extLst>
              <a:ext uri="{FF2B5EF4-FFF2-40B4-BE49-F238E27FC236}">
                <a16:creationId xmlns:a16="http://schemas.microsoft.com/office/drawing/2014/main" id="{455681FA-B460-F7F1-271F-1990BE4294E5}"/>
              </a:ext>
            </a:extLst>
          </p:cNvPr>
          <p:cNvCxnSpPr/>
          <p:nvPr/>
        </p:nvCxnSpPr>
        <p:spPr>
          <a:xfrm>
            <a:off x="2680716" y="1344168"/>
            <a:ext cx="6830568" cy="0"/>
          </a:xfrm>
          <a:prstGeom prst="line">
            <a:avLst/>
          </a:prstGeom>
          <a:ln>
            <a:solidFill>
              <a:srgbClr val="4592F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548FCE84-67D1-A084-EB9A-5C03AEB0E2C1}"/>
              </a:ext>
            </a:extLst>
          </p:cNvPr>
          <p:cNvSpPr txBox="1"/>
          <p:nvPr/>
        </p:nvSpPr>
        <p:spPr>
          <a:xfrm>
            <a:off x="3337010" y="681568"/>
            <a:ext cx="51600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200">
                <a:latin typeface="HY견고딕" panose="02030600000101010101" pitchFamily="18" charset="-127"/>
                <a:ea typeface="HY견고딕" panose="02030600000101010101" pitchFamily="18" charset="-127"/>
              </a:rPr>
              <a:t>한 문장으로 정리하기</a:t>
            </a:r>
          </a:p>
        </p:txBody>
      </p:sp>
      <p:pic>
        <p:nvPicPr>
          <p:cNvPr id="11" name="그림 10" descr="그래픽, 스크린샷, 디자인, 폰트이(가) 표시된 사진&#10;&#10;자동 생성된 설명">
            <a:extLst>
              <a:ext uri="{FF2B5EF4-FFF2-40B4-BE49-F238E27FC236}">
                <a16:creationId xmlns:a16="http://schemas.microsoft.com/office/drawing/2014/main" id="{4DC2AA2F-A8A5-A414-5D00-CF11BCA104B9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508471" y="263893"/>
            <a:ext cx="730808" cy="584647"/>
          </a:xfrm>
          <a:prstGeom prst="rect">
            <a:avLst/>
          </a:prstGeom>
        </p:spPr>
      </p:pic>
      <p:pic>
        <p:nvPicPr>
          <p:cNvPr id="56" name="그림 55" descr="블랙, 어둠이(가) 표시된 사진&#10;&#10;자동 생성된 설명">
            <a:extLst>
              <a:ext uri="{FF2B5EF4-FFF2-40B4-BE49-F238E27FC236}">
                <a16:creationId xmlns:a16="http://schemas.microsoft.com/office/drawing/2014/main" id="{AD71BC56-1687-A02A-2A9C-108A354114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3688" y="6225309"/>
            <a:ext cx="866351" cy="373316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183674D1-88A9-9881-84B8-0A69B3F446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3427" y="1644868"/>
            <a:ext cx="9147175" cy="474297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D179A88-6BCB-5675-30A5-B02796337720}"/>
              </a:ext>
            </a:extLst>
          </p:cNvPr>
          <p:cNvSpPr txBox="1"/>
          <p:nvPr/>
        </p:nvSpPr>
        <p:spPr>
          <a:xfrm>
            <a:off x="2000816" y="2279541"/>
            <a:ext cx="66633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400" b="1">
                <a:solidFill>
                  <a:srgbClr val="4592FA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상황 정의는 사람들이 주어진 상황에 대해 의미를 부여하는 것을 말한다</a:t>
            </a:r>
            <a:r>
              <a:rPr lang="en-US" altLang="ko-KR" sz="1400" b="1">
                <a:solidFill>
                  <a:srgbClr val="4592FA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endParaRPr lang="ko-KR" altLang="en-US" sz="1400" b="1">
              <a:solidFill>
                <a:srgbClr val="4592FA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F060C8A-9F95-59D7-3146-E5B19A48BB80}"/>
              </a:ext>
            </a:extLst>
          </p:cNvPr>
          <p:cNvSpPr txBox="1"/>
          <p:nvPr/>
        </p:nvSpPr>
        <p:spPr>
          <a:xfrm>
            <a:off x="2000816" y="3121223"/>
            <a:ext cx="85736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400" b="1">
                <a:solidFill>
                  <a:srgbClr val="4592FA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개념의 조작적 정의는 추상적인 개념을 측정이 가능하도록 수치화된 지표로 바꾸는 것을 의미한다</a:t>
            </a:r>
            <a:r>
              <a:rPr lang="en-US" altLang="ko-KR" sz="1400" b="1">
                <a:solidFill>
                  <a:srgbClr val="4592FA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endParaRPr lang="ko-KR" altLang="en-US" sz="1400" b="1">
              <a:solidFill>
                <a:srgbClr val="4592FA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E17F043-4039-7EFE-A475-DF2A5DCCFCE9}"/>
              </a:ext>
            </a:extLst>
          </p:cNvPr>
          <p:cNvSpPr txBox="1"/>
          <p:nvPr/>
        </p:nvSpPr>
        <p:spPr>
          <a:xfrm>
            <a:off x="2000816" y="3962905"/>
            <a:ext cx="85736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400" b="1">
                <a:solidFill>
                  <a:srgbClr val="4592FA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연구자가 조작하여 변화시키는 변수를 독립변수</a:t>
            </a:r>
            <a:r>
              <a:rPr lang="en-US" altLang="ko-KR" sz="1400" b="1">
                <a:solidFill>
                  <a:srgbClr val="4592FA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1400" b="1">
                <a:solidFill>
                  <a:srgbClr val="4592FA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독립 변수에 의해 영향을 받는 변수를 종속변수라고 한다</a:t>
            </a:r>
            <a:r>
              <a:rPr lang="en-US" altLang="ko-KR" sz="1400" b="1">
                <a:solidFill>
                  <a:srgbClr val="4592FA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endParaRPr lang="ko-KR" altLang="en-US" sz="1400" b="1">
              <a:solidFill>
                <a:srgbClr val="4592FA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45D9EE5-57F2-7D76-96E4-309D31EB5EE7}"/>
              </a:ext>
            </a:extLst>
          </p:cNvPr>
          <p:cNvSpPr txBox="1"/>
          <p:nvPr/>
        </p:nvSpPr>
        <p:spPr>
          <a:xfrm>
            <a:off x="2317688" y="4751467"/>
            <a:ext cx="82567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b="1">
                <a:solidFill>
                  <a:srgbClr val="4592FA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1</a:t>
            </a:r>
            <a:r>
              <a:rPr lang="ko-KR" altLang="en-US" sz="1200" b="1">
                <a:solidFill>
                  <a:srgbClr val="4592FA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차 자료는 연구자가 직접 수집하거나 작성한 것이고</a:t>
            </a:r>
            <a:r>
              <a:rPr lang="en-US" altLang="ko-KR" sz="1200" b="1">
                <a:solidFill>
                  <a:srgbClr val="4592FA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</a:p>
          <a:p>
            <a:r>
              <a:rPr lang="en-US" altLang="ko-KR" sz="1200" b="1">
                <a:solidFill>
                  <a:srgbClr val="4592FA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2</a:t>
            </a:r>
            <a:r>
              <a:rPr lang="ko-KR" altLang="en-US" sz="1200" b="1">
                <a:solidFill>
                  <a:srgbClr val="4592FA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차 자료는 다른 연구자가 수집하거나 작성한 자료를 연구자가 자신의 연구에 맞게 가공한 자료이다</a:t>
            </a:r>
            <a:r>
              <a:rPr lang="en-US" altLang="ko-KR" sz="1200" b="1">
                <a:solidFill>
                  <a:srgbClr val="4592FA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endParaRPr lang="ko-KR" altLang="en-US" sz="1200" b="1">
              <a:solidFill>
                <a:srgbClr val="4592FA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6EA9B19-66E7-60E2-4DCE-785D1E98892F}"/>
              </a:ext>
            </a:extLst>
          </p:cNvPr>
          <p:cNvSpPr txBox="1"/>
          <p:nvPr/>
        </p:nvSpPr>
        <p:spPr>
          <a:xfrm>
            <a:off x="1938664" y="5769246"/>
            <a:ext cx="82567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400" b="1">
                <a:solidFill>
                  <a:srgbClr val="4592FA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실험 집단은 독립 변수의 조작으로 실험 처치를 하는 집단이고</a:t>
            </a:r>
            <a:r>
              <a:rPr lang="en-US" altLang="ko-KR" sz="1400" b="1">
                <a:solidFill>
                  <a:srgbClr val="4592FA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1400" b="1">
                <a:solidFill>
                  <a:srgbClr val="4592FA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통제 집단은 처치를 하지 않는 집단이다</a:t>
            </a:r>
            <a:r>
              <a:rPr lang="en-US" altLang="ko-KR" sz="1400" b="1">
                <a:solidFill>
                  <a:srgbClr val="4592FA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endParaRPr lang="ko-KR" altLang="en-US" sz="1400" b="1">
              <a:solidFill>
                <a:srgbClr val="4592FA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687592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2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B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>
            <a:extLst>
              <a:ext uri="{FF2B5EF4-FFF2-40B4-BE49-F238E27FC236}">
                <a16:creationId xmlns:a16="http://schemas.microsoft.com/office/drawing/2014/main" id="{9C95C4F6-E674-49DA-381F-01FA48CDE264}"/>
              </a:ext>
            </a:extLst>
          </p:cNvPr>
          <p:cNvSpPr/>
          <p:nvPr/>
        </p:nvSpPr>
        <p:spPr>
          <a:xfrm>
            <a:off x="137160" y="146304"/>
            <a:ext cx="11859768" cy="6547104"/>
          </a:xfrm>
          <a:prstGeom prst="rect">
            <a:avLst/>
          </a:prstGeom>
          <a:noFill/>
          <a:ln>
            <a:solidFill>
              <a:srgbClr val="4592F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6" name="직선 연결선 5">
            <a:extLst>
              <a:ext uri="{FF2B5EF4-FFF2-40B4-BE49-F238E27FC236}">
                <a16:creationId xmlns:a16="http://schemas.microsoft.com/office/drawing/2014/main" id="{455681FA-B460-F7F1-271F-1990BE4294E5}"/>
              </a:ext>
            </a:extLst>
          </p:cNvPr>
          <p:cNvCxnSpPr/>
          <p:nvPr/>
        </p:nvCxnSpPr>
        <p:spPr>
          <a:xfrm>
            <a:off x="2680716" y="1344168"/>
            <a:ext cx="6830568" cy="0"/>
          </a:xfrm>
          <a:prstGeom prst="line">
            <a:avLst/>
          </a:prstGeom>
          <a:ln>
            <a:solidFill>
              <a:srgbClr val="4592F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548FCE84-67D1-A084-EB9A-5C03AEB0E2C1}"/>
              </a:ext>
            </a:extLst>
          </p:cNvPr>
          <p:cNvSpPr txBox="1"/>
          <p:nvPr/>
        </p:nvSpPr>
        <p:spPr>
          <a:xfrm>
            <a:off x="3337010" y="681568"/>
            <a:ext cx="51600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200">
                <a:latin typeface="HY견고딕" panose="02030600000101010101" pitchFamily="18" charset="-127"/>
                <a:ea typeface="HY견고딕" panose="02030600000101010101" pitchFamily="18" charset="-127"/>
              </a:rPr>
              <a:t>한 문장으로 정리하기</a:t>
            </a:r>
          </a:p>
        </p:txBody>
      </p:sp>
      <p:pic>
        <p:nvPicPr>
          <p:cNvPr id="11" name="그림 10" descr="그래픽, 스크린샷, 디자인, 폰트이(가) 표시된 사진&#10;&#10;자동 생성된 설명">
            <a:extLst>
              <a:ext uri="{FF2B5EF4-FFF2-40B4-BE49-F238E27FC236}">
                <a16:creationId xmlns:a16="http://schemas.microsoft.com/office/drawing/2014/main" id="{4DC2AA2F-A8A5-A414-5D00-CF11BCA104B9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508471" y="263893"/>
            <a:ext cx="730808" cy="584647"/>
          </a:xfrm>
          <a:prstGeom prst="rect">
            <a:avLst/>
          </a:prstGeom>
        </p:spPr>
      </p:pic>
      <p:pic>
        <p:nvPicPr>
          <p:cNvPr id="56" name="그림 55" descr="블랙, 어둠이(가) 표시된 사진&#10;&#10;자동 생성된 설명">
            <a:extLst>
              <a:ext uri="{FF2B5EF4-FFF2-40B4-BE49-F238E27FC236}">
                <a16:creationId xmlns:a16="http://schemas.microsoft.com/office/drawing/2014/main" id="{AD71BC56-1687-A02A-2A9C-108A354114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3688" y="6225309"/>
            <a:ext cx="866351" cy="373316"/>
          </a:xfrm>
          <a:prstGeom prst="rect">
            <a:avLst/>
          </a:prstGeom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F01E4B3C-1AC9-E946-3FC7-31B2FFE377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1665" y="1684018"/>
            <a:ext cx="10082023" cy="431453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E17F043-4039-7EFE-A475-DF2A5DCCFCE9}"/>
              </a:ext>
            </a:extLst>
          </p:cNvPr>
          <p:cNvSpPr txBox="1"/>
          <p:nvPr/>
        </p:nvSpPr>
        <p:spPr>
          <a:xfrm>
            <a:off x="2078992" y="2999797"/>
            <a:ext cx="85736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400" b="1">
                <a:solidFill>
                  <a:srgbClr val="4592FA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거시적 관점은 사회 구조나 제도에</a:t>
            </a:r>
            <a:r>
              <a:rPr lang="en-US" altLang="ko-KR" sz="1400" b="1">
                <a:solidFill>
                  <a:srgbClr val="4592FA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1400" b="1">
                <a:solidFill>
                  <a:srgbClr val="4592FA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미시적 관점은 개인 간의 상호 작용이나 소규모 집단 등에 초점을 둔다</a:t>
            </a:r>
            <a:r>
              <a:rPr lang="en-US" altLang="ko-KR" sz="1400" b="1">
                <a:solidFill>
                  <a:srgbClr val="4592FA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endParaRPr lang="ko-KR" altLang="en-US" sz="1400" b="1">
              <a:solidFill>
                <a:srgbClr val="4592FA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FEAA9C5-FEDA-6C22-559E-BB084CB7095B}"/>
              </a:ext>
            </a:extLst>
          </p:cNvPr>
          <p:cNvSpPr txBox="1"/>
          <p:nvPr/>
        </p:nvSpPr>
        <p:spPr>
          <a:xfrm>
            <a:off x="1716853" y="5020093"/>
            <a:ext cx="90296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400" b="1">
                <a:solidFill>
                  <a:srgbClr val="4592FA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사회학적 상상력은 사회가 개인의 삶에 어떠한 영향을 주는지 개인적 요인들을 넘어서 바라볼 수 있는 능력을 말한다</a:t>
            </a:r>
            <a:r>
              <a:rPr lang="en-US" altLang="ko-KR" sz="1400" b="1">
                <a:solidFill>
                  <a:srgbClr val="4592FA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endParaRPr lang="ko-KR" altLang="en-US" sz="1400" b="1">
              <a:solidFill>
                <a:srgbClr val="4592FA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805653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B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>
            <a:extLst>
              <a:ext uri="{FF2B5EF4-FFF2-40B4-BE49-F238E27FC236}">
                <a16:creationId xmlns:a16="http://schemas.microsoft.com/office/drawing/2014/main" id="{9C95C4F6-E674-49DA-381F-01FA48CDE264}"/>
              </a:ext>
            </a:extLst>
          </p:cNvPr>
          <p:cNvSpPr/>
          <p:nvPr/>
        </p:nvSpPr>
        <p:spPr>
          <a:xfrm>
            <a:off x="137160" y="146304"/>
            <a:ext cx="11859768" cy="6547104"/>
          </a:xfrm>
          <a:prstGeom prst="rect">
            <a:avLst/>
          </a:prstGeom>
          <a:noFill/>
          <a:ln>
            <a:solidFill>
              <a:srgbClr val="4592F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6" name="직선 연결선 5">
            <a:extLst>
              <a:ext uri="{FF2B5EF4-FFF2-40B4-BE49-F238E27FC236}">
                <a16:creationId xmlns:a16="http://schemas.microsoft.com/office/drawing/2014/main" id="{455681FA-B460-F7F1-271F-1990BE4294E5}"/>
              </a:ext>
            </a:extLst>
          </p:cNvPr>
          <p:cNvCxnSpPr/>
          <p:nvPr/>
        </p:nvCxnSpPr>
        <p:spPr>
          <a:xfrm>
            <a:off x="2680716" y="1344168"/>
            <a:ext cx="6830568" cy="0"/>
          </a:xfrm>
          <a:prstGeom prst="line">
            <a:avLst/>
          </a:prstGeom>
          <a:ln>
            <a:solidFill>
              <a:srgbClr val="4592F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548FCE84-67D1-A084-EB9A-5C03AEB0E2C1}"/>
              </a:ext>
            </a:extLst>
          </p:cNvPr>
          <p:cNvSpPr txBox="1"/>
          <p:nvPr/>
        </p:nvSpPr>
        <p:spPr>
          <a:xfrm>
            <a:off x="3337010" y="681568"/>
            <a:ext cx="51600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200">
                <a:latin typeface="HY견고딕" panose="02030600000101010101" pitchFamily="18" charset="-127"/>
                <a:ea typeface="HY견고딕" panose="02030600000101010101" pitchFamily="18" charset="-127"/>
              </a:rPr>
              <a:t>한 문장으로 정리하기</a:t>
            </a:r>
          </a:p>
        </p:txBody>
      </p:sp>
      <p:pic>
        <p:nvPicPr>
          <p:cNvPr id="11" name="그림 10" descr="그래픽, 스크린샷, 디자인, 폰트이(가) 표시된 사진&#10;&#10;자동 생성된 설명">
            <a:extLst>
              <a:ext uri="{FF2B5EF4-FFF2-40B4-BE49-F238E27FC236}">
                <a16:creationId xmlns:a16="http://schemas.microsoft.com/office/drawing/2014/main" id="{4DC2AA2F-A8A5-A414-5D00-CF11BCA104B9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508471" y="263893"/>
            <a:ext cx="730808" cy="584647"/>
          </a:xfrm>
          <a:prstGeom prst="rect">
            <a:avLst/>
          </a:prstGeom>
        </p:spPr>
      </p:pic>
      <p:pic>
        <p:nvPicPr>
          <p:cNvPr id="56" name="그림 55" descr="블랙, 어둠이(가) 표시된 사진&#10;&#10;자동 생성된 설명">
            <a:extLst>
              <a:ext uri="{FF2B5EF4-FFF2-40B4-BE49-F238E27FC236}">
                <a16:creationId xmlns:a16="http://schemas.microsoft.com/office/drawing/2014/main" id="{AD71BC56-1687-A02A-2A9C-108A354114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3688" y="6225309"/>
            <a:ext cx="866351" cy="373316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B29E31C2-5649-4765-DDC7-7D004A96E39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9387"/>
          <a:stretch/>
        </p:blipFill>
        <p:spPr>
          <a:xfrm>
            <a:off x="804481" y="2718657"/>
            <a:ext cx="10525125" cy="315704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E17F043-4039-7EFE-A475-DF2A5DCCFCE9}"/>
              </a:ext>
            </a:extLst>
          </p:cNvPr>
          <p:cNvSpPr txBox="1"/>
          <p:nvPr/>
        </p:nvSpPr>
        <p:spPr>
          <a:xfrm>
            <a:off x="1265717" y="3365114"/>
            <a:ext cx="9660566" cy="16704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AutoNum type="arabicPeriod"/>
            </a:pPr>
            <a:r>
              <a:rPr lang="ko-KR" altLang="en-US" sz="1400" b="1">
                <a:solidFill>
                  <a:srgbClr val="4592FA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객관적 태도란 </a:t>
            </a:r>
            <a:r>
              <a:rPr lang="ko-KR" altLang="en-US" sz="1400" b="1">
                <a:latin typeface="나눔고딕" panose="020D0604000000000000" pitchFamily="50" charset="-127"/>
                <a:ea typeface="나눔고딕" panose="020D0604000000000000" pitchFamily="50" charset="-127"/>
              </a:rPr>
              <a:t>연구자가 자신의 주관적 가치관이나 선입견을 배제하고 제삼자의 입장에서 사실 그대로를 관찰하는 것이다</a:t>
            </a:r>
            <a:r>
              <a:rPr lang="en-US" altLang="ko-KR" sz="1400" b="1">
                <a:latin typeface="나눔고딕" panose="020D0604000000000000" pitchFamily="50" charset="-127"/>
                <a:ea typeface="나눔고딕" panose="020D0604000000000000" pitchFamily="50" charset="-127"/>
              </a:rPr>
              <a:t>. 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ko-KR" altLang="en-US" sz="1400" b="1">
                <a:solidFill>
                  <a:srgbClr val="4592FA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개방적 태도란 </a:t>
            </a:r>
            <a:r>
              <a:rPr lang="ko-KR" altLang="en-US" sz="1400" b="1">
                <a:latin typeface="나눔고딕" panose="020D0604000000000000" pitchFamily="50" charset="-127"/>
                <a:ea typeface="나눔고딕" panose="020D0604000000000000" pitchFamily="50" charset="-127"/>
              </a:rPr>
              <a:t>사회현상을 바라보는 다양한 시각과 의견이 존재함을 인정하고 자신의 주장에 대한 비판을 허용하는 자세다</a:t>
            </a:r>
            <a:r>
              <a:rPr lang="en-US" altLang="ko-KR" sz="1400" b="1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ko-KR" altLang="en-US" sz="1400" b="1">
                <a:solidFill>
                  <a:srgbClr val="4592FA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상대주의적 태도란 </a:t>
            </a:r>
            <a:r>
              <a:rPr lang="ko-KR" altLang="en-US" sz="1400" b="1">
                <a:latin typeface="나눔고딕" panose="020D0604000000000000" pitchFamily="50" charset="-127"/>
                <a:ea typeface="나눔고딕" panose="020D0604000000000000" pitchFamily="50" charset="-127"/>
              </a:rPr>
              <a:t>사회현상을 탐구할 때 그 사회의 특정한 문화</a:t>
            </a:r>
            <a:r>
              <a:rPr lang="en-US" altLang="ko-KR" sz="1400" b="1"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1400" b="1">
                <a:latin typeface="나눔고딕" panose="020D0604000000000000" pitchFamily="50" charset="-127"/>
                <a:ea typeface="나눔고딕" panose="020D0604000000000000" pitchFamily="50" charset="-127"/>
              </a:rPr>
              <a:t>역사적 상황</a:t>
            </a:r>
            <a:r>
              <a:rPr lang="en-US" altLang="ko-KR" sz="1400" b="1"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1400" b="1">
                <a:latin typeface="나눔고딕" panose="020D0604000000000000" pitchFamily="50" charset="-127"/>
                <a:ea typeface="나눔고딕" panose="020D0604000000000000" pitchFamily="50" charset="-127"/>
              </a:rPr>
              <a:t>환경적 요인을 고려하여 파악하는 것이다</a:t>
            </a:r>
            <a:r>
              <a:rPr lang="en-US" altLang="ko-KR" sz="1400" b="1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ko-KR" altLang="en-US" sz="1400" b="1">
                <a:solidFill>
                  <a:srgbClr val="4592FA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성찰적 태도란 </a:t>
            </a:r>
            <a:r>
              <a:rPr lang="ko-KR" altLang="en-US" sz="1400" b="1">
                <a:latin typeface="나눔고딕" panose="020D0604000000000000" pitchFamily="50" charset="-127"/>
                <a:ea typeface="나눔고딕" panose="020D0604000000000000" pitchFamily="50" charset="-127"/>
              </a:rPr>
              <a:t>사회현상을 보이는 그대로가 아니라 이면에 담긴 의미를 파악하려고 노력하는 동시에 자신의 연구 과정을 반성적으로 살펴보는 것이다</a:t>
            </a:r>
            <a:r>
              <a:rPr lang="en-US" altLang="ko-KR" sz="1400" b="1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endParaRPr lang="ko-KR" altLang="en-US" sz="1400" b="1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735F0D67-AF00-4090-C749-115F0D2E9A8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82197"/>
          <a:stretch/>
        </p:blipFill>
        <p:spPr>
          <a:xfrm>
            <a:off x="976783" y="2167252"/>
            <a:ext cx="9134428" cy="374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014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B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>
            <a:extLst>
              <a:ext uri="{FF2B5EF4-FFF2-40B4-BE49-F238E27FC236}">
                <a16:creationId xmlns:a16="http://schemas.microsoft.com/office/drawing/2014/main" id="{9C95C4F6-E674-49DA-381F-01FA48CDE264}"/>
              </a:ext>
            </a:extLst>
          </p:cNvPr>
          <p:cNvSpPr/>
          <p:nvPr/>
        </p:nvSpPr>
        <p:spPr>
          <a:xfrm>
            <a:off x="137160" y="146304"/>
            <a:ext cx="11859768" cy="6547104"/>
          </a:xfrm>
          <a:prstGeom prst="rect">
            <a:avLst/>
          </a:prstGeom>
          <a:noFill/>
          <a:ln>
            <a:solidFill>
              <a:srgbClr val="4592F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56" name="그림 55" descr="블랙, 어둠이(가) 표시된 사진&#10;&#10;자동 생성된 설명">
            <a:extLst>
              <a:ext uri="{FF2B5EF4-FFF2-40B4-BE49-F238E27FC236}">
                <a16:creationId xmlns:a16="http://schemas.microsoft.com/office/drawing/2014/main" id="{AD71BC56-1687-A02A-2A9C-108A354114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3688" y="6225309"/>
            <a:ext cx="866351" cy="373316"/>
          </a:xfrm>
          <a:prstGeom prst="rect">
            <a:avLst/>
          </a:prstGeom>
        </p:spPr>
      </p:pic>
      <p:grpSp>
        <p:nvGrpSpPr>
          <p:cNvPr id="9" name="그룹 8">
            <a:extLst>
              <a:ext uri="{FF2B5EF4-FFF2-40B4-BE49-F238E27FC236}">
                <a16:creationId xmlns:a16="http://schemas.microsoft.com/office/drawing/2014/main" id="{201259AA-7B69-496F-C699-9197D75DCDB0}"/>
              </a:ext>
            </a:extLst>
          </p:cNvPr>
          <p:cNvGrpSpPr/>
          <p:nvPr/>
        </p:nvGrpSpPr>
        <p:grpSpPr>
          <a:xfrm>
            <a:off x="2705256" y="490626"/>
            <a:ext cx="6043969" cy="707886"/>
            <a:chOff x="2323589" y="536808"/>
            <a:chExt cx="6043969" cy="707886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48FCE84-67D1-A084-EB9A-5C03AEB0E2C1}"/>
                </a:ext>
              </a:extLst>
            </p:cNvPr>
            <p:cNvSpPr txBox="1"/>
            <p:nvPr/>
          </p:nvSpPr>
          <p:spPr>
            <a:xfrm>
              <a:off x="2323589" y="536808"/>
              <a:ext cx="516001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4000">
                  <a:latin typeface="Adobe 고딕 Std B" panose="020B0800000000000000" pitchFamily="34" charset="-127"/>
                  <a:ea typeface="Adobe 고딕 Std B" panose="020B0800000000000000" pitchFamily="34" charset="-127"/>
                </a:rPr>
                <a:t>대단원 마무리 </a:t>
              </a:r>
            </a:p>
          </p:txBody>
        </p:sp>
        <p:pic>
          <p:nvPicPr>
            <p:cNvPr id="3" name="그림 2" descr="블랙, 어둠이(가) 표시된 사진&#10;&#10;자동 생성된 설명">
              <a:extLst>
                <a:ext uri="{FF2B5EF4-FFF2-40B4-BE49-F238E27FC236}">
                  <a16:creationId xmlns:a16="http://schemas.microsoft.com/office/drawing/2014/main" id="{C268EF46-ADF5-1AD2-EDA2-AA38CCFB21B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37036" y="536808"/>
              <a:ext cx="1730522" cy="635438"/>
            </a:xfrm>
            <a:prstGeom prst="rect">
              <a:avLst/>
            </a:prstGeom>
          </p:spPr>
        </p:pic>
      </p:grpSp>
      <p:pic>
        <p:nvPicPr>
          <p:cNvPr id="8" name="그림 7" descr="별, 클립아트, 창의성, 천문학이(가) 표시된 사진&#10;&#10;자동 생성된 설명">
            <a:extLst>
              <a:ext uri="{FF2B5EF4-FFF2-40B4-BE49-F238E27FC236}">
                <a16:creationId xmlns:a16="http://schemas.microsoft.com/office/drawing/2014/main" id="{EE6D65D2-4E0D-CBEE-CCBA-3C794F2549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1937" y="255842"/>
            <a:ext cx="870222" cy="870222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62A9EC56-2C2A-F550-F5CF-B80A881E403B}"/>
              </a:ext>
            </a:extLst>
          </p:cNvPr>
          <p:cNvSpPr txBox="1"/>
          <p:nvPr/>
        </p:nvSpPr>
        <p:spPr>
          <a:xfrm>
            <a:off x="4016996" y="1495622"/>
            <a:ext cx="1233992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ko-KR" altLang="en-US" sz="1400" spc="-8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사회현상의 이해</a:t>
            </a:r>
            <a:endParaRPr lang="en-US" altLang="ko-KR" sz="1400" spc="-8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/>
            <a:r>
              <a:rPr lang="ko-KR" altLang="en-US" sz="1400" spc="-8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핵심 내용 </a:t>
            </a:r>
            <a:endParaRPr lang="ko-KR" altLang="en-US" sz="1400" spc="-8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24" name="사각형: 둥근 모서리 23">
            <a:extLst>
              <a:ext uri="{FF2B5EF4-FFF2-40B4-BE49-F238E27FC236}">
                <a16:creationId xmlns:a16="http://schemas.microsoft.com/office/drawing/2014/main" id="{F9331B8E-BF06-818D-332A-F8F328AE17BB}"/>
              </a:ext>
            </a:extLst>
          </p:cNvPr>
          <p:cNvSpPr/>
          <p:nvPr/>
        </p:nvSpPr>
        <p:spPr>
          <a:xfrm>
            <a:off x="5520514" y="1633369"/>
            <a:ext cx="4989641" cy="4276507"/>
          </a:xfrm>
          <a:prstGeom prst="roundRect">
            <a:avLst>
              <a:gd name="adj" fmla="val 8427"/>
            </a:avLst>
          </a:prstGeom>
          <a:solidFill>
            <a:schemeClr val="bg1"/>
          </a:solidFill>
          <a:ln>
            <a:noFill/>
          </a:ln>
          <a:effectLst>
            <a:outerShdw blurRad="127000" dist="63500" dir="2700000" algn="tl" rotWithShape="0">
              <a:prstClr val="black">
                <a:alpha val="1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5" name="Rectangle 5">
            <a:extLst>
              <a:ext uri="{FF2B5EF4-FFF2-40B4-BE49-F238E27FC236}">
                <a16:creationId xmlns:a16="http://schemas.microsoft.com/office/drawing/2014/main" id="{CCECA847-CC17-0DB0-7A8F-D11593381213}"/>
              </a:ext>
            </a:extLst>
          </p:cNvPr>
          <p:cNvSpPr/>
          <p:nvPr/>
        </p:nvSpPr>
        <p:spPr>
          <a:xfrm>
            <a:off x="5770727" y="2126582"/>
            <a:ext cx="4271351" cy="45704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latinLnBrk="0">
              <a:lnSpc>
                <a:spcPct val="130000"/>
              </a:lnSpc>
              <a:defRPr/>
            </a:pPr>
            <a:r>
              <a:rPr lang="ko-KR" altLang="en-US" sz="1200" spc="-15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Pretendard" panose="02000503000000020004" pitchFamily="2" charset="-127"/>
              </a:rPr>
              <a:t>개인적 요인을 넘어서 사회가 개인의 삶에 어떠한 영향을 주는지</a:t>
            </a:r>
            <a:endParaRPr lang="en-US" altLang="ko-KR" sz="1200" spc="-150">
              <a:ln>
                <a:solidFill>
                  <a:srgbClr val="4472C4">
                    <a:alpha val="0"/>
                  </a:srgb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Pretendard" panose="02000503000000020004" pitchFamily="2" charset="-127"/>
            </a:endParaRPr>
          </a:p>
          <a:p>
            <a:pPr algn="ctr" latinLnBrk="0">
              <a:lnSpc>
                <a:spcPct val="130000"/>
              </a:lnSpc>
              <a:defRPr/>
            </a:pPr>
            <a:r>
              <a:rPr lang="ko-KR" altLang="en-US" sz="1200" spc="-15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Pretendard" panose="02000503000000020004" pitchFamily="2" charset="-127"/>
              </a:rPr>
              <a:t>바라볼 수 있는 능력은 무엇이라고 할까</a:t>
            </a:r>
            <a:r>
              <a:rPr lang="en-US" altLang="ko-KR" sz="1200" spc="-15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Pretendard" panose="02000503000000020004" pitchFamily="2" charset="-127"/>
              </a:rPr>
              <a:t>?</a:t>
            </a:r>
            <a:endParaRPr lang="en-US" altLang="ko-KR" sz="1200" spc="-150" dirty="0">
              <a:ln>
                <a:solidFill>
                  <a:srgbClr val="4472C4">
                    <a:alpha val="0"/>
                  </a:srgb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Pretendard" panose="02000503000000020004" pitchFamily="2" charset="-127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11AE33A-5785-F6F7-95DE-5D05E3FC34A6}"/>
              </a:ext>
            </a:extLst>
          </p:cNvPr>
          <p:cNvSpPr txBox="1"/>
          <p:nvPr/>
        </p:nvSpPr>
        <p:spPr>
          <a:xfrm flipH="1">
            <a:off x="7361166" y="1826104"/>
            <a:ext cx="133091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ko-KR" altLang="en-US" sz="1400" spc="-8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4592FA"/>
                </a:solidFill>
                <a:latin typeface="Adobe 고딕 Std B" panose="020B0800000000000000" pitchFamily="34" charset="-127"/>
                <a:ea typeface="Adobe 고딕 Std B" panose="020B0800000000000000" pitchFamily="34" charset="-127"/>
              </a:rPr>
              <a:t>사회학적 상상력</a:t>
            </a:r>
            <a:endParaRPr lang="ko-KR" altLang="en-US" sz="1400" spc="-8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rgbClr val="4592FA"/>
              </a:solidFill>
              <a:latin typeface="Adobe 고딕 Std B" panose="020B0800000000000000" pitchFamily="34" charset="-127"/>
              <a:ea typeface="Adobe 고딕 Std B" panose="020B0800000000000000" pitchFamily="34" charset="-127"/>
            </a:endParaRPr>
          </a:p>
        </p:txBody>
      </p:sp>
      <p:sp>
        <p:nvSpPr>
          <p:cNvPr id="29" name="Rectangle 5">
            <a:extLst>
              <a:ext uri="{FF2B5EF4-FFF2-40B4-BE49-F238E27FC236}">
                <a16:creationId xmlns:a16="http://schemas.microsoft.com/office/drawing/2014/main" id="{6DFEC13B-5848-A136-099D-DF169154CA38}"/>
              </a:ext>
            </a:extLst>
          </p:cNvPr>
          <p:cNvSpPr/>
          <p:nvPr/>
        </p:nvSpPr>
        <p:spPr>
          <a:xfrm>
            <a:off x="5770727" y="4620729"/>
            <a:ext cx="4486239" cy="937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latinLnBrk="0">
              <a:lnSpc>
                <a:spcPct val="130000"/>
              </a:lnSpc>
              <a:defRPr/>
            </a:pPr>
            <a:r>
              <a:rPr lang="ko-KR" altLang="en-US" sz="1200" spc="-15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Pretendard" panose="02000503000000020004" pitchFamily="2" charset="-127"/>
              </a:rPr>
              <a:t>사회현상에는 인간의 의도나 가치가 포함되어 있어 </a:t>
            </a:r>
            <a:r>
              <a:rPr lang="en-US" altLang="ko-KR" sz="1200" spc="-15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Pretendard" panose="02000503000000020004" pitchFamily="2" charset="-127"/>
              </a:rPr>
              <a:t>(</a:t>
            </a:r>
            <a:r>
              <a:rPr lang="ko-KR" altLang="en-US" sz="1200" spc="-15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Pretendard" panose="02000503000000020004" pitchFamily="2" charset="-127"/>
              </a:rPr>
              <a:t>   </a:t>
            </a:r>
            <a:r>
              <a:rPr lang="en-US" altLang="ko-KR" sz="1200" spc="-15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Pretendard" panose="02000503000000020004" pitchFamily="2" charset="-127"/>
              </a:rPr>
              <a:t>…    )</a:t>
            </a:r>
            <a:r>
              <a:rPr lang="ko-KR" altLang="en-US" sz="1200" spc="-15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Pretendard" panose="02000503000000020004" pitchFamily="2" charset="-127"/>
              </a:rPr>
              <a:t>이다</a:t>
            </a:r>
            <a:r>
              <a:rPr lang="en-US" altLang="ko-KR" sz="1200" spc="-15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Pretendard" panose="02000503000000020004" pitchFamily="2" charset="-127"/>
              </a:rPr>
              <a:t>. </a:t>
            </a:r>
          </a:p>
          <a:p>
            <a:pPr algn="ctr" latinLnBrk="0">
              <a:lnSpc>
                <a:spcPct val="130000"/>
              </a:lnSpc>
              <a:defRPr/>
            </a:pPr>
            <a:r>
              <a:rPr lang="ko-KR" altLang="en-US" sz="1200" spc="-15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Pretendard" panose="02000503000000020004" pitchFamily="2" charset="-127"/>
              </a:rPr>
              <a:t>자연현상에는 어디에서나 적용되는 </a:t>
            </a:r>
            <a:r>
              <a:rPr lang="en-US" altLang="ko-KR" sz="1200" spc="-15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Pretendard" panose="02000503000000020004" pitchFamily="2" charset="-127"/>
              </a:rPr>
              <a:t>(</a:t>
            </a:r>
            <a:r>
              <a:rPr lang="ko-KR" altLang="en-US" sz="1200" spc="-15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Pretendard" panose="02000503000000020004" pitchFamily="2" charset="-127"/>
              </a:rPr>
              <a:t>   </a:t>
            </a:r>
            <a:r>
              <a:rPr lang="en-US" altLang="ko-KR" sz="1200" spc="-15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Pretendard" panose="02000503000000020004" pitchFamily="2" charset="-127"/>
              </a:rPr>
              <a:t>…    )</a:t>
            </a:r>
            <a:r>
              <a:rPr lang="ko-KR" altLang="en-US" sz="1200" spc="-15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Pretendard" panose="02000503000000020004" pitchFamily="2" charset="-127"/>
              </a:rPr>
              <a:t>이</a:t>
            </a:r>
            <a:r>
              <a:rPr lang="en-US" altLang="ko-KR" sz="1200" spc="-15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Pretendard" panose="02000503000000020004" pitchFamily="2" charset="-127"/>
              </a:rPr>
              <a:t>/</a:t>
            </a:r>
            <a:r>
              <a:rPr lang="ko-KR" altLang="en-US" sz="1200" spc="-15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Pretendard" panose="02000503000000020004" pitchFamily="2" charset="-127"/>
              </a:rPr>
              <a:t>가 있지만</a:t>
            </a:r>
            <a:endParaRPr lang="en-US" altLang="ko-KR" sz="1200" spc="-150">
              <a:ln>
                <a:solidFill>
                  <a:srgbClr val="4472C4">
                    <a:alpha val="0"/>
                  </a:srgb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Pretendard" panose="02000503000000020004" pitchFamily="2" charset="-127"/>
            </a:endParaRPr>
          </a:p>
          <a:p>
            <a:pPr algn="ctr" latinLnBrk="0">
              <a:lnSpc>
                <a:spcPct val="130000"/>
              </a:lnSpc>
              <a:defRPr/>
            </a:pPr>
            <a:r>
              <a:rPr lang="ko-KR" altLang="en-US" sz="1200" spc="-15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Pretendard" panose="02000503000000020004" pitchFamily="2" charset="-127"/>
              </a:rPr>
              <a:t>사회현상에는 시공간적 </a:t>
            </a:r>
            <a:r>
              <a:rPr lang="en-US" altLang="ko-KR" sz="1200" spc="-15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Pretendard" panose="02000503000000020004" pitchFamily="2" charset="-127"/>
              </a:rPr>
              <a:t>(</a:t>
            </a:r>
            <a:r>
              <a:rPr lang="ko-KR" altLang="en-US" sz="1200" spc="-15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Pretendard" panose="02000503000000020004" pitchFamily="2" charset="-127"/>
              </a:rPr>
              <a:t>   </a:t>
            </a:r>
            <a:r>
              <a:rPr lang="en-US" altLang="ko-KR" sz="1200" spc="-15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Pretendard" panose="02000503000000020004" pitchFamily="2" charset="-127"/>
              </a:rPr>
              <a:t>…    )  </a:t>
            </a:r>
            <a:r>
              <a:rPr lang="ko-KR" altLang="en-US" sz="1200" spc="-15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Pretendard" panose="02000503000000020004" pitchFamily="2" charset="-127"/>
              </a:rPr>
              <a:t>을</a:t>
            </a:r>
            <a:r>
              <a:rPr lang="en-US" altLang="ko-KR" sz="1200" spc="-15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Pretendard" panose="02000503000000020004" pitchFamily="2" charset="-127"/>
              </a:rPr>
              <a:t>/</a:t>
            </a:r>
            <a:r>
              <a:rPr lang="ko-KR" altLang="en-US" sz="1200" spc="-15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Pretendard" panose="02000503000000020004" pitchFamily="2" charset="-127"/>
              </a:rPr>
              <a:t>를 지니며</a:t>
            </a:r>
            <a:r>
              <a:rPr lang="en-US" altLang="ko-KR" sz="1200" spc="-15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Pretendard" panose="02000503000000020004" pitchFamily="2" charset="-127"/>
              </a:rPr>
              <a:t>, </a:t>
            </a:r>
            <a:r>
              <a:rPr lang="ko-KR" altLang="en-US" sz="1200" spc="-15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Pretendard" panose="02000503000000020004" pitchFamily="2" charset="-127"/>
              </a:rPr>
              <a:t>필연적으로 발생하는 것이 아니라 </a:t>
            </a:r>
            <a:endParaRPr lang="en-US" altLang="ko-KR" sz="1200" spc="-150">
              <a:ln>
                <a:solidFill>
                  <a:srgbClr val="4472C4">
                    <a:alpha val="0"/>
                  </a:srgb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Pretendard" panose="02000503000000020004" pitchFamily="2" charset="-127"/>
            </a:endParaRPr>
          </a:p>
          <a:p>
            <a:pPr algn="ctr" latinLnBrk="0">
              <a:lnSpc>
                <a:spcPct val="130000"/>
              </a:lnSpc>
              <a:defRPr/>
            </a:pPr>
            <a:r>
              <a:rPr lang="ko-KR" altLang="en-US" sz="1200" spc="-15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Pretendard" panose="02000503000000020004" pitchFamily="2" charset="-127"/>
              </a:rPr>
              <a:t>어느 정도의 </a:t>
            </a:r>
            <a:r>
              <a:rPr lang="en-US" altLang="ko-KR" sz="1200" spc="-15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Pretendard" panose="02000503000000020004" pitchFamily="2" charset="-127"/>
              </a:rPr>
              <a:t>(</a:t>
            </a:r>
            <a:r>
              <a:rPr lang="ko-KR" altLang="en-US" sz="1200" spc="-15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Pretendard" panose="02000503000000020004" pitchFamily="2" charset="-127"/>
              </a:rPr>
              <a:t>   </a:t>
            </a:r>
            <a:r>
              <a:rPr lang="en-US" altLang="ko-KR" sz="1200" spc="-15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Pretendard" panose="02000503000000020004" pitchFamily="2" charset="-127"/>
              </a:rPr>
              <a:t>…    )  </a:t>
            </a:r>
            <a:r>
              <a:rPr lang="ko-KR" altLang="en-US" sz="1200" spc="-15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Pretendard" panose="02000503000000020004" pitchFamily="2" charset="-127"/>
              </a:rPr>
              <a:t>이</a:t>
            </a:r>
            <a:r>
              <a:rPr lang="en-US" altLang="ko-KR" sz="1200" spc="-15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Pretendard" panose="02000503000000020004" pitchFamily="2" charset="-127"/>
              </a:rPr>
              <a:t>/</a:t>
            </a:r>
            <a:r>
              <a:rPr lang="ko-KR" altLang="en-US" sz="1200" spc="-15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Pretendard" panose="02000503000000020004" pitchFamily="2" charset="-127"/>
              </a:rPr>
              <a:t>가  있을 뿐이다</a:t>
            </a:r>
            <a:r>
              <a:rPr lang="en-US" altLang="ko-KR" sz="1200" spc="-15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Pretendard" panose="02000503000000020004" pitchFamily="2" charset="-127"/>
              </a:rPr>
              <a:t>.</a:t>
            </a:r>
            <a:endParaRPr lang="en-US" altLang="ko-KR" sz="1200" spc="-150" dirty="0">
              <a:ln>
                <a:solidFill>
                  <a:srgbClr val="4472C4">
                    <a:alpha val="0"/>
                  </a:srgb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Pretendard" panose="02000503000000020004" pitchFamily="2" charset="-127"/>
            </a:endParaRPr>
          </a:p>
        </p:txBody>
      </p:sp>
      <p:sp>
        <p:nvSpPr>
          <p:cNvPr id="32" name="Rectangle 5">
            <a:extLst>
              <a:ext uri="{FF2B5EF4-FFF2-40B4-BE49-F238E27FC236}">
                <a16:creationId xmlns:a16="http://schemas.microsoft.com/office/drawing/2014/main" id="{F4751C97-559E-9C9A-BA2F-1EF6E33A3C2D}"/>
              </a:ext>
            </a:extLst>
          </p:cNvPr>
          <p:cNvSpPr/>
          <p:nvPr/>
        </p:nvSpPr>
        <p:spPr>
          <a:xfrm>
            <a:off x="5902705" y="3092271"/>
            <a:ext cx="4271351" cy="21698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latinLnBrk="0">
              <a:lnSpc>
                <a:spcPct val="130000"/>
              </a:lnSpc>
              <a:defRPr/>
            </a:pPr>
            <a:r>
              <a:rPr lang="ko-KR" altLang="en-US" sz="1200" spc="-15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Pretendard" panose="02000503000000020004" pitchFamily="2" charset="-127"/>
              </a:rPr>
              <a:t>인간이 사회적 관계를 맺고 형성하는 모든 활동과 현상을 말하는 것은</a:t>
            </a:r>
            <a:r>
              <a:rPr lang="en-US" altLang="ko-KR" sz="1200" spc="-15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Pretendard" panose="02000503000000020004" pitchFamily="2" charset="-127"/>
              </a:rPr>
              <a:t>?</a:t>
            </a:r>
          </a:p>
        </p:txBody>
      </p:sp>
      <p:sp>
        <p:nvSpPr>
          <p:cNvPr id="35" name="Rectangle 5">
            <a:extLst>
              <a:ext uri="{FF2B5EF4-FFF2-40B4-BE49-F238E27FC236}">
                <a16:creationId xmlns:a16="http://schemas.microsoft.com/office/drawing/2014/main" id="{728D5B7B-67CD-7E64-2404-11088F9B1F98}"/>
              </a:ext>
            </a:extLst>
          </p:cNvPr>
          <p:cNvSpPr/>
          <p:nvPr/>
        </p:nvSpPr>
        <p:spPr>
          <a:xfrm>
            <a:off x="5687817" y="3777283"/>
            <a:ext cx="4486239" cy="21698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latinLnBrk="0">
              <a:lnSpc>
                <a:spcPct val="130000"/>
              </a:lnSpc>
              <a:defRPr/>
            </a:pPr>
            <a:r>
              <a:rPr lang="ko-KR" altLang="en-US" sz="1200" spc="-15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Pretendard" panose="02000503000000020004" pitchFamily="2" charset="-127"/>
              </a:rPr>
              <a:t>인간의 의지와 무관하게 자연에서 발생하는 현상을 말하는 것은</a:t>
            </a:r>
            <a:r>
              <a:rPr lang="en-US" altLang="ko-KR" sz="1200" spc="-15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Pretendard" panose="02000503000000020004" pitchFamily="2" charset="-127"/>
              </a:rPr>
              <a:t>?</a:t>
            </a:r>
            <a:endParaRPr lang="en-US" altLang="ko-KR" sz="1200" spc="-150" dirty="0">
              <a:ln>
                <a:solidFill>
                  <a:srgbClr val="4472C4">
                    <a:alpha val="0"/>
                  </a:srgb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Pretendard" panose="02000503000000020004" pitchFamily="2" charset="-127"/>
            </a:endParaRPr>
          </a:p>
        </p:txBody>
      </p:sp>
      <p:pic>
        <p:nvPicPr>
          <p:cNvPr id="23" name="그림 22" descr="텍스트, 스크린샷, 그래픽 디자인, 다채로움이(가) 표시된 사진&#10;&#10;자동 생성된 설명">
            <a:extLst>
              <a:ext uri="{FF2B5EF4-FFF2-40B4-BE49-F238E27FC236}">
                <a16:creationId xmlns:a16="http://schemas.microsoft.com/office/drawing/2014/main" id="{0B04C6D3-4E5A-26E5-4BC1-A5538EE3A63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03" t="30508" r="62970" b="65549"/>
          <a:stretch/>
        </p:blipFill>
        <p:spPr>
          <a:xfrm>
            <a:off x="7188101" y="1739094"/>
            <a:ext cx="1750559" cy="40643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F1AC89C-E948-74B5-F3C4-31FB21D75890}"/>
              </a:ext>
            </a:extLst>
          </p:cNvPr>
          <p:cNvSpPr txBox="1"/>
          <p:nvPr/>
        </p:nvSpPr>
        <p:spPr>
          <a:xfrm flipH="1">
            <a:off x="7361166" y="2801301"/>
            <a:ext cx="133091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ko-KR" altLang="en-US" sz="1400" spc="-8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4592FA"/>
                </a:solidFill>
                <a:latin typeface="Adobe 고딕 Std B" panose="020B0800000000000000" pitchFamily="34" charset="-127"/>
                <a:ea typeface="Adobe 고딕 Std B" panose="020B0800000000000000" pitchFamily="34" charset="-127"/>
              </a:rPr>
              <a:t>사회현상</a:t>
            </a:r>
            <a:endParaRPr lang="ko-KR" altLang="en-US" sz="1400" spc="-8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rgbClr val="4592FA"/>
              </a:solidFill>
              <a:latin typeface="Adobe 고딕 Std B" panose="020B0800000000000000" pitchFamily="34" charset="-127"/>
              <a:ea typeface="Adobe 고딕 Std B" panose="020B0800000000000000" pitchFamily="34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9F71961-3E7B-07C1-6D5F-8752BD0373F1}"/>
              </a:ext>
            </a:extLst>
          </p:cNvPr>
          <p:cNvSpPr txBox="1"/>
          <p:nvPr/>
        </p:nvSpPr>
        <p:spPr>
          <a:xfrm flipH="1">
            <a:off x="7397925" y="3544037"/>
            <a:ext cx="133091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ko-KR" altLang="en-US" sz="1400" spc="-8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4592FA"/>
                </a:solidFill>
                <a:latin typeface="Adobe 고딕 Std B" panose="020B0800000000000000" pitchFamily="34" charset="-127"/>
                <a:ea typeface="Adobe 고딕 Std B" panose="020B0800000000000000" pitchFamily="34" charset="-127"/>
              </a:rPr>
              <a:t>자연현상</a:t>
            </a:r>
            <a:endParaRPr lang="ko-KR" altLang="en-US" sz="1400" spc="-8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rgbClr val="4592FA"/>
              </a:solidFill>
              <a:latin typeface="Adobe 고딕 Std B" panose="020B0800000000000000" pitchFamily="34" charset="-127"/>
              <a:ea typeface="Adobe 고딕 Std B" panose="020B0800000000000000" pitchFamily="34" charset="-127"/>
            </a:endParaRPr>
          </a:p>
        </p:txBody>
      </p:sp>
      <p:pic>
        <p:nvPicPr>
          <p:cNvPr id="36" name="그림 35" descr="텍스트, 스크린샷, 그래픽 디자인, 다채로움이(가) 표시된 사진&#10;&#10;자동 생성된 설명">
            <a:extLst>
              <a:ext uri="{FF2B5EF4-FFF2-40B4-BE49-F238E27FC236}">
                <a16:creationId xmlns:a16="http://schemas.microsoft.com/office/drawing/2014/main" id="{33922D7D-244E-476B-4BDB-E8ED632DDEE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03" t="30508" r="62970" b="65549"/>
          <a:stretch/>
        </p:blipFill>
        <p:spPr>
          <a:xfrm>
            <a:off x="7519138" y="2705808"/>
            <a:ext cx="1239234" cy="406430"/>
          </a:xfrm>
          <a:prstGeom prst="rect">
            <a:avLst/>
          </a:prstGeom>
        </p:spPr>
      </p:pic>
      <p:pic>
        <p:nvPicPr>
          <p:cNvPr id="38" name="그림 37" descr="텍스트, 스크린샷, 그래픽 디자인, 다채로움이(가) 표시된 사진&#10;&#10;자동 생성된 설명">
            <a:extLst>
              <a:ext uri="{FF2B5EF4-FFF2-40B4-BE49-F238E27FC236}">
                <a16:creationId xmlns:a16="http://schemas.microsoft.com/office/drawing/2014/main" id="{25D98309-176D-1454-B15B-27B4B029E4B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03" t="30508" r="62970" b="65549"/>
          <a:stretch/>
        </p:blipFill>
        <p:spPr>
          <a:xfrm>
            <a:off x="7537555" y="3448109"/>
            <a:ext cx="1239234" cy="40643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247A681-293E-5314-E215-5D2FF8B46E9C}"/>
              </a:ext>
            </a:extLst>
          </p:cNvPr>
          <p:cNvSpPr txBox="1"/>
          <p:nvPr/>
        </p:nvSpPr>
        <p:spPr>
          <a:xfrm flipH="1">
            <a:off x="6630072" y="4283135"/>
            <a:ext cx="2866619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ko-KR" altLang="en-US" sz="1400" spc="-8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4592FA"/>
                </a:solidFill>
                <a:latin typeface="Adobe 고딕 Std B" panose="020B0800000000000000" pitchFamily="34" charset="-127"/>
                <a:ea typeface="Adobe 고딕 Std B" panose="020B0800000000000000" pitchFamily="34" charset="-127"/>
              </a:rPr>
              <a:t>가치 함축적</a:t>
            </a:r>
            <a:r>
              <a:rPr lang="en-US" altLang="ko-KR" sz="1400" spc="-8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4592FA"/>
                </a:solidFill>
                <a:latin typeface="Adobe 고딕 Std B" panose="020B0800000000000000" pitchFamily="34" charset="-127"/>
                <a:ea typeface="Adobe 고딕 Std B" panose="020B0800000000000000" pitchFamily="34" charset="-127"/>
              </a:rPr>
              <a:t>, </a:t>
            </a:r>
            <a:r>
              <a:rPr lang="ko-KR" altLang="en-US" sz="1400" spc="-8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4592FA"/>
                </a:solidFill>
                <a:latin typeface="Adobe 고딕 Std B" panose="020B0800000000000000" pitchFamily="34" charset="-127"/>
                <a:ea typeface="Adobe 고딕 Std B" panose="020B0800000000000000" pitchFamily="34" charset="-127"/>
              </a:rPr>
              <a:t>보편성</a:t>
            </a:r>
            <a:r>
              <a:rPr lang="en-US" altLang="ko-KR" sz="1400" spc="-8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4592FA"/>
                </a:solidFill>
                <a:latin typeface="Adobe 고딕 Std B" panose="020B0800000000000000" pitchFamily="34" charset="-127"/>
                <a:ea typeface="Adobe 고딕 Std B" panose="020B0800000000000000" pitchFamily="34" charset="-127"/>
              </a:rPr>
              <a:t>, </a:t>
            </a:r>
            <a:r>
              <a:rPr lang="ko-KR" altLang="en-US" sz="1400" spc="-8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4592FA"/>
                </a:solidFill>
                <a:latin typeface="Adobe 고딕 Std B" panose="020B0800000000000000" pitchFamily="34" charset="-127"/>
                <a:ea typeface="Adobe 고딕 Std B" panose="020B0800000000000000" pitchFamily="34" charset="-127"/>
              </a:rPr>
              <a:t>특수성</a:t>
            </a:r>
            <a:r>
              <a:rPr lang="en-US" altLang="ko-KR" sz="1400" spc="-8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4592FA"/>
                </a:solidFill>
                <a:latin typeface="Adobe 고딕 Std B" panose="020B0800000000000000" pitchFamily="34" charset="-127"/>
                <a:ea typeface="Adobe 고딕 Std B" panose="020B0800000000000000" pitchFamily="34" charset="-127"/>
              </a:rPr>
              <a:t>, </a:t>
            </a:r>
            <a:r>
              <a:rPr lang="ko-KR" altLang="en-US" sz="1400" spc="-8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4592FA"/>
                </a:solidFill>
                <a:latin typeface="Adobe 고딕 Std B" panose="020B0800000000000000" pitchFamily="34" charset="-127"/>
                <a:ea typeface="Adobe 고딕 Std B" panose="020B0800000000000000" pitchFamily="34" charset="-127"/>
              </a:rPr>
              <a:t>개연성</a:t>
            </a:r>
            <a:endParaRPr lang="ko-KR" altLang="en-US" sz="1400" spc="-8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rgbClr val="4592FA"/>
              </a:solidFill>
              <a:latin typeface="Adobe 고딕 Std B" panose="020B0800000000000000" pitchFamily="34" charset="-127"/>
              <a:ea typeface="Adobe 고딕 Std B" panose="020B0800000000000000" pitchFamily="34" charset="-127"/>
            </a:endParaRPr>
          </a:p>
        </p:txBody>
      </p:sp>
      <p:pic>
        <p:nvPicPr>
          <p:cNvPr id="10" name="그림 9" descr="텍스트, 스크린샷, 그래픽 디자인, 다채로움이(가) 표시된 사진&#10;&#10;자동 생성된 설명">
            <a:extLst>
              <a:ext uri="{FF2B5EF4-FFF2-40B4-BE49-F238E27FC236}">
                <a16:creationId xmlns:a16="http://schemas.microsoft.com/office/drawing/2014/main" id="{075ACDEB-56EE-254E-0B0B-830E10810B7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03" t="30508" r="62970" b="65549"/>
          <a:stretch/>
        </p:blipFill>
        <p:spPr>
          <a:xfrm>
            <a:off x="6304106" y="4172438"/>
            <a:ext cx="3737972" cy="406430"/>
          </a:xfrm>
          <a:prstGeom prst="rect">
            <a:avLst/>
          </a:prstGeom>
        </p:spPr>
      </p:pic>
      <p:pic>
        <p:nvPicPr>
          <p:cNvPr id="21" name="그래픽 20" descr="갈매기형 화살표 단색으로 채워진">
            <a:extLst>
              <a:ext uri="{FF2B5EF4-FFF2-40B4-BE49-F238E27FC236}">
                <a16:creationId xmlns:a16="http://schemas.microsoft.com/office/drawing/2014/main" id="{80A5790B-99AD-6546-22CD-07BCF279415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flipH="1">
            <a:off x="4561524" y="2942975"/>
            <a:ext cx="665322" cy="732555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4157215C-9051-4553-5368-1930F8611454}"/>
              </a:ext>
            </a:extLst>
          </p:cNvPr>
          <p:cNvSpPr txBox="1"/>
          <p:nvPr/>
        </p:nvSpPr>
        <p:spPr>
          <a:xfrm>
            <a:off x="2993821" y="3064299"/>
            <a:ext cx="1476366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altLang="ko-KR" spc="-8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4592FA"/>
                </a:solidFill>
                <a:latin typeface="Adobe 고딕 Std B" panose="020B0800000000000000" pitchFamily="34" charset="-127"/>
                <a:ea typeface="Adobe 고딕 Std B" panose="020B0800000000000000" pitchFamily="34" charset="-127"/>
              </a:rPr>
              <a:t>01. </a:t>
            </a:r>
            <a:r>
              <a:rPr lang="ko-KR" altLang="en-US" spc="-8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4592FA"/>
                </a:solidFill>
                <a:latin typeface="Adobe 고딕 Std B" panose="020B0800000000000000" pitchFamily="34" charset="-127"/>
                <a:ea typeface="Adobe 고딕 Std B" panose="020B0800000000000000" pitchFamily="34" charset="-127"/>
              </a:rPr>
              <a:t>사회현상의 </a:t>
            </a:r>
            <a:endParaRPr lang="en-US" altLang="ko-KR" spc="-8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rgbClr val="4592FA"/>
              </a:solidFill>
              <a:latin typeface="Adobe 고딕 Std B" panose="020B0800000000000000" pitchFamily="34" charset="-127"/>
              <a:ea typeface="Adobe 고딕 Std B" panose="020B0800000000000000" pitchFamily="34" charset="-127"/>
            </a:endParaRPr>
          </a:p>
          <a:p>
            <a:pPr algn="ctr"/>
            <a:r>
              <a:rPr lang="ko-KR" altLang="en-US" spc="-8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4592FA"/>
                </a:solidFill>
                <a:latin typeface="Adobe 고딕 Std B" panose="020B0800000000000000" pitchFamily="34" charset="-127"/>
                <a:ea typeface="Adobe 고딕 Std B" panose="020B0800000000000000" pitchFamily="34" charset="-127"/>
              </a:rPr>
              <a:t>이해</a:t>
            </a:r>
            <a:endParaRPr lang="ko-KR" altLang="en-US" spc="-8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rgbClr val="4592FA"/>
              </a:solidFill>
              <a:latin typeface="Adobe 고딕 Std B" panose="020B0800000000000000" pitchFamily="34" charset="-127"/>
              <a:ea typeface="Adobe 고딕 Std B" panose="020B0800000000000000" pitchFamily="34" charset="-127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BE8EA53-EE21-DEB6-3D59-F8AA556DAC59}"/>
              </a:ext>
            </a:extLst>
          </p:cNvPr>
          <p:cNvSpPr txBox="1"/>
          <p:nvPr/>
        </p:nvSpPr>
        <p:spPr>
          <a:xfrm>
            <a:off x="791386" y="3064299"/>
            <a:ext cx="1324185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ko-KR" spc="-8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4592FA"/>
                </a:solidFill>
                <a:latin typeface="Adobe 고딕 Std B" panose="020B0800000000000000" pitchFamily="34" charset="-127"/>
                <a:ea typeface="Adobe 고딕 Std B" panose="020B0800000000000000" pitchFamily="34" charset="-127"/>
              </a:rPr>
              <a:t>1. </a:t>
            </a:r>
            <a:r>
              <a:rPr lang="ko-KR" altLang="en-US" spc="-8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4592FA"/>
                </a:solidFill>
                <a:latin typeface="Adobe 고딕 Std B" panose="020B0800000000000000" pitchFamily="34" charset="-127"/>
                <a:ea typeface="Adobe 고딕 Std B" panose="020B0800000000000000" pitchFamily="34" charset="-127"/>
              </a:rPr>
              <a:t>사회현상의 </a:t>
            </a:r>
            <a:endParaRPr lang="en-US" altLang="ko-KR" spc="-8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rgbClr val="4592FA"/>
              </a:solidFill>
              <a:latin typeface="Adobe 고딕 Std B" panose="020B0800000000000000" pitchFamily="34" charset="-127"/>
              <a:ea typeface="Adobe 고딕 Std B" panose="020B0800000000000000" pitchFamily="34" charset="-127"/>
            </a:endParaRPr>
          </a:p>
          <a:p>
            <a:pPr algn="ctr"/>
            <a:r>
              <a:rPr lang="ko-KR" altLang="en-US" spc="-8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4592FA"/>
                </a:solidFill>
                <a:latin typeface="Adobe 고딕 Std B" panose="020B0800000000000000" pitchFamily="34" charset="-127"/>
                <a:ea typeface="Adobe 고딕 Std B" panose="020B0800000000000000" pitchFamily="34" charset="-127"/>
              </a:rPr>
              <a:t>이해와 탐구</a:t>
            </a:r>
            <a:endParaRPr lang="ko-KR" altLang="en-US" spc="-8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rgbClr val="4592FA"/>
              </a:solidFill>
              <a:latin typeface="Adobe 고딕 Std B" panose="020B0800000000000000" pitchFamily="34" charset="-127"/>
              <a:ea typeface="Adobe 고딕 Std B" panose="020B0800000000000000" pitchFamily="34" charset="-127"/>
            </a:endParaRPr>
          </a:p>
        </p:txBody>
      </p:sp>
      <p:pic>
        <p:nvPicPr>
          <p:cNvPr id="30" name="그래픽 29" descr="갈매기형 화살표 단색으로 채워진">
            <a:extLst>
              <a:ext uri="{FF2B5EF4-FFF2-40B4-BE49-F238E27FC236}">
                <a16:creationId xmlns:a16="http://schemas.microsoft.com/office/drawing/2014/main" id="{D2AF2547-1E14-AB73-C05E-3ADB4AAEFDA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flipH="1">
            <a:off x="2306667" y="2942975"/>
            <a:ext cx="665322" cy="732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6784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7" dur="indefinite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indefinite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12" dur="indefinite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indefinite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17" dur="indefinite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22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내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표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212</TotalTime>
  <Words>954</Words>
  <Application>Microsoft Office PowerPoint</Application>
  <PresentationFormat>와이드스크린</PresentationFormat>
  <Paragraphs>135</Paragraphs>
  <Slides>16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7</vt:i4>
      </vt:variant>
      <vt:variant>
        <vt:lpstr>테마</vt:lpstr>
      </vt:variant>
      <vt:variant>
        <vt:i4>3</vt:i4>
      </vt:variant>
      <vt:variant>
        <vt:lpstr>슬라이드 제목</vt:lpstr>
      </vt:variant>
      <vt:variant>
        <vt:i4>16</vt:i4>
      </vt:variant>
    </vt:vector>
  </HeadingPairs>
  <TitlesOfParts>
    <vt:vector size="26" baseType="lpstr">
      <vt:lpstr>맑은 고딕</vt:lpstr>
      <vt:lpstr>나눔고딕</vt:lpstr>
      <vt:lpstr>NanumGothicExtraBold</vt:lpstr>
      <vt:lpstr>HY견고딕</vt:lpstr>
      <vt:lpstr>Arial</vt:lpstr>
      <vt:lpstr>나눔고딕</vt:lpstr>
      <vt:lpstr>Adobe 고딕 Std B</vt:lpstr>
      <vt:lpstr>Office 테마</vt:lpstr>
      <vt:lpstr>내지 마스터</vt:lpstr>
      <vt:lpstr>표지 마스터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미경 김</dc:creator>
  <cp:lastModifiedBy>미경 김</cp:lastModifiedBy>
  <cp:revision>14</cp:revision>
  <dcterms:created xsi:type="dcterms:W3CDTF">2024-07-30T05:05:06Z</dcterms:created>
  <dcterms:modified xsi:type="dcterms:W3CDTF">2024-08-28T08:24:04Z</dcterms:modified>
</cp:coreProperties>
</file>