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6" r:id="rId3"/>
    <p:sldId id="310" r:id="rId4"/>
    <p:sldId id="322" r:id="rId5"/>
    <p:sldId id="312" r:id="rId6"/>
    <p:sldId id="327" r:id="rId7"/>
    <p:sldId id="328" r:id="rId8"/>
    <p:sldId id="329" r:id="rId9"/>
    <p:sldId id="330" r:id="rId10"/>
    <p:sldId id="331" r:id="rId11"/>
    <p:sldId id="332" r:id="rId12"/>
    <p:sldId id="323" r:id="rId13"/>
    <p:sldId id="333" r:id="rId14"/>
    <p:sldId id="326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A19C11-EF90-469B-9A53-7DA9CAAD8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076729-49A4-4314-AD65-B3586EABA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FC291A-2563-4A02-871C-AD90505E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A69373-D3F3-446E-825E-9EA27FDB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D5BCB6-9AA8-44B6-8E07-D565DA42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38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6FE83D-D2A7-4A94-9F91-AE39CC67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1E3DFA1-A18A-4576-825D-71353851D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BEA938-4E03-4C94-87F0-C884EEE6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B02F45-AF52-4A66-B2F9-EF86D1C5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A423E8-E59D-47AB-BE52-CD6DE11E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80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54BBA6D-F664-4179-B5E0-E7CF9C6DC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10308B7-B01D-4FCD-A157-F2B8B7235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3F7368-D96D-431A-8E63-C219D365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91FF25-1815-49BF-A175-C8D0D5C3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D34A70-8B84-4DE7-8AF7-96073FCE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95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54707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46BE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D356B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6AD27CE-3348-CCD0-5042-F2F5B3D77DDF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FB36A3C8-1EFF-EB2C-6D07-41C82346547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46BEF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07037EEF-1B8E-65A4-5230-11983700E88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46BEF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F811D7A1-E4E6-BA4B-099B-1D7A4F662200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46BE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755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35A154-0DAE-4A1B-8D19-1314AC23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C68623-AE82-4405-935E-F6A3730D6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0658F8-12B9-4D18-AC13-AB17A0E6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6213E8-AEFA-44DE-8312-4D930937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1D86FF-E451-4E79-BA87-68712DF3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47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E1C9EA-F986-48F2-90D3-EAF66711A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6649E4-8F6E-481D-A4BF-875F06C81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7A929C-EB33-4222-8654-E069C107F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CA7C38-C216-460D-96FC-59EC315A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6DAFDC-183C-46DA-AE5F-889FFC4F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62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6FCD9E-B52C-41E4-9FBF-CD9F40CD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2CD990-E771-41E9-80E7-258156749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D775AF-50CF-492D-8B8A-283E23C6B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70B3DE-DDD1-45C0-9D5C-838E6857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80766C-66DA-41EA-BD93-68870875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B0B4EF-06E2-48ED-8509-4AA0431C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64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D688C3-0BC4-413E-933D-726ADDC7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F51C42-8EE1-4AA5-A134-8E8D70924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BB0E5C1-7E09-449C-BD44-CBA7EFD67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C7B2EED-CE33-41B3-A31B-20D2996B1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B1159A0-EA24-4C82-87C7-16C2B70E6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795494A-E81D-432B-AEC4-F36DC037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EF14AB0-479C-44AC-992A-4921229D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F59626D-9AA1-4D14-A442-223658DA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27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6F257A-CE66-45B8-BB93-5AB449FB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ECF62D-E3D3-4E95-9007-6E285434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99A0EB8-20DE-48D2-9B4A-5213534E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83E3E5-E548-4B8B-959A-BB58D28D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11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80CA49F-1D5B-4AA8-A25A-2B650F63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E0EDC0C-A88F-4DCD-89FF-E99C1D69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B1E356-4026-452B-9177-7A3FF1D1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7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FDAF43-BD4A-4669-90FA-92AB65E1E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6AD4F0-507F-4C51-9471-0B240925E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78850E3-B662-464D-A287-6D3A57E6B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69F5CE-2567-4329-AE4E-F507A534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ED30AA-0660-486F-9FF3-0ADA536D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67FD3E-8056-4805-9933-0A2110A8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7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1BA938-66AC-45D6-8DAC-71133E14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8684228-3364-4B46-A976-A7D897246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85E0EA1-EB59-44EF-8BF7-3B95CDC40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7517C9-4F29-4879-8B99-C1E74E89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961891F-530F-41BB-A027-989236CE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533FDA7-5256-4F53-912A-F078B225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53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A35C974-13BC-428E-944F-388E97A4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A54A8F-9A9A-4664-AEF2-6FF1E835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493364-9C1B-4377-BB4E-2C5B124A6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E9D31B-C8BC-4F2F-803C-473E744E0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D259FB-0949-4090-8FF9-213CCE9BB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89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g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g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57C4273-1AEE-4204-B51B-3539F0F17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altLang="ko-KR" dirty="0">
                <a:latin typeface="+mn-lt"/>
              </a:rPr>
              <a:t>1. </a:t>
            </a:r>
            <a:r>
              <a:rPr kumimoji="1" lang="ko-KR" altLang="en-US" dirty="0">
                <a:latin typeface="+mn-lt"/>
              </a:rPr>
              <a:t>지역의 위치와 다양성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dirty="0">
                <a:solidFill>
                  <a:srgbClr val="000000"/>
                </a:solidFill>
                <a:latin typeface="+mn-lt"/>
                <a:ea typeface="함초롬바탕" panose="02030604000101010101" pitchFamily="18" charset="-127"/>
              </a:rPr>
              <a:t>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lt"/>
                <a:ea typeface="함초롬바탕" panose="02030604000101010101" pitchFamily="18" charset="-127"/>
              </a:rPr>
              <a:t>. </a:t>
            </a:r>
            <a:r>
              <a:rPr lang="ko-KR" altLang="en-US" sz="1800" kern="0" dirty="0">
                <a:solidFill>
                  <a:srgbClr val="000000"/>
                </a:solidFill>
                <a:latin typeface="+mn-lt"/>
                <a:ea typeface="함초롬바탕" panose="02030604000101010101" pitchFamily="18" charset="-127"/>
              </a:rPr>
              <a:t>세계화 시대</a:t>
            </a:r>
            <a:r>
              <a:rPr lang="en-US" altLang="ko-KR" sz="1800" kern="0" dirty="0">
                <a:solidFill>
                  <a:srgbClr val="000000"/>
                </a:solidFill>
                <a:latin typeface="+mn-lt"/>
                <a:ea typeface="함초롬바탕" panose="02030604000101010101" pitchFamily="18" charset="-127"/>
              </a:rPr>
              <a:t>, </a:t>
            </a:r>
            <a:r>
              <a:rPr lang="ko-KR" altLang="en-US" sz="1800" kern="0" dirty="0">
                <a:solidFill>
                  <a:srgbClr val="000000"/>
                </a:solidFill>
                <a:latin typeface="+mn-lt"/>
                <a:ea typeface="함초롬바탕" panose="02030604000101010101" pitchFamily="18" charset="-127"/>
              </a:rPr>
              <a:t>지리의 힘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3668501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603904" y="448532"/>
            <a:ext cx="349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기후로 파악하는 지역의 특성 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6F82099-EC31-1380-D56B-45EE7C4562C2}"/>
              </a:ext>
            </a:extLst>
          </p:cNvPr>
          <p:cNvGrpSpPr/>
          <p:nvPr/>
        </p:nvGrpSpPr>
        <p:grpSpPr>
          <a:xfrm>
            <a:off x="2509542" y="1309075"/>
            <a:ext cx="3668501" cy="2207342"/>
            <a:chOff x="1463173" y="3093731"/>
            <a:chExt cx="3588402" cy="2356846"/>
          </a:xfrm>
        </p:grpSpPr>
        <p:sp>
          <p:nvSpPr>
            <p:cNvPr id="6" name="사각형: 모서리가 접힌 도형 5">
              <a:extLst>
                <a:ext uri="{FF2B5EF4-FFF2-40B4-BE49-F238E27FC236}">
                  <a16:creationId xmlns:a16="http://schemas.microsoft.com/office/drawing/2014/main" id="{24B20296-1830-77E1-E39B-8D7FA1B2A3CD}"/>
                </a:ext>
              </a:extLst>
            </p:cNvPr>
            <p:cNvSpPr/>
            <p:nvPr/>
          </p:nvSpPr>
          <p:spPr>
            <a:xfrm>
              <a:off x="1463173" y="3093731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3A5AC64E-03D6-9A7F-DAF1-4F712116C006}"/>
                </a:ext>
              </a:extLst>
            </p:cNvPr>
            <p:cNvSpPr/>
            <p:nvPr/>
          </p:nvSpPr>
          <p:spPr>
            <a:xfrm>
              <a:off x="1636169" y="3216921"/>
              <a:ext cx="1145919" cy="30219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16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인도네시아</a:t>
              </a:r>
              <a:endParaRPr lang="en-US" altLang="ko-KR" sz="16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79C913-BB9F-74D5-A0EC-1A1EA62963BF}"/>
                </a:ext>
              </a:extLst>
            </p:cNvPr>
            <p:cNvSpPr txBox="1"/>
            <p:nvPr/>
          </p:nvSpPr>
          <p:spPr>
            <a:xfrm>
              <a:off x="1545083" y="3624740"/>
              <a:ext cx="3506492" cy="29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위치</a:t>
              </a:r>
              <a:r>
                <a:rPr lang="en-US" altLang="ko-KR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: </a:t>
              </a:r>
              <a:r>
                <a:rPr lang="ko-KR" altLang="en-US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적도 근처에 위치한다</a:t>
              </a:r>
              <a:r>
                <a:rPr lang="en-US" altLang="ko-KR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.</a:t>
              </a:r>
              <a:endPara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785C614-3939-911B-F9D2-C09485708E3A}"/>
              </a:ext>
            </a:extLst>
          </p:cNvPr>
          <p:cNvSpPr txBox="1"/>
          <p:nvPr/>
        </p:nvSpPr>
        <p:spPr>
          <a:xfrm>
            <a:off x="2587358" y="2152917"/>
            <a:ext cx="3331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자연환경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: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덥고 습한 열대 기후가 나타난다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.</a:t>
            </a:r>
            <a:endParaRPr lang="ko-KR" altLang="en-US" sz="1200" dirty="0">
              <a:latin typeface="나눔스퀘어 네오 Bold" panose="00000800000000000000" pitchFamily="2" charset="-127"/>
              <a:ea typeface="나눔스퀘어 네오 Bold" panose="00000800000000000000" pitchFamily="2" charset="-127"/>
              <a:cs typeface="Pretendard" panose="0200050300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36765B-F235-6116-EEC0-BB07E654FE54}"/>
              </a:ext>
            </a:extLst>
          </p:cNvPr>
          <p:cNvSpPr txBox="1"/>
          <p:nvPr/>
        </p:nvSpPr>
        <p:spPr>
          <a:xfrm>
            <a:off x="2587357" y="2573647"/>
            <a:ext cx="333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인문환경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: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과거부터 중국과 교류하면서 다양한 문화의 영향을 주고받았으며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,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향신료 재배가 활발하다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.</a:t>
            </a:r>
            <a:endParaRPr lang="ko-KR" altLang="en-US" sz="1200" dirty="0">
              <a:latin typeface="나눔스퀘어 네오 Bold" panose="00000800000000000000" pitchFamily="2" charset="-127"/>
              <a:ea typeface="나눔스퀘어 네오 Bold" panose="00000800000000000000" pitchFamily="2" charset="-127"/>
              <a:cs typeface="Pretendard" panose="02000503000000020004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10B9FF1-6046-1769-EAE8-F01ADC76695D}"/>
              </a:ext>
            </a:extLst>
          </p:cNvPr>
          <p:cNvGrpSpPr/>
          <p:nvPr/>
        </p:nvGrpSpPr>
        <p:grpSpPr>
          <a:xfrm>
            <a:off x="2509542" y="3770601"/>
            <a:ext cx="3763891" cy="2207342"/>
            <a:chOff x="1463173" y="3093731"/>
            <a:chExt cx="3588402" cy="2356846"/>
          </a:xfrm>
        </p:grpSpPr>
        <p:sp>
          <p:nvSpPr>
            <p:cNvPr id="21" name="사각형: 모서리가 접힌 도형 20">
              <a:extLst>
                <a:ext uri="{FF2B5EF4-FFF2-40B4-BE49-F238E27FC236}">
                  <a16:creationId xmlns:a16="http://schemas.microsoft.com/office/drawing/2014/main" id="{84E1D5FD-0CE5-1930-C6A2-469EFC21F484}"/>
                </a:ext>
              </a:extLst>
            </p:cNvPr>
            <p:cNvSpPr/>
            <p:nvPr/>
          </p:nvSpPr>
          <p:spPr>
            <a:xfrm>
              <a:off x="1463173" y="3093731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54B89872-81E1-F1BF-2734-284D14A88695}"/>
                </a:ext>
              </a:extLst>
            </p:cNvPr>
            <p:cNvSpPr/>
            <p:nvPr/>
          </p:nvSpPr>
          <p:spPr>
            <a:xfrm>
              <a:off x="1636169" y="3216921"/>
              <a:ext cx="1831612" cy="30219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16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페루 마추픽추</a:t>
              </a:r>
              <a:endParaRPr lang="en-US" altLang="ko-KR" sz="16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1F670C-1F3D-D14E-7791-72251F487B85}"/>
                </a:ext>
              </a:extLst>
            </p:cNvPr>
            <p:cNvSpPr txBox="1"/>
            <p:nvPr/>
          </p:nvSpPr>
          <p:spPr>
            <a:xfrm>
              <a:off x="1545083" y="3624740"/>
              <a:ext cx="3506492" cy="29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위치</a:t>
              </a:r>
              <a:r>
                <a:rPr lang="en-US" altLang="ko-KR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: </a:t>
              </a:r>
              <a:r>
                <a:rPr lang="ko-KR" altLang="en-US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남위 </a:t>
              </a:r>
              <a:r>
                <a:rPr lang="en-US" altLang="ko-KR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13°, </a:t>
              </a:r>
              <a:r>
                <a:rPr lang="ko-KR" altLang="en-US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서경 </a:t>
              </a:r>
              <a:r>
                <a:rPr lang="en-US" altLang="ko-KR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72°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C0E6BF6-FEC4-BCC5-EEE0-5E93512EE884}"/>
              </a:ext>
            </a:extLst>
          </p:cNvPr>
          <p:cNvSpPr txBox="1"/>
          <p:nvPr/>
        </p:nvSpPr>
        <p:spPr>
          <a:xfrm>
            <a:off x="2587357" y="4643439"/>
            <a:ext cx="333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자연환경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: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해발 고도 약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 2,430m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에 자리하고 있어 고산 기후가 나타난다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.</a:t>
            </a:r>
            <a:endParaRPr lang="ko-KR" altLang="en-US" sz="1200" dirty="0">
              <a:latin typeface="나눔스퀘어 네오 Bold" panose="00000800000000000000" pitchFamily="2" charset="-127"/>
              <a:ea typeface="나눔스퀘어 네오 Bold" panose="00000800000000000000" pitchFamily="2" charset="-127"/>
              <a:cs typeface="Pretendard" panose="0200050300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AC1E20-53E0-2554-2422-0E6E98315822}"/>
              </a:ext>
            </a:extLst>
          </p:cNvPr>
          <p:cNvSpPr txBox="1"/>
          <p:nvPr/>
        </p:nvSpPr>
        <p:spPr>
          <a:xfrm>
            <a:off x="2595458" y="5202716"/>
            <a:ext cx="333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인문환경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: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잉카 문명이 탄생한 곳으로 일찍부터 도시가 발달하였다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.</a:t>
            </a:r>
            <a:endParaRPr lang="ko-KR" altLang="en-US" sz="1200" dirty="0">
              <a:latin typeface="나눔스퀘어 네오 Bold" panose="00000800000000000000" pitchFamily="2" charset="-127"/>
              <a:ea typeface="나눔스퀘어 네오 Bold" panose="00000800000000000000" pitchFamily="2" charset="-127"/>
              <a:cs typeface="Pretendard" panose="02000503000000020004" pitchFamily="50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CC23260-2AB0-3B05-DD63-70DE42D907EA}"/>
              </a:ext>
            </a:extLst>
          </p:cNvPr>
          <p:cNvGrpSpPr/>
          <p:nvPr/>
        </p:nvGrpSpPr>
        <p:grpSpPr>
          <a:xfrm>
            <a:off x="8332260" y="1371221"/>
            <a:ext cx="3647907" cy="2207342"/>
            <a:chOff x="1463173" y="3093731"/>
            <a:chExt cx="3544295" cy="2356846"/>
          </a:xfrm>
        </p:grpSpPr>
        <p:sp>
          <p:nvSpPr>
            <p:cNvPr id="29" name="사각형: 모서리가 접힌 도형 28">
              <a:extLst>
                <a:ext uri="{FF2B5EF4-FFF2-40B4-BE49-F238E27FC236}">
                  <a16:creationId xmlns:a16="http://schemas.microsoft.com/office/drawing/2014/main" id="{4DCCB064-CE7E-7027-4A42-1FF0FBBA2A25}"/>
                </a:ext>
              </a:extLst>
            </p:cNvPr>
            <p:cNvSpPr/>
            <p:nvPr/>
          </p:nvSpPr>
          <p:spPr>
            <a:xfrm>
              <a:off x="1463173" y="3093731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F7818E8D-133B-7019-4C0C-D0F89E16615E}"/>
                </a:ext>
              </a:extLst>
            </p:cNvPr>
            <p:cNvSpPr/>
            <p:nvPr/>
          </p:nvSpPr>
          <p:spPr>
            <a:xfrm>
              <a:off x="1636169" y="3216921"/>
              <a:ext cx="1145919" cy="30219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16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덴마크 누크</a:t>
              </a:r>
              <a:endParaRPr lang="en-US" altLang="ko-KR" sz="16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E962E74-A36D-C8AF-FE06-922F35BDA5BF}"/>
                </a:ext>
              </a:extLst>
            </p:cNvPr>
            <p:cNvSpPr txBox="1"/>
            <p:nvPr/>
          </p:nvSpPr>
          <p:spPr>
            <a:xfrm>
              <a:off x="1500976" y="3622614"/>
              <a:ext cx="3506492" cy="49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위치</a:t>
              </a:r>
              <a:r>
                <a:rPr lang="en-US" altLang="ko-KR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: </a:t>
              </a:r>
              <a:r>
                <a:rPr lang="ko-KR" altLang="en-US" sz="1200" dirty="0" err="1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그린란드섬의</a:t>
              </a:r>
              <a:r>
                <a:rPr lang="ko-KR" altLang="en-US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 북위 </a:t>
              </a:r>
              <a:r>
                <a:rPr lang="en-US" altLang="ko-KR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64°, </a:t>
              </a:r>
              <a:r>
                <a:rPr lang="ko-KR" altLang="en-US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서경 </a:t>
              </a:r>
              <a:r>
                <a:rPr lang="en-US" altLang="ko-KR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51°</a:t>
              </a:r>
              <a:r>
                <a:rPr lang="ko-KR" altLang="en-US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에 있으며 극지방과 가깝다</a:t>
              </a:r>
              <a:r>
                <a:rPr lang="en-US" altLang="ko-KR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.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124A9DC-6460-3B61-0B15-E4179E1B4216}"/>
              </a:ext>
            </a:extLst>
          </p:cNvPr>
          <p:cNvSpPr txBox="1"/>
          <p:nvPr/>
        </p:nvSpPr>
        <p:spPr>
          <a:xfrm>
            <a:off x="8371168" y="2370395"/>
            <a:ext cx="333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자연환경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: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한대 기후가 나타나고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,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맑은 날이 많아 오로라를 볼 수 있다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.</a:t>
            </a:r>
            <a:endParaRPr lang="ko-KR" altLang="en-US" sz="1200" dirty="0">
              <a:latin typeface="나눔스퀘어 네오 Bold" panose="00000800000000000000" pitchFamily="2" charset="-127"/>
              <a:ea typeface="나눔스퀘어 네오 Bold" panose="00000800000000000000" pitchFamily="2" charset="-127"/>
              <a:cs typeface="Pretendard" panose="02000503000000020004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7BBB86-1E99-DE39-1B16-2DD05CBE032E}"/>
              </a:ext>
            </a:extLst>
          </p:cNvPr>
          <p:cNvSpPr txBox="1"/>
          <p:nvPr/>
        </p:nvSpPr>
        <p:spPr>
          <a:xfrm>
            <a:off x="8371168" y="2896813"/>
            <a:ext cx="333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인문환경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: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숙박 시설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,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음식점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,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쇼핑몰 등이 있는 인구 약 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2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만 명의 도시이다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.</a:t>
            </a:r>
            <a:endParaRPr lang="ko-KR" altLang="en-US" sz="1200" dirty="0">
              <a:latin typeface="나눔스퀘어 네오 Bold" panose="00000800000000000000" pitchFamily="2" charset="-127"/>
              <a:ea typeface="나눔스퀘어 네오 Bold" panose="00000800000000000000" pitchFamily="2" charset="-127"/>
              <a:cs typeface="Pretendard" panose="0200050300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3D458E2-C767-B4DE-AE7F-537253974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77" y="1363790"/>
            <a:ext cx="2007304" cy="114815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5CA604A-0BB3-96A0-1669-1CBF5DC30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3" y="3789858"/>
            <a:ext cx="1951765" cy="111239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32E104B-B248-C282-271E-8CA118ECF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859" y="1340275"/>
            <a:ext cx="1884972" cy="102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9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3668501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527407" y="438599"/>
            <a:ext cx="349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지형으로 파악하는 지역의 특성 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6F82099-EC31-1380-D56B-45EE7C4562C2}"/>
              </a:ext>
            </a:extLst>
          </p:cNvPr>
          <p:cNvGrpSpPr/>
          <p:nvPr/>
        </p:nvGrpSpPr>
        <p:grpSpPr>
          <a:xfrm>
            <a:off x="2509542" y="1309075"/>
            <a:ext cx="3668501" cy="2049403"/>
            <a:chOff x="1463173" y="3093731"/>
            <a:chExt cx="3588402" cy="2356846"/>
          </a:xfrm>
        </p:grpSpPr>
        <p:sp>
          <p:nvSpPr>
            <p:cNvPr id="6" name="사각형: 모서리가 접힌 도형 5">
              <a:extLst>
                <a:ext uri="{FF2B5EF4-FFF2-40B4-BE49-F238E27FC236}">
                  <a16:creationId xmlns:a16="http://schemas.microsoft.com/office/drawing/2014/main" id="{24B20296-1830-77E1-E39B-8D7FA1B2A3CD}"/>
                </a:ext>
              </a:extLst>
            </p:cNvPr>
            <p:cNvSpPr/>
            <p:nvPr/>
          </p:nvSpPr>
          <p:spPr>
            <a:xfrm>
              <a:off x="1463173" y="3093731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3A5AC64E-03D6-9A7F-DAF1-4F712116C006}"/>
                </a:ext>
              </a:extLst>
            </p:cNvPr>
            <p:cNvSpPr/>
            <p:nvPr/>
          </p:nvSpPr>
          <p:spPr>
            <a:xfrm>
              <a:off x="1636169" y="3216921"/>
              <a:ext cx="1145919" cy="30219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16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스위스</a:t>
              </a:r>
              <a:endParaRPr lang="en-US" altLang="ko-KR" sz="16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79C913-BB9F-74D5-A0EC-1A1EA62963BF}"/>
                </a:ext>
              </a:extLst>
            </p:cNvPr>
            <p:cNvSpPr txBox="1"/>
            <p:nvPr/>
          </p:nvSpPr>
          <p:spPr>
            <a:xfrm>
              <a:off x="1545083" y="3624740"/>
              <a:ext cx="3506492" cy="31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위치</a:t>
              </a:r>
              <a:r>
                <a:rPr lang="en-US" altLang="ko-KR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: </a:t>
              </a:r>
              <a:r>
                <a:rPr lang="ko-KR" altLang="en-US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알프스산맥의 중부에 위치한다</a:t>
              </a:r>
              <a:r>
                <a:rPr lang="en-US" altLang="ko-KR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.</a:t>
              </a:r>
              <a:endPara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785C614-3939-911B-F9D2-C09485708E3A}"/>
              </a:ext>
            </a:extLst>
          </p:cNvPr>
          <p:cNvSpPr txBox="1"/>
          <p:nvPr/>
        </p:nvSpPr>
        <p:spPr>
          <a:xfrm>
            <a:off x="2587358" y="2176295"/>
            <a:ext cx="3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자연환경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: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국토의 약 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70%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가 산지로 이루어져 있다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.</a:t>
            </a:r>
            <a:endParaRPr lang="ko-KR" altLang="en-US" sz="1200" dirty="0">
              <a:latin typeface="나눔스퀘어 네오 Bold" panose="00000800000000000000" pitchFamily="2" charset="-127"/>
              <a:ea typeface="나눔스퀘어 네오 Bold" panose="00000800000000000000" pitchFamily="2" charset="-127"/>
              <a:cs typeface="Pretendard" panose="0200050300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36765B-F235-6116-EEC0-BB07E654FE54}"/>
              </a:ext>
            </a:extLst>
          </p:cNvPr>
          <p:cNvSpPr txBox="1"/>
          <p:nvPr/>
        </p:nvSpPr>
        <p:spPr>
          <a:xfrm>
            <a:off x="2587357" y="2558193"/>
            <a:ext cx="333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인문환경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: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고급 기술 인력이 풍부하며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,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연구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·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개발에 적극 투자한다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.</a:t>
            </a:r>
            <a:endParaRPr lang="ko-KR" altLang="en-US" sz="1200" dirty="0">
              <a:latin typeface="나눔스퀘어 네오 Bold" panose="00000800000000000000" pitchFamily="2" charset="-127"/>
              <a:ea typeface="나눔스퀘어 네오 Bold" panose="00000800000000000000" pitchFamily="2" charset="-127"/>
              <a:cs typeface="Pretendard" panose="02000503000000020004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10B9FF1-6046-1769-EAE8-F01ADC76695D}"/>
              </a:ext>
            </a:extLst>
          </p:cNvPr>
          <p:cNvGrpSpPr/>
          <p:nvPr/>
        </p:nvGrpSpPr>
        <p:grpSpPr>
          <a:xfrm>
            <a:off x="2509542" y="3770601"/>
            <a:ext cx="3763891" cy="2207342"/>
            <a:chOff x="1463173" y="3093731"/>
            <a:chExt cx="3588402" cy="2356846"/>
          </a:xfrm>
        </p:grpSpPr>
        <p:sp>
          <p:nvSpPr>
            <p:cNvPr id="21" name="사각형: 모서리가 접힌 도형 20">
              <a:extLst>
                <a:ext uri="{FF2B5EF4-FFF2-40B4-BE49-F238E27FC236}">
                  <a16:creationId xmlns:a16="http://schemas.microsoft.com/office/drawing/2014/main" id="{84E1D5FD-0CE5-1930-C6A2-469EFC21F484}"/>
                </a:ext>
              </a:extLst>
            </p:cNvPr>
            <p:cNvSpPr/>
            <p:nvPr/>
          </p:nvSpPr>
          <p:spPr>
            <a:xfrm>
              <a:off x="1463173" y="3093731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54B89872-81E1-F1BF-2734-284D14A88695}"/>
                </a:ext>
              </a:extLst>
            </p:cNvPr>
            <p:cNvSpPr/>
            <p:nvPr/>
          </p:nvSpPr>
          <p:spPr>
            <a:xfrm>
              <a:off x="1636169" y="3216921"/>
              <a:ext cx="1831612" cy="30219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16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에티오피아</a:t>
              </a:r>
              <a:endParaRPr lang="en-US" altLang="ko-KR" sz="16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1F670C-1F3D-D14E-7791-72251F487B85}"/>
                </a:ext>
              </a:extLst>
            </p:cNvPr>
            <p:cNvSpPr txBox="1"/>
            <p:nvPr/>
          </p:nvSpPr>
          <p:spPr>
            <a:xfrm>
              <a:off x="1545083" y="3624740"/>
              <a:ext cx="3506492" cy="29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위치</a:t>
              </a:r>
              <a:r>
                <a:rPr lang="en-US" altLang="ko-KR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: </a:t>
              </a:r>
              <a:r>
                <a:rPr lang="ko-KR" altLang="en-US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아프리카 동부의 적도 근처에 위치한다</a:t>
              </a:r>
              <a:r>
                <a:rPr lang="en-US" altLang="ko-KR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.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C0E6BF6-FEC4-BCC5-EEE0-5E93512EE884}"/>
              </a:ext>
            </a:extLst>
          </p:cNvPr>
          <p:cNvSpPr txBox="1"/>
          <p:nvPr/>
        </p:nvSpPr>
        <p:spPr>
          <a:xfrm>
            <a:off x="2587357" y="4643439"/>
            <a:ext cx="333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자연환경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: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국토의 절반 이상이 </a:t>
            </a:r>
            <a:r>
              <a:rPr lang="ko-KR" altLang="en-US" sz="1200" dirty="0" err="1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아비시니아고원에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 자리잡고 있다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.</a:t>
            </a:r>
            <a:endParaRPr lang="ko-KR" altLang="en-US" sz="1200" dirty="0">
              <a:latin typeface="나눔스퀘어 네오 Bold" panose="00000800000000000000" pitchFamily="2" charset="-127"/>
              <a:ea typeface="나눔스퀘어 네오 Bold" panose="00000800000000000000" pitchFamily="2" charset="-127"/>
              <a:cs typeface="Pretendard" panose="0200050300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AC1E20-53E0-2554-2422-0E6E98315822}"/>
              </a:ext>
            </a:extLst>
          </p:cNvPr>
          <p:cNvSpPr txBox="1"/>
          <p:nvPr/>
        </p:nvSpPr>
        <p:spPr>
          <a:xfrm>
            <a:off x="2595458" y="5202716"/>
            <a:ext cx="333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인문환경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: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경제에서 농업이 차지하는 비중이 높으며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,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커피의 원산지로서 예로부터 커피 문화가 발달하였다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.</a:t>
            </a:r>
            <a:endParaRPr lang="ko-KR" altLang="en-US" sz="1200" dirty="0">
              <a:latin typeface="나눔스퀘어 네오 Bold" panose="00000800000000000000" pitchFamily="2" charset="-127"/>
              <a:ea typeface="나눔스퀘어 네오 Bold" panose="00000800000000000000" pitchFamily="2" charset="-127"/>
              <a:cs typeface="Pretendard" panose="02000503000000020004" pitchFamily="50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CC23260-2AB0-3B05-DD63-70DE42D907EA}"/>
              </a:ext>
            </a:extLst>
          </p:cNvPr>
          <p:cNvGrpSpPr/>
          <p:nvPr/>
        </p:nvGrpSpPr>
        <p:grpSpPr>
          <a:xfrm>
            <a:off x="8332260" y="1371221"/>
            <a:ext cx="3409027" cy="2207342"/>
            <a:chOff x="1463173" y="3093731"/>
            <a:chExt cx="3588402" cy="2356846"/>
          </a:xfrm>
        </p:grpSpPr>
        <p:sp>
          <p:nvSpPr>
            <p:cNvPr id="29" name="사각형: 모서리가 접힌 도형 28">
              <a:extLst>
                <a:ext uri="{FF2B5EF4-FFF2-40B4-BE49-F238E27FC236}">
                  <a16:creationId xmlns:a16="http://schemas.microsoft.com/office/drawing/2014/main" id="{4DCCB064-CE7E-7027-4A42-1FF0FBBA2A25}"/>
                </a:ext>
              </a:extLst>
            </p:cNvPr>
            <p:cNvSpPr/>
            <p:nvPr/>
          </p:nvSpPr>
          <p:spPr>
            <a:xfrm>
              <a:off x="1463173" y="3093731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F7818E8D-133B-7019-4C0C-D0F89E16615E}"/>
                </a:ext>
              </a:extLst>
            </p:cNvPr>
            <p:cNvSpPr/>
            <p:nvPr/>
          </p:nvSpPr>
          <p:spPr>
            <a:xfrm>
              <a:off x="1636169" y="3216921"/>
              <a:ext cx="1145919" cy="30219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16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아르헨티나</a:t>
              </a:r>
              <a:endParaRPr lang="en-US" altLang="ko-KR" sz="16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E962E74-A36D-C8AF-FE06-922F35BDA5BF}"/>
                </a:ext>
              </a:extLst>
            </p:cNvPr>
            <p:cNvSpPr txBox="1"/>
            <p:nvPr/>
          </p:nvSpPr>
          <p:spPr>
            <a:xfrm>
              <a:off x="1545083" y="3624740"/>
              <a:ext cx="3506492" cy="29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위치</a:t>
              </a:r>
              <a:r>
                <a:rPr lang="en-US" altLang="ko-KR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: </a:t>
              </a:r>
              <a:r>
                <a:rPr lang="ko-KR" altLang="en-US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남아메리카 대륙 남부에 위치한다</a:t>
              </a:r>
              <a:r>
                <a:rPr lang="en-US" altLang="ko-KR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.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124A9DC-6460-3B61-0B15-E4179E1B4216}"/>
              </a:ext>
            </a:extLst>
          </p:cNvPr>
          <p:cNvSpPr txBox="1"/>
          <p:nvPr/>
        </p:nvSpPr>
        <p:spPr>
          <a:xfrm>
            <a:off x="8371168" y="2302183"/>
            <a:ext cx="333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자연환경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: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서부 산악 지역 외에 대부분이 낮은 지대이다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.</a:t>
            </a:r>
            <a:endParaRPr lang="ko-KR" altLang="en-US" sz="1200" dirty="0">
              <a:latin typeface="나눔스퀘어 네오 Bold" panose="00000800000000000000" pitchFamily="2" charset="-127"/>
              <a:ea typeface="나눔스퀘어 네오 Bold" panose="00000800000000000000" pitchFamily="2" charset="-127"/>
              <a:cs typeface="Pretendard" panose="02000503000000020004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7BBB86-1E99-DE39-1B16-2DD05CBE032E}"/>
              </a:ext>
            </a:extLst>
          </p:cNvPr>
          <p:cNvSpPr txBox="1"/>
          <p:nvPr/>
        </p:nvSpPr>
        <p:spPr>
          <a:xfrm>
            <a:off x="8371168" y="2845674"/>
            <a:ext cx="3137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인문환경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: </a:t>
            </a:r>
            <a:r>
              <a:rPr lang="ko-KR" altLang="en-US" sz="1200" dirty="0" err="1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라플라타강과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 </a:t>
            </a:r>
            <a:r>
              <a:rPr lang="ko-KR" altLang="en-US" sz="1200" dirty="0" err="1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파라나강을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 이용한 운반 시설이 발달해 있다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.</a:t>
            </a:r>
            <a:endParaRPr lang="ko-KR" altLang="en-US" sz="1200" dirty="0">
              <a:latin typeface="나눔스퀘어 네오 Bold" panose="00000800000000000000" pitchFamily="2" charset="-127"/>
              <a:ea typeface="나눔스퀘어 네오 Bold" panose="00000800000000000000" pitchFamily="2" charset="-127"/>
              <a:cs typeface="Pretendard" panose="0200050300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CEED5C2-3393-0F4B-925C-05368A02D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75" y="1321492"/>
            <a:ext cx="2098806" cy="121152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3B72980-AD51-E3D3-AE57-5B0D8E614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17" y="3820592"/>
            <a:ext cx="2154064" cy="1250097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911F7456-059E-4D58-7A7E-F62EDA0B6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951" y="1371221"/>
            <a:ext cx="1972911" cy="112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3900149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149326" y="443174"/>
            <a:ext cx="419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지역의 다양성과 지리적 관점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B1AF6D4-A063-2C7A-FA74-DDFADC069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627" y="2052437"/>
            <a:ext cx="2816738" cy="1708603"/>
          </a:xfrm>
          <a:prstGeom prst="rect">
            <a:avLst/>
          </a:prstGeom>
        </p:spPr>
      </p:pic>
      <p:pic>
        <p:nvPicPr>
          <p:cNvPr id="9" name="그림 8" descr="쌀, 음식, 요리, 백미이(가) 표시된 사진&#10;&#10;자동 생성된 설명">
            <a:extLst>
              <a:ext uri="{FF2B5EF4-FFF2-40B4-BE49-F238E27FC236}">
                <a16:creationId xmlns:a16="http://schemas.microsoft.com/office/drawing/2014/main" id="{D5A58E7B-65C6-2AAF-92E2-31E971FC0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27" y="3905301"/>
            <a:ext cx="1539240" cy="18257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388202-E6C8-99B7-B8BE-953F64EF3459}"/>
              </a:ext>
            </a:extLst>
          </p:cNvPr>
          <p:cNvSpPr txBox="1"/>
          <p:nvPr/>
        </p:nvSpPr>
        <p:spPr>
          <a:xfrm>
            <a:off x="4497476" y="2278961"/>
            <a:ext cx="6013786" cy="303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지리적 관점이란</a:t>
            </a:r>
            <a:r>
              <a:rPr lang="en-US" altLang="ko-KR" sz="2400" b="1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?</a:t>
            </a:r>
          </a:p>
          <a:p>
            <a:endParaRPr lang="en-US" altLang="ko-KR" sz="2000" b="1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→지역의 다양한 특성을 위치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자연환경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인문환경 등을 바탕으로 이해하는 방법이다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지역 간의 다양성을 인식하고 다른 문화를 존중하는 자세를 갖도록 한다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서로 다른 지구촌 사람들과 조화롭게 살아가는 세계화 시대에 세계시민으로서 요구되는 자세이다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416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3597515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58167" y="437158"/>
            <a:ext cx="419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지역의 다양성과 지리적 관점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B1AF6D4-A063-2C7A-FA74-DDFADC069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627" y="2052437"/>
            <a:ext cx="2816738" cy="1708603"/>
          </a:xfrm>
          <a:prstGeom prst="rect">
            <a:avLst/>
          </a:prstGeom>
        </p:spPr>
      </p:pic>
      <p:pic>
        <p:nvPicPr>
          <p:cNvPr id="9" name="그림 8" descr="쌀, 음식, 요리, 백미이(가) 표시된 사진&#10;&#10;자동 생성된 설명">
            <a:extLst>
              <a:ext uri="{FF2B5EF4-FFF2-40B4-BE49-F238E27FC236}">
                <a16:creationId xmlns:a16="http://schemas.microsoft.com/office/drawing/2014/main" id="{D5A58E7B-65C6-2AAF-92E2-31E971FC0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27" y="3905301"/>
            <a:ext cx="1539240" cy="18257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388202-E6C8-99B7-B8BE-953F64EF3459}"/>
              </a:ext>
            </a:extLst>
          </p:cNvPr>
          <p:cNvSpPr txBox="1"/>
          <p:nvPr/>
        </p:nvSpPr>
        <p:spPr>
          <a:xfrm>
            <a:off x="4410429" y="2174438"/>
            <a:ext cx="6013786" cy="3556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지리적 관점의 중요성은 무엇일까</a:t>
            </a:r>
            <a:r>
              <a:rPr lang="en-US" altLang="ko-KR" sz="2400" b="1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</a:t>
            </a:r>
          </a:p>
          <a:p>
            <a:endParaRPr lang="en-US" altLang="ko-KR" sz="2400" b="1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→지리적 관점을 적용하여 세계 여러 지역에서 다른 특성이 나타나는 이유를 파악한다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기후에 따라 다르게 재배되는 쌀 품종으로 예를 들 수 있다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쌀 품종은 손으로 먹는 문화나 젓가락으로 먹는 문화가 발달하는 데 영향을 미쳤다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지리적 관점으로 바라보는 경우 나라마다 다른 음식을 먹는 차이를 자연스럽게 수용할 수 있다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385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F03F758-D855-3E8F-EDCF-14FF3932BE3F}"/>
              </a:ext>
            </a:extLst>
          </p:cNvPr>
          <p:cNvSpPr/>
          <p:nvPr/>
        </p:nvSpPr>
        <p:spPr>
          <a:xfrm>
            <a:off x="4080063" y="389875"/>
            <a:ext cx="3425675" cy="707886"/>
          </a:xfrm>
          <a:prstGeom prst="rect">
            <a:avLst/>
          </a:prstGeom>
          <a:solidFill>
            <a:srgbClr val="5B9E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337FE-B286-34A8-0D01-B7E2A5C4F008}"/>
              </a:ext>
            </a:extLst>
          </p:cNvPr>
          <p:cNvSpPr txBox="1"/>
          <p:nvPr/>
        </p:nvSpPr>
        <p:spPr>
          <a:xfrm>
            <a:off x="3737059" y="410088"/>
            <a:ext cx="4182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총 정리</a:t>
            </a:r>
            <a:r>
              <a:rPr lang="en-US" altLang="ko-KR" sz="40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Time</a:t>
            </a:r>
            <a:endParaRPr lang="ko-KR" altLang="en-US" sz="4000" dirty="0">
              <a:solidFill>
                <a:schemeClr val="bg1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0E268051-7D8B-2CA9-A8B9-2C57FE6E21BA}"/>
              </a:ext>
            </a:extLst>
          </p:cNvPr>
          <p:cNvGrpSpPr/>
          <p:nvPr/>
        </p:nvGrpSpPr>
        <p:grpSpPr>
          <a:xfrm>
            <a:off x="1231956" y="1219439"/>
            <a:ext cx="3792046" cy="2500163"/>
            <a:chOff x="639357" y="1471664"/>
            <a:chExt cx="3792046" cy="2500163"/>
          </a:xfrm>
        </p:grpSpPr>
        <p:pic>
          <p:nvPicPr>
            <p:cNvPr id="6" name="그림 5" descr="스크린샷, 직사각형, 디자인, 문구용품이(가) 표시된 사진&#10;&#10;자동 생성된 설명">
              <a:extLst>
                <a:ext uri="{FF2B5EF4-FFF2-40B4-BE49-F238E27FC236}">
                  <a16:creationId xmlns:a16="http://schemas.microsoft.com/office/drawing/2014/main" id="{934AF581-D3EC-A2F6-69AC-2957F4041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96" y="1471664"/>
              <a:ext cx="3051771" cy="250016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D9EEDA-C04A-7767-555E-61FF36D0BE10}"/>
                </a:ext>
              </a:extLst>
            </p:cNvPr>
            <p:cNvSpPr txBox="1"/>
            <p:nvPr/>
          </p:nvSpPr>
          <p:spPr>
            <a:xfrm>
              <a:off x="639357" y="2147595"/>
              <a:ext cx="37920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위치</a:t>
              </a:r>
              <a:endParaRPr lang="en-US" altLang="ko-KR" sz="2000" b="1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pic>
        <p:nvPicPr>
          <p:cNvPr id="35" name="그림 34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EA530568-2EF8-272B-367A-0908CDD8C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79" y="2389369"/>
            <a:ext cx="269751" cy="291356"/>
          </a:xfrm>
          <a:prstGeom prst="rect">
            <a:avLst/>
          </a:prstGeom>
        </p:spPr>
      </p:pic>
      <p:pic>
        <p:nvPicPr>
          <p:cNvPr id="28" name="그림 27" descr="스크린샷, 직사각형, 디자인, 문구용품이(가) 표시된 사진&#10;&#10;자동 생성된 설명">
            <a:extLst>
              <a:ext uri="{FF2B5EF4-FFF2-40B4-BE49-F238E27FC236}">
                <a16:creationId xmlns:a16="http://schemas.microsoft.com/office/drawing/2014/main" id="{0D13FC8A-D0DA-5968-AC8C-B55C418A6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32" y="1205381"/>
            <a:ext cx="3051771" cy="2500163"/>
          </a:xfrm>
          <a:prstGeom prst="rect">
            <a:avLst/>
          </a:prstGeom>
        </p:spPr>
      </p:pic>
      <p:grpSp>
        <p:nvGrpSpPr>
          <p:cNvPr id="67" name="그룹 66">
            <a:extLst>
              <a:ext uri="{FF2B5EF4-FFF2-40B4-BE49-F238E27FC236}">
                <a16:creationId xmlns:a16="http://schemas.microsoft.com/office/drawing/2014/main" id="{1A973862-BAEC-F8BD-4F01-3C657B8E9D07}"/>
              </a:ext>
            </a:extLst>
          </p:cNvPr>
          <p:cNvGrpSpPr/>
          <p:nvPr/>
        </p:nvGrpSpPr>
        <p:grpSpPr>
          <a:xfrm>
            <a:off x="7624860" y="2394336"/>
            <a:ext cx="1936642" cy="314770"/>
            <a:chOff x="7399606" y="2387649"/>
            <a:chExt cx="1936642" cy="31477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05EDCF-161C-B284-B10F-F091BEF62238}"/>
                </a:ext>
              </a:extLst>
            </p:cNvPr>
            <p:cNvSpPr txBox="1"/>
            <p:nvPr/>
          </p:nvSpPr>
          <p:spPr>
            <a:xfrm>
              <a:off x="7399606" y="2387649"/>
              <a:ext cx="19366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절대적 위치</a:t>
              </a:r>
            </a:p>
          </p:txBody>
        </p:sp>
        <p:pic>
          <p:nvPicPr>
            <p:cNvPr id="32" name="그림 31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F5F20CFF-5A95-B0D8-5466-7554506F1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9149" y="2411063"/>
              <a:ext cx="269751" cy="291356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AA5C1A1-94E7-D8FF-FCEE-6758A9039A1F}"/>
              </a:ext>
            </a:extLst>
          </p:cNvPr>
          <p:cNvSpPr txBox="1"/>
          <p:nvPr/>
        </p:nvSpPr>
        <p:spPr>
          <a:xfrm>
            <a:off x="7104627" y="1967393"/>
            <a:ext cx="292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위치의 종류</a:t>
            </a:r>
          </a:p>
        </p:txBody>
      </p:sp>
      <p:pic>
        <p:nvPicPr>
          <p:cNvPr id="41" name="그림 40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865EEB9A-A78D-3F5D-543F-28FC929F4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85" y="2799981"/>
            <a:ext cx="269751" cy="29135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20792F8-63C8-4FA6-79E7-3C2EDCF4C3E0}"/>
              </a:ext>
            </a:extLst>
          </p:cNvPr>
          <p:cNvSpPr txBox="1"/>
          <p:nvPr/>
        </p:nvSpPr>
        <p:spPr>
          <a:xfrm>
            <a:off x="7506531" y="2817637"/>
            <a:ext cx="2173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상대적 위치</a:t>
            </a: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14FC27D6-71E1-F548-1127-C73482840952}"/>
              </a:ext>
            </a:extLst>
          </p:cNvPr>
          <p:cNvGrpSpPr/>
          <p:nvPr/>
        </p:nvGrpSpPr>
        <p:grpSpPr>
          <a:xfrm>
            <a:off x="7104629" y="3910758"/>
            <a:ext cx="3051771" cy="2500163"/>
            <a:chOff x="1009496" y="1471664"/>
            <a:chExt cx="3051771" cy="2500163"/>
          </a:xfrm>
        </p:grpSpPr>
        <p:pic>
          <p:nvPicPr>
            <p:cNvPr id="48" name="그림 47" descr="스크린샷, 직사각형, 디자인, 문구용품이(가) 표시된 사진&#10;&#10;자동 생성된 설명">
              <a:extLst>
                <a:ext uri="{FF2B5EF4-FFF2-40B4-BE49-F238E27FC236}">
                  <a16:creationId xmlns:a16="http://schemas.microsoft.com/office/drawing/2014/main" id="{998DC6A7-EAA4-37E5-0AB6-DAE7A388E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96" y="1471664"/>
              <a:ext cx="3051771" cy="250016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5E761B-F35C-71B4-541D-1A3F1DE7113A}"/>
                </a:ext>
              </a:extLst>
            </p:cNvPr>
            <p:cNvSpPr txBox="1"/>
            <p:nvPr/>
          </p:nvSpPr>
          <p:spPr>
            <a:xfrm>
              <a:off x="1072491" y="2268463"/>
              <a:ext cx="2925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지리적 관점</a:t>
              </a: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EDE06A6C-CEF3-6D29-B00E-2ED4168B8DE2}"/>
              </a:ext>
            </a:extLst>
          </p:cNvPr>
          <p:cNvGrpSpPr/>
          <p:nvPr/>
        </p:nvGrpSpPr>
        <p:grpSpPr>
          <a:xfrm>
            <a:off x="7406490" y="5219480"/>
            <a:ext cx="1312620" cy="307777"/>
            <a:chOff x="7370863" y="5314486"/>
            <a:chExt cx="1312620" cy="30777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A491C7A-BED8-A772-E592-7236EF3A91FD}"/>
                </a:ext>
              </a:extLst>
            </p:cNvPr>
            <p:cNvSpPr txBox="1"/>
            <p:nvPr/>
          </p:nvSpPr>
          <p:spPr>
            <a:xfrm>
              <a:off x="7430055" y="5314486"/>
              <a:ext cx="12534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자연환경</a:t>
              </a:r>
            </a:p>
          </p:txBody>
        </p:sp>
        <p:pic>
          <p:nvPicPr>
            <p:cNvPr id="51" name="그림 50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40931B59-207F-CC82-249E-6B8759A5B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0863" y="5316129"/>
              <a:ext cx="269751" cy="291356"/>
            </a:xfrm>
            <a:prstGeom prst="rect">
              <a:avLst/>
            </a:prstGeom>
          </p:spPr>
        </p:pic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9285746A-4C42-41AC-4E6F-8B3ADB64536C}"/>
              </a:ext>
            </a:extLst>
          </p:cNvPr>
          <p:cNvGrpSpPr/>
          <p:nvPr/>
        </p:nvGrpSpPr>
        <p:grpSpPr>
          <a:xfrm>
            <a:off x="8792232" y="5210274"/>
            <a:ext cx="1269395" cy="317303"/>
            <a:chOff x="8756605" y="5305280"/>
            <a:chExt cx="1269395" cy="31730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E9CE4AC-690A-AE39-4613-35FB503D8B62}"/>
                </a:ext>
              </a:extLst>
            </p:cNvPr>
            <p:cNvSpPr txBox="1"/>
            <p:nvPr/>
          </p:nvSpPr>
          <p:spPr>
            <a:xfrm>
              <a:off x="8772572" y="5314806"/>
              <a:ext cx="12534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인문환경</a:t>
              </a:r>
            </a:p>
          </p:txBody>
        </p:sp>
        <p:pic>
          <p:nvPicPr>
            <p:cNvPr id="53" name="그림 52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4BFFB2DE-7486-2AE0-85F9-D51016FDA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6605" y="5305280"/>
              <a:ext cx="269751" cy="291356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6306A871-C227-EA44-B23A-D294745B16AA}"/>
              </a:ext>
            </a:extLst>
          </p:cNvPr>
          <p:cNvSpPr txBox="1"/>
          <p:nvPr/>
        </p:nvSpPr>
        <p:spPr>
          <a:xfrm>
            <a:off x="3533966" y="1080172"/>
            <a:ext cx="4329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세계화 시대</a:t>
            </a:r>
            <a:r>
              <a:rPr lang="en-US" altLang="ko-KR" sz="1600" dirty="0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1600" dirty="0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지리의 힘</a:t>
            </a:r>
            <a:endParaRPr lang="en-US" altLang="ko-KR" sz="1600" dirty="0">
              <a:solidFill>
                <a:srgbClr val="4592FA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en-US" altLang="ko-KR" sz="1600" dirty="0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</a:t>
            </a:r>
            <a:r>
              <a:rPr lang="ko-KR" altLang="en-US" sz="1600" dirty="0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지역의 위치와 다양성</a:t>
            </a:r>
          </a:p>
        </p:txBody>
      </p:sp>
      <p:pic>
        <p:nvPicPr>
          <p:cNvPr id="38" name="그림 37" descr="스크린샷, 직사각형, 디자인, 문구용품이(가) 표시된 사진&#10;&#10;자동 생성된 설명">
            <a:extLst>
              <a:ext uri="{FF2B5EF4-FFF2-40B4-BE49-F238E27FC236}">
                <a16:creationId xmlns:a16="http://schemas.microsoft.com/office/drawing/2014/main" id="{B468F58A-0C5B-4D7C-B7B6-C94EA8E37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95" y="4002023"/>
            <a:ext cx="3051771" cy="2500163"/>
          </a:xfrm>
          <a:prstGeom prst="rect">
            <a:avLst/>
          </a:prstGeom>
        </p:spPr>
      </p:pic>
      <p:grpSp>
        <p:nvGrpSpPr>
          <p:cNvPr id="45" name="그룹 44">
            <a:extLst>
              <a:ext uri="{FF2B5EF4-FFF2-40B4-BE49-F238E27FC236}">
                <a16:creationId xmlns:a16="http://schemas.microsoft.com/office/drawing/2014/main" id="{021793E1-0CD6-4431-BE9C-F45BE3FA5B6A}"/>
              </a:ext>
            </a:extLst>
          </p:cNvPr>
          <p:cNvGrpSpPr/>
          <p:nvPr/>
        </p:nvGrpSpPr>
        <p:grpSpPr>
          <a:xfrm>
            <a:off x="1800891" y="5175982"/>
            <a:ext cx="858088" cy="307777"/>
            <a:chOff x="7240428" y="2393243"/>
            <a:chExt cx="858088" cy="30777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DA604D-0447-423F-9A99-DC9DC4D880D7}"/>
                </a:ext>
              </a:extLst>
            </p:cNvPr>
            <p:cNvSpPr txBox="1"/>
            <p:nvPr/>
          </p:nvSpPr>
          <p:spPr>
            <a:xfrm>
              <a:off x="7397363" y="2393243"/>
              <a:ext cx="7011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기후</a:t>
              </a:r>
            </a:p>
          </p:txBody>
        </p:sp>
        <p:pic>
          <p:nvPicPr>
            <p:cNvPr id="54" name="그림 53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DD157E4A-C06F-4B1E-914A-BC07DB03E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428" y="2393243"/>
              <a:ext cx="269751" cy="291356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0366306-E38D-4671-979E-6A10F4A9D762}"/>
              </a:ext>
            </a:extLst>
          </p:cNvPr>
          <p:cNvSpPr txBox="1"/>
          <p:nvPr/>
        </p:nvSpPr>
        <p:spPr>
          <a:xfrm>
            <a:off x="1665090" y="4750132"/>
            <a:ext cx="292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지역의 특성 파악하기</a:t>
            </a:r>
          </a:p>
        </p:txBody>
      </p:sp>
      <p:pic>
        <p:nvPicPr>
          <p:cNvPr id="56" name="그림 55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23169F69-6E6C-4494-BFE6-E51D10F40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28" y="5606995"/>
            <a:ext cx="269751" cy="29135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39C12AA-37C2-4816-8454-022F27855C28}"/>
              </a:ext>
            </a:extLst>
          </p:cNvPr>
          <p:cNvSpPr txBox="1"/>
          <p:nvPr/>
        </p:nvSpPr>
        <p:spPr>
          <a:xfrm>
            <a:off x="2070642" y="5629230"/>
            <a:ext cx="2173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위도와 경도</a:t>
            </a:r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4DDA9D6D-3F15-4430-9370-C6BC9160A721}"/>
              </a:ext>
            </a:extLst>
          </p:cNvPr>
          <p:cNvGrpSpPr/>
          <p:nvPr/>
        </p:nvGrpSpPr>
        <p:grpSpPr>
          <a:xfrm>
            <a:off x="8152403" y="5598753"/>
            <a:ext cx="1253428" cy="332527"/>
            <a:chOff x="8831069" y="5295342"/>
            <a:chExt cx="1253428" cy="332527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960408D-ABE2-4722-80AD-6B77E0958CA3}"/>
                </a:ext>
              </a:extLst>
            </p:cNvPr>
            <p:cNvSpPr txBox="1"/>
            <p:nvPr/>
          </p:nvSpPr>
          <p:spPr>
            <a:xfrm>
              <a:off x="8831069" y="5320092"/>
              <a:ext cx="12534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다양성</a:t>
              </a:r>
            </a:p>
          </p:txBody>
        </p:sp>
        <p:pic>
          <p:nvPicPr>
            <p:cNvPr id="73" name="그림 72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777A1915-7A0B-41C2-893D-5273E679F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093" y="5295342"/>
              <a:ext cx="269751" cy="29135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C57C9BD-F9E5-4C2E-805E-53B916E6C078}"/>
              </a:ext>
            </a:extLst>
          </p:cNvPr>
          <p:cNvSpPr txBox="1"/>
          <p:nvPr/>
        </p:nvSpPr>
        <p:spPr>
          <a:xfrm>
            <a:off x="2046923" y="2389369"/>
            <a:ext cx="2668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지역이 일정한 장소에 차지하고 있는 자리 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0FCCC84-29B5-A233-AED0-0AEC79A19662}"/>
              </a:ext>
            </a:extLst>
          </p:cNvPr>
          <p:cNvGrpSpPr/>
          <p:nvPr/>
        </p:nvGrpSpPr>
        <p:grpSpPr>
          <a:xfrm>
            <a:off x="3104922" y="5193853"/>
            <a:ext cx="858088" cy="307777"/>
            <a:chOff x="7240428" y="2393243"/>
            <a:chExt cx="858088" cy="3077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6FF420-FB73-67D5-5450-5C11792A70AE}"/>
                </a:ext>
              </a:extLst>
            </p:cNvPr>
            <p:cNvSpPr txBox="1"/>
            <p:nvPr/>
          </p:nvSpPr>
          <p:spPr>
            <a:xfrm>
              <a:off x="7397363" y="2393243"/>
              <a:ext cx="7011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지역</a:t>
              </a:r>
            </a:p>
          </p:txBody>
        </p:sp>
        <p:pic>
          <p:nvPicPr>
            <p:cNvPr id="7" name="그림 6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09D87839-5B4A-EA48-3016-73883CFEC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428" y="2393243"/>
              <a:ext cx="269751" cy="291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01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36078CB-622F-864C-2A8F-3BCA9FA11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ko-KR" altLang="en-US" dirty="0">
                <a:latin typeface="+mj-lt"/>
              </a:rPr>
              <a:t>목차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A0C029-6FFC-B442-A0D7-260DE9D60C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ko-KR" altLang="en-US" dirty="0">
                <a:latin typeface="+mj-lt"/>
              </a:rPr>
              <a:t>지역 간 연결성과 공간적 상호 작용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DD59590-197A-3F6D-864A-B15DEBB0FC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7325" y="3086118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02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DB5E3CC-31B8-771D-4BC6-3240DA3228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7497" y="3430800"/>
            <a:ext cx="3766946" cy="5040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kumimoji="1" lang="ko-KR" altLang="en-US" sz="1200" dirty="0">
                <a:latin typeface="+mj-lt"/>
              </a:rPr>
              <a:t>지역은 서로 어떻게 연결되어 있을까</a:t>
            </a:r>
            <a:r>
              <a:rPr kumimoji="1" lang="en-US" altLang="ko-KR" sz="1200" dirty="0">
                <a:latin typeface="+mj-lt"/>
              </a:rPr>
              <a:t>?</a:t>
            </a:r>
          </a:p>
          <a:p>
            <a:pPr marL="342900" indent="-342900">
              <a:buAutoNum type="arabicPeriod"/>
            </a:pPr>
            <a:r>
              <a:rPr kumimoji="1" lang="ko-KR" altLang="en-US" sz="1200" dirty="0">
                <a:latin typeface="+mj-lt"/>
              </a:rPr>
              <a:t>공간적 상호작용의 사례는 무엇이 있을까</a:t>
            </a:r>
            <a:r>
              <a:rPr kumimoji="1" lang="en-US" altLang="ko-KR" sz="1200" dirty="0">
                <a:latin typeface="+mj-lt"/>
              </a:rPr>
              <a:t>?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0801DD10-108A-EA22-5FB2-1CFA849637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kumimoji="1" lang="ko-KR" altLang="en-US" dirty="0">
                <a:latin typeface="+mj-lt"/>
              </a:rPr>
              <a:t>지역의 변화와 역동성</a:t>
            </a:r>
            <a:endParaRPr kumimoji="1" lang="en-US" altLang="ko-KR" dirty="0">
              <a:latin typeface="+mj-lt"/>
            </a:endParaRPr>
          </a:p>
          <a:p>
            <a:endParaRPr kumimoji="1" lang="ko-KR" altLang="en-US" dirty="0">
              <a:latin typeface="+mj-lt"/>
            </a:endParaRP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FF00E8BA-E981-E4F1-9981-C048E0BC3E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67766" y="4251896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03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1891396C-C782-73A6-93D6-EC9297A6EE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7364" y="4610132"/>
            <a:ext cx="3494141" cy="504000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kumimoji="1" lang="ko-KR" altLang="en-US" sz="1200" dirty="0">
                <a:latin typeface="+mj-lt"/>
              </a:rPr>
              <a:t>세계의 변화가 지역에 미치는 영향은 무엇일까</a:t>
            </a:r>
            <a:r>
              <a:rPr kumimoji="1" lang="en-US" altLang="ko-KR" sz="1200" dirty="0">
                <a:latin typeface="+mj-lt"/>
              </a:rPr>
              <a:t>?</a:t>
            </a:r>
          </a:p>
          <a:p>
            <a:pPr marL="342900" indent="-342900">
              <a:buAutoNum type="arabicPeriod"/>
            </a:pPr>
            <a:r>
              <a:rPr kumimoji="1" lang="ko-KR" altLang="en-US" sz="1200" dirty="0">
                <a:latin typeface="+mj-lt"/>
              </a:rPr>
              <a:t>지역의 변화가 세계에 비치는 영향은 무엇일까</a:t>
            </a:r>
            <a:r>
              <a:rPr kumimoji="1" lang="en-US" altLang="ko-KR" sz="1200" dirty="0">
                <a:latin typeface="+mj-lt"/>
              </a:rPr>
              <a:t>?</a:t>
            </a:r>
            <a:endParaRPr kumimoji="1" lang="ko-KR" altLang="en-US" sz="1200" dirty="0">
              <a:latin typeface="+mj-lt"/>
            </a:endParaRPr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5219B297-9768-AEEB-270F-C0F62D1B51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kumimoji="1" lang="ko-KR" altLang="en-US" dirty="0">
                <a:latin typeface="+mj-lt"/>
              </a:rPr>
              <a:t>지역의 위치와 다양성</a:t>
            </a: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9369111D-D004-8BF7-A21F-22DC0640FC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44734" y="1881977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01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CC0DA576-A9DA-CFFB-A8F0-6C016BBD51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54439" y="2287309"/>
            <a:ext cx="3766946" cy="50400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AutoNum type="arabicPeriod"/>
            </a:pPr>
            <a:r>
              <a:rPr kumimoji="1" lang="ko-KR" altLang="en-US" dirty="0">
                <a:latin typeface="+mj-lt"/>
              </a:rPr>
              <a:t>지역의 위치는 지역의 특성에 어떤 영향을 줄까</a:t>
            </a:r>
            <a:r>
              <a:rPr kumimoji="1" lang="en-US" altLang="ko-KR" dirty="0">
                <a:latin typeface="+mj-lt"/>
              </a:rPr>
              <a:t>?</a:t>
            </a:r>
          </a:p>
          <a:p>
            <a:pPr marL="342900" indent="-342900">
              <a:buAutoNum type="arabicPeriod"/>
            </a:pPr>
            <a:r>
              <a:rPr kumimoji="1" lang="ko-KR" altLang="en-US" dirty="0">
                <a:latin typeface="+mj-lt"/>
              </a:rPr>
              <a:t>세계 여러 지역의 특성을 어떻게 파악할 수 있을까</a:t>
            </a:r>
            <a:r>
              <a:rPr kumimoji="1" lang="en-US" altLang="ko-KR" dirty="0">
                <a:latin typeface="+mj-lt"/>
              </a:rPr>
              <a:t>?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15" name="텍스트 개체 틀 8">
            <a:extLst>
              <a:ext uri="{FF2B5EF4-FFF2-40B4-BE49-F238E27FC236}">
                <a16:creationId xmlns:a16="http://schemas.microsoft.com/office/drawing/2014/main" id="{8918953D-86B7-4AE1-AF83-4C20C74BCE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4850" y="5421051"/>
            <a:ext cx="3156611" cy="234000"/>
          </a:xfrm>
        </p:spPr>
        <p:txBody>
          <a:bodyPr>
            <a:normAutofit lnSpcReduction="10000"/>
          </a:bodyPr>
          <a:lstStyle/>
          <a:p>
            <a:r>
              <a:rPr kumimoji="1" lang="en-US" altLang="ko-KR" dirty="0">
                <a:latin typeface="+mj-lt"/>
              </a:rPr>
              <a:t>1</a:t>
            </a:r>
            <a:r>
              <a:rPr kumimoji="1" lang="ko-KR" altLang="en-US" dirty="0">
                <a:latin typeface="+mj-lt"/>
              </a:rPr>
              <a:t>단원 마무리</a:t>
            </a:r>
          </a:p>
        </p:txBody>
      </p:sp>
      <p:sp>
        <p:nvSpPr>
          <p:cNvPr id="16" name="텍스트 개체 틀 9">
            <a:extLst>
              <a:ext uri="{FF2B5EF4-FFF2-40B4-BE49-F238E27FC236}">
                <a16:creationId xmlns:a16="http://schemas.microsoft.com/office/drawing/2014/main" id="{5699EFF8-C756-4298-9270-06B175398F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96277" y="5394051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04</a:t>
            </a:r>
            <a:endParaRPr kumimoji="1"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665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A221B16-42E1-A54B-0E3B-045E5317C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9" b="29395"/>
          <a:stretch/>
        </p:blipFill>
        <p:spPr>
          <a:xfrm>
            <a:off x="3334226" y="1512237"/>
            <a:ext cx="1057300" cy="238625"/>
          </a:xfrm>
          <a:prstGeom prst="rect">
            <a:avLst/>
          </a:prstGeom>
        </p:spPr>
      </p:pic>
      <p:sp>
        <p:nvSpPr>
          <p:cNvPr id="49" name="사각형: 모서리가 접힌 도형 48">
            <a:extLst>
              <a:ext uri="{FF2B5EF4-FFF2-40B4-BE49-F238E27FC236}">
                <a16:creationId xmlns:a16="http://schemas.microsoft.com/office/drawing/2014/main" id="{A7B6DD97-9880-35DA-7597-0FA9F44F8446}"/>
              </a:ext>
            </a:extLst>
          </p:cNvPr>
          <p:cNvSpPr/>
          <p:nvPr/>
        </p:nvSpPr>
        <p:spPr>
          <a:xfrm>
            <a:off x="6300928" y="3454483"/>
            <a:ext cx="4274708" cy="2770826"/>
          </a:xfrm>
          <a:prstGeom prst="foldedCorner">
            <a:avLst/>
          </a:prstGeom>
          <a:solidFill>
            <a:schemeClr val="bg1"/>
          </a:solidFill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4902679" y="679952"/>
            <a:ext cx="194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latin typeface="+mj-lt"/>
                <a:ea typeface="HY견고딕" panose="02030600000101010101" pitchFamily="18" charset="-127"/>
              </a:rPr>
              <a:t>학습 목표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928" y="249934"/>
            <a:ext cx="730808" cy="584647"/>
          </a:xfrm>
          <a:prstGeom prst="rect">
            <a:avLst/>
          </a:prstGeom>
        </p:spPr>
      </p:pic>
      <p:pic>
        <p:nvPicPr>
          <p:cNvPr id="23" name="그림 22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4FD56821-4CF5-4E1D-6B99-CAF69A525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11" y="1476753"/>
            <a:ext cx="748386" cy="748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F4CA24-74FD-1255-083B-217766ACE724}"/>
              </a:ext>
            </a:extLst>
          </p:cNvPr>
          <p:cNvSpPr txBox="1"/>
          <p:nvPr/>
        </p:nvSpPr>
        <p:spPr>
          <a:xfrm>
            <a:off x="3117236" y="2467395"/>
            <a:ext cx="145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위치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9FA13A-1513-8431-BEE0-52A42109A98F}"/>
              </a:ext>
            </a:extLst>
          </p:cNvPr>
          <p:cNvSpPr txBox="1"/>
          <p:nvPr/>
        </p:nvSpPr>
        <p:spPr>
          <a:xfrm>
            <a:off x="4541692" y="2483689"/>
            <a:ext cx="145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자연환경</a:t>
            </a:r>
          </a:p>
        </p:txBody>
      </p:sp>
      <p:pic>
        <p:nvPicPr>
          <p:cNvPr id="21" name="그림 20" descr="블랙, 어둠이(가) 표시된 사진&#10;&#10;자동 생성된 설명">
            <a:extLst>
              <a:ext uri="{FF2B5EF4-FFF2-40B4-BE49-F238E27FC236}">
                <a16:creationId xmlns:a16="http://schemas.microsoft.com/office/drawing/2014/main" id="{975C763E-65CB-BFE4-0A3F-DEABC3226E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2831679" y="2495828"/>
            <a:ext cx="390043" cy="311700"/>
          </a:xfrm>
          <a:prstGeom prst="rect">
            <a:avLst/>
          </a:prstGeom>
        </p:spPr>
      </p:pic>
      <p:pic>
        <p:nvPicPr>
          <p:cNvPr id="22" name="그림 21" descr="블랙, 어둠이(가) 표시된 사진&#10;&#10;자동 생성된 설명">
            <a:extLst>
              <a:ext uri="{FF2B5EF4-FFF2-40B4-BE49-F238E27FC236}">
                <a16:creationId xmlns:a16="http://schemas.microsoft.com/office/drawing/2014/main" id="{64F8E5E9-3CDB-CAD2-57F0-97A9AF5A5F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4151649" y="2497527"/>
            <a:ext cx="390043" cy="311700"/>
          </a:xfrm>
          <a:prstGeom prst="rect">
            <a:avLst/>
          </a:prstGeom>
        </p:spPr>
      </p:pic>
      <p:grpSp>
        <p:nvGrpSpPr>
          <p:cNvPr id="50" name="그룹 49">
            <a:extLst>
              <a:ext uri="{FF2B5EF4-FFF2-40B4-BE49-F238E27FC236}">
                <a16:creationId xmlns:a16="http://schemas.microsoft.com/office/drawing/2014/main" id="{05CFEAFA-DC6E-6D6D-C13A-B9F07CE759AA}"/>
              </a:ext>
            </a:extLst>
          </p:cNvPr>
          <p:cNvGrpSpPr/>
          <p:nvPr/>
        </p:nvGrpSpPr>
        <p:grpSpPr>
          <a:xfrm>
            <a:off x="1812188" y="3454483"/>
            <a:ext cx="3422445" cy="2356846"/>
            <a:chOff x="1702488" y="3458228"/>
            <a:chExt cx="3422445" cy="2356846"/>
          </a:xfrm>
        </p:grpSpPr>
        <p:sp>
          <p:nvSpPr>
            <p:cNvPr id="48" name="사각형: 모서리가 접힌 도형 47">
              <a:extLst>
                <a:ext uri="{FF2B5EF4-FFF2-40B4-BE49-F238E27FC236}">
                  <a16:creationId xmlns:a16="http://schemas.microsoft.com/office/drawing/2014/main" id="{C816783B-D8C0-31F4-AE57-58424093EE41}"/>
                </a:ext>
              </a:extLst>
            </p:cNvPr>
            <p:cNvSpPr/>
            <p:nvPr/>
          </p:nvSpPr>
          <p:spPr>
            <a:xfrm>
              <a:off x="1702488" y="3458228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E192C02D-65AE-83F2-F547-1F348ECD9D5C}"/>
                </a:ext>
              </a:extLst>
            </p:cNvPr>
            <p:cNvSpPr/>
            <p:nvPr/>
          </p:nvSpPr>
          <p:spPr>
            <a:xfrm>
              <a:off x="2693293" y="3626296"/>
              <a:ext cx="1440837" cy="4246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24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탐구 주제</a:t>
              </a:r>
              <a:endParaRPr lang="en-US" altLang="ko-KR" sz="2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pic>
          <p:nvPicPr>
            <p:cNvPr id="37" name="그래픽 36" descr="배지 윤곽선">
              <a:extLst>
                <a:ext uri="{FF2B5EF4-FFF2-40B4-BE49-F238E27FC236}">
                  <a16:creationId xmlns:a16="http://schemas.microsoft.com/office/drawing/2014/main" id="{48EBC956-BE0E-7EB0-A15D-E5139A719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30107" y="5102212"/>
              <a:ext cx="282780" cy="282780"/>
            </a:xfrm>
            <a:prstGeom prst="rect">
              <a:avLst/>
            </a:prstGeom>
          </p:spPr>
        </p:pic>
        <p:pic>
          <p:nvPicPr>
            <p:cNvPr id="39" name="그래픽 38" descr="배지 1 윤곽선">
              <a:extLst>
                <a:ext uri="{FF2B5EF4-FFF2-40B4-BE49-F238E27FC236}">
                  <a16:creationId xmlns:a16="http://schemas.microsoft.com/office/drawing/2014/main" id="{21F63601-FDC3-9B98-3D58-54BA5585B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30107" y="4189190"/>
              <a:ext cx="282780" cy="28278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9F5AF4-895F-5D8E-4A98-95C2CB0656C5}"/>
                </a:ext>
              </a:extLst>
            </p:cNvPr>
            <p:cNvSpPr txBox="1"/>
            <p:nvPr/>
          </p:nvSpPr>
          <p:spPr>
            <a:xfrm>
              <a:off x="2504299" y="4189190"/>
              <a:ext cx="194058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지역의 위치와 특성을 파악하고 지역 간의 차이점을 탐구한다</a:t>
              </a:r>
              <a:r>
                <a:rPr lang="en-US" altLang="ko-KR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.</a:t>
              </a:r>
              <a:endParaRPr lang="ko-KR" altLang="en-US" sz="105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9583F5E-92AB-FC82-4C7E-D5FC743617F0}"/>
                </a:ext>
              </a:extLst>
            </p:cNvPr>
            <p:cNvSpPr txBox="1"/>
            <p:nvPr/>
          </p:nvSpPr>
          <p:spPr>
            <a:xfrm>
              <a:off x="2504299" y="5060363"/>
              <a:ext cx="2079133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기후와 지형으로 지리의 특성을 파악하고 문화의 다양성과 지리적 관점을 탐구한다</a:t>
              </a:r>
              <a:r>
                <a:rPr lang="en-US" altLang="ko-KR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.</a:t>
              </a:r>
              <a:endParaRPr lang="ko-KR" altLang="en-US" sz="105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99D4743-DADE-43D1-A3A7-F6E098437B79}"/>
              </a:ext>
            </a:extLst>
          </p:cNvPr>
          <p:cNvSpPr txBox="1"/>
          <p:nvPr/>
        </p:nvSpPr>
        <p:spPr>
          <a:xfrm>
            <a:off x="6252951" y="2476778"/>
            <a:ext cx="2397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인문환경</a:t>
            </a:r>
          </a:p>
        </p:txBody>
      </p:sp>
      <p:pic>
        <p:nvPicPr>
          <p:cNvPr id="28" name="그림 27" descr="블랙, 어둠이(가) 표시된 사진&#10;&#10;자동 생성된 설명">
            <a:extLst>
              <a:ext uri="{FF2B5EF4-FFF2-40B4-BE49-F238E27FC236}">
                <a16:creationId xmlns:a16="http://schemas.microsoft.com/office/drawing/2014/main" id="{A278CAFD-6748-4B80-8E61-8146A06F45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5893272" y="2492285"/>
            <a:ext cx="390043" cy="3117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9F1A920-EADE-487D-8664-E71DF81EF29A}"/>
              </a:ext>
            </a:extLst>
          </p:cNvPr>
          <p:cNvSpPr txBox="1"/>
          <p:nvPr/>
        </p:nvSpPr>
        <p:spPr>
          <a:xfrm>
            <a:off x="7771708" y="2495828"/>
            <a:ext cx="149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지리적 관점</a:t>
            </a:r>
          </a:p>
        </p:txBody>
      </p:sp>
      <p:pic>
        <p:nvPicPr>
          <p:cNvPr id="30" name="그림 29" descr="블랙, 어둠이(가) 표시된 사진&#10;&#10;자동 생성된 설명">
            <a:extLst>
              <a:ext uri="{FF2B5EF4-FFF2-40B4-BE49-F238E27FC236}">
                <a16:creationId xmlns:a16="http://schemas.microsoft.com/office/drawing/2014/main" id="{6F5B9901-29EC-420F-B763-30C98CF721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7485061" y="2515119"/>
            <a:ext cx="390043" cy="31170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05AED174-E53C-4C72-B970-46E026C0A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9" b="29395"/>
          <a:stretch/>
        </p:blipFill>
        <p:spPr>
          <a:xfrm>
            <a:off x="4978046" y="1514102"/>
            <a:ext cx="1688286" cy="238625"/>
          </a:xfrm>
          <a:prstGeom prst="rect">
            <a:avLst/>
          </a:prstGeom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id="{D340E777-72B9-C4E6-BBF6-B525EDD0C302}"/>
              </a:ext>
            </a:extLst>
          </p:cNvPr>
          <p:cNvSpPr/>
          <p:nvPr/>
        </p:nvSpPr>
        <p:spPr>
          <a:xfrm>
            <a:off x="2941112" y="1488415"/>
            <a:ext cx="8181248" cy="527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57200" indent="-457200" latinLnBrk="0">
              <a:lnSpc>
                <a:spcPct val="130000"/>
              </a:lnSpc>
              <a:buAutoNum type="arabicParenR"/>
              <a:defRPr/>
            </a:pP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지역의 위치에 따라 지역의 특성이 달라짐을 설명할 수 있다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.</a:t>
            </a:r>
          </a:p>
          <a:p>
            <a:pPr marL="457200" indent="-457200" latinLnBrk="0">
              <a:lnSpc>
                <a:spcPct val="130000"/>
              </a:lnSpc>
              <a:buAutoNum type="arabicParenR"/>
              <a:defRPr/>
            </a:pP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세계 여러 지역의 특성을 위치와 자연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·</a:t>
            </a: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인문환경을 고려하여 추론할 수 있다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6C4C336-D592-7602-17F2-D5A03D59C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9" b="29395"/>
          <a:stretch/>
        </p:blipFill>
        <p:spPr>
          <a:xfrm>
            <a:off x="5368728" y="1785772"/>
            <a:ext cx="1688286" cy="23862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26AA99FD-D071-8747-5EDD-0BC8C8082547}"/>
              </a:ext>
            </a:extLst>
          </p:cNvPr>
          <p:cNvSpPr txBox="1"/>
          <p:nvPr/>
        </p:nvSpPr>
        <p:spPr>
          <a:xfrm>
            <a:off x="8438282" y="5077872"/>
            <a:ext cx="19415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Q.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옷을 입는 모습이 지역마다 다른 이유는 무엇일까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</a:t>
            </a:r>
            <a:endParaRPr lang="ko-KR" altLang="en-US" sz="14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pic>
        <p:nvPicPr>
          <p:cNvPr id="5" name="그림 4" descr="만화 영화, 일러스트레이션, 그림, 애니메이션이(가) 표시된 사진&#10;&#10;자동 생성된 설명">
            <a:extLst>
              <a:ext uri="{FF2B5EF4-FFF2-40B4-BE49-F238E27FC236}">
                <a16:creationId xmlns:a16="http://schemas.microsoft.com/office/drawing/2014/main" id="{A517F5F8-4342-F153-78A1-080D28320A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96" y="3553699"/>
            <a:ext cx="1870952" cy="1346951"/>
          </a:xfrm>
          <a:prstGeom prst="rect">
            <a:avLst/>
          </a:prstGeom>
        </p:spPr>
      </p:pic>
      <p:pic>
        <p:nvPicPr>
          <p:cNvPr id="10" name="그림 9" descr="그림, 클립아트, 일러스트레이션, 만화 영화이(가) 표시된 사진&#10;&#10;자동 생성된 설명">
            <a:extLst>
              <a:ext uri="{FF2B5EF4-FFF2-40B4-BE49-F238E27FC236}">
                <a16:creationId xmlns:a16="http://schemas.microsoft.com/office/drawing/2014/main" id="{B7D8F51C-75B5-EBAD-3989-583BB55C1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96" y="4948818"/>
            <a:ext cx="1725960" cy="1206188"/>
          </a:xfrm>
          <a:prstGeom prst="rect">
            <a:avLst/>
          </a:prstGeom>
        </p:spPr>
      </p:pic>
      <p:pic>
        <p:nvPicPr>
          <p:cNvPr id="14" name="그림 13" descr="클립아트, 그림, 일러스트레이션, 만화 영화이(가) 표시된 사진&#10;&#10;자동 생성된 설명">
            <a:extLst>
              <a:ext uri="{FF2B5EF4-FFF2-40B4-BE49-F238E27FC236}">
                <a16:creationId xmlns:a16="http://schemas.microsoft.com/office/drawing/2014/main" id="{04176647-9096-1030-CA6B-5D02705AC6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82" y="3553699"/>
            <a:ext cx="1992362" cy="1325742"/>
          </a:xfrm>
          <a:prstGeom prst="rect">
            <a:avLst/>
          </a:prstGeom>
        </p:spPr>
      </p:pic>
      <p:sp>
        <p:nvSpPr>
          <p:cNvPr id="4" name="말풍선: 타원형 3">
            <a:extLst>
              <a:ext uri="{FF2B5EF4-FFF2-40B4-BE49-F238E27FC236}">
                <a16:creationId xmlns:a16="http://schemas.microsoft.com/office/drawing/2014/main" id="{1085FD3D-E452-661E-0247-D98C38B03F37}"/>
              </a:ext>
            </a:extLst>
          </p:cNvPr>
          <p:cNvSpPr/>
          <p:nvPr/>
        </p:nvSpPr>
        <p:spPr>
          <a:xfrm flipH="1">
            <a:off x="5991800" y="3077924"/>
            <a:ext cx="1345977" cy="65118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안녕</a:t>
            </a:r>
            <a:r>
              <a:rPr lang="en-US" altLang="ko-KR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? </a:t>
            </a:r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난 한국에서 전학 왔어</a:t>
            </a:r>
            <a:r>
              <a:rPr lang="en-US" altLang="ko-KR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9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9" name="말풍선: 타원형 8">
            <a:extLst>
              <a:ext uri="{FF2B5EF4-FFF2-40B4-BE49-F238E27FC236}">
                <a16:creationId xmlns:a16="http://schemas.microsoft.com/office/drawing/2014/main" id="{492AEE53-158F-4355-934B-5C65D5EA2E50}"/>
              </a:ext>
            </a:extLst>
          </p:cNvPr>
          <p:cNvSpPr/>
          <p:nvPr/>
        </p:nvSpPr>
        <p:spPr>
          <a:xfrm>
            <a:off x="7337777" y="3025250"/>
            <a:ext cx="1495565" cy="62381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드라마에서 봤는데 한국은 계절마다 교복이 다양하더라</a:t>
            </a:r>
            <a:r>
              <a:rPr lang="en-US" altLang="ko-KR" sz="8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8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12" name="말풍선: 타원형 11">
            <a:extLst>
              <a:ext uri="{FF2B5EF4-FFF2-40B4-BE49-F238E27FC236}">
                <a16:creationId xmlns:a16="http://schemas.microsoft.com/office/drawing/2014/main" id="{7CFE27CA-8DEE-9770-2AEE-0A60C32094F7}"/>
              </a:ext>
            </a:extLst>
          </p:cNvPr>
          <p:cNvSpPr/>
          <p:nvPr/>
        </p:nvSpPr>
        <p:spPr>
          <a:xfrm>
            <a:off x="9370802" y="3789619"/>
            <a:ext cx="1281368" cy="733316"/>
          </a:xfrm>
          <a:prstGeom prst="wedgeEllipseCallout">
            <a:avLst>
              <a:gd name="adj1" fmla="val -22711"/>
              <a:gd name="adj2" fmla="val 4937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맞아</a:t>
            </a:r>
            <a:r>
              <a:rPr lang="en-US" altLang="ko-KR" sz="8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8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한국은 겨울이 춥거든</a:t>
            </a:r>
            <a:r>
              <a:rPr lang="en-US" altLang="ko-KR" sz="8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8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이곳은 반소매 교복만 입는다며</a:t>
            </a:r>
            <a:r>
              <a:rPr lang="en-US" altLang="ko-KR" sz="8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?</a:t>
            </a:r>
            <a:endParaRPr lang="ko-KR" altLang="en-US" sz="8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851E5E-DD34-EE92-A6AE-CD7DEA974A3D}"/>
              </a:ext>
            </a:extLst>
          </p:cNvPr>
          <p:cNvSpPr txBox="1"/>
          <p:nvPr/>
        </p:nvSpPr>
        <p:spPr>
          <a:xfrm>
            <a:off x="6597197" y="5551912"/>
            <a:ext cx="151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맞아</a:t>
            </a:r>
            <a:r>
              <a:rPr lang="en-US" altLang="ko-KR" sz="9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9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이곳은 늘 더워서 일 년 내내 반소매 교복을 입어</a:t>
            </a:r>
            <a:r>
              <a:rPr lang="en-US" altLang="ko-KR" sz="9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9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3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50170908-D112-C050-788F-4B52B9E63115}"/>
              </a:ext>
            </a:extLst>
          </p:cNvPr>
          <p:cNvGrpSpPr/>
          <p:nvPr/>
        </p:nvGrpSpPr>
        <p:grpSpPr>
          <a:xfrm>
            <a:off x="1156124" y="2381785"/>
            <a:ext cx="9967863" cy="1078080"/>
            <a:chOff x="1235799" y="2516101"/>
            <a:chExt cx="9967863" cy="1078080"/>
          </a:xfrm>
        </p:grpSpPr>
        <p:sp>
          <p:nvSpPr>
            <p:cNvPr id="2" name="Rectangle 7">
              <a:extLst>
                <a:ext uri="{FF2B5EF4-FFF2-40B4-BE49-F238E27FC236}">
                  <a16:creationId xmlns:a16="http://schemas.microsoft.com/office/drawing/2014/main" id="{5018DE25-31D4-5830-9F03-A3F55A8968E4}"/>
                </a:ext>
              </a:extLst>
            </p:cNvPr>
            <p:cNvSpPr/>
            <p:nvPr/>
          </p:nvSpPr>
          <p:spPr>
            <a:xfrm>
              <a:off x="1235799" y="2729663"/>
              <a:ext cx="9967863" cy="864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endParaRPr 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611C21BC-04E6-8654-1559-09F9EDF4D23E}"/>
                </a:ext>
              </a:extLst>
            </p:cNvPr>
            <p:cNvSpPr/>
            <p:nvPr/>
          </p:nvSpPr>
          <p:spPr>
            <a:xfrm>
              <a:off x="1235799" y="2516101"/>
              <a:ext cx="1425916" cy="425292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dirty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절대적 위치</a:t>
              </a:r>
              <a:endParaRPr lang="en-US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393319" y="465435"/>
            <a:ext cx="4824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위치의 의미와 종류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9D68D9-AEC3-9B71-DEA6-3B4A7A9CD7B8}"/>
              </a:ext>
            </a:extLst>
          </p:cNvPr>
          <p:cNvSpPr txBox="1"/>
          <p:nvPr/>
        </p:nvSpPr>
        <p:spPr>
          <a:xfrm>
            <a:off x="1593885" y="2970471"/>
            <a:ext cx="996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대륙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해양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산맥 등으로 설명하는 지리적 위치와 위도와 경도로 나타내는 수리적 위치가 속한다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BDAB1A08-3126-4684-B31A-34B29CB4BD85}"/>
              </a:ext>
            </a:extLst>
          </p:cNvPr>
          <p:cNvGrpSpPr/>
          <p:nvPr/>
        </p:nvGrpSpPr>
        <p:grpSpPr>
          <a:xfrm>
            <a:off x="1153786" y="3604363"/>
            <a:ext cx="9967863" cy="1078080"/>
            <a:chOff x="1235799" y="2516101"/>
            <a:chExt cx="9967863" cy="1078080"/>
          </a:xfrm>
        </p:grpSpPr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51910E65-E56A-4F12-8F3A-CB83FEA5B374}"/>
                </a:ext>
              </a:extLst>
            </p:cNvPr>
            <p:cNvSpPr/>
            <p:nvPr/>
          </p:nvSpPr>
          <p:spPr>
            <a:xfrm>
              <a:off x="1235799" y="2729663"/>
              <a:ext cx="9967863" cy="864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endParaRPr 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36D70A44-1306-4D36-A3F7-7BCB5FD6A1E8}"/>
                </a:ext>
              </a:extLst>
            </p:cNvPr>
            <p:cNvSpPr/>
            <p:nvPr/>
          </p:nvSpPr>
          <p:spPr>
            <a:xfrm>
              <a:off x="1235799" y="2516101"/>
              <a:ext cx="1425916" cy="425292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dirty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상대적 위치</a:t>
              </a:r>
              <a:endParaRPr lang="en-US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30" name="Rectangle 7">
            <a:extLst>
              <a:ext uri="{FF2B5EF4-FFF2-40B4-BE49-F238E27FC236}">
                <a16:creationId xmlns:a16="http://schemas.microsoft.com/office/drawing/2014/main" id="{14414684-32E6-44D6-9A90-BD1F77C67476}"/>
              </a:ext>
            </a:extLst>
          </p:cNvPr>
          <p:cNvSpPr/>
          <p:nvPr/>
        </p:nvSpPr>
        <p:spPr>
          <a:xfrm>
            <a:off x="1153786" y="5005796"/>
            <a:ext cx="9967863" cy="864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2A19CF-0ED8-4E36-AFCE-6DBDFCBA10C1}"/>
              </a:ext>
            </a:extLst>
          </p:cNvPr>
          <p:cNvSpPr txBox="1"/>
          <p:nvPr/>
        </p:nvSpPr>
        <p:spPr>
          <a:xfrm>
            <a:off x="2688918" y="4131043"/>
            <a:ext cx="942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주변 지역과의 정치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</a:t>
            </a:r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문화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</a:t>
            </a:r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경제적 관계에 따라 변하는 위치이다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pic>
        <p:nvPicPr>
          <p:cNvPr id="34" name="그림 33" descr="상징, 예술, 별이(가) 표시된 사진&#10;&#10;자동 생성된 설명">
            <a:extLst>
              <a:ext uri="{FF2B5EF4-FFF2-40B4-BE49-F238E27FC236}">
                <a16:creationId xmlns:a16="http://schemas.microsoft.com/office/drawing/2014/main" id="{CDAF221E-F66A-43FF-BB6D-02EE29444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19" y="481891"/>
            <a:ext cx="5702555" cy="860090"/>
          </a:xfrm>
          <a:prstGeom prst="rect">
            <a:avLst/>
          </a:prstGeom>
        </p:spPr>
      </p:pic>
      <p:pic>
        <p:nvPicPr>
          <p:cNvPr id="5" name="그림 4" descr="텍스트, 친필, 디자인이(가) 표시된 사진&#10;&#10;자동 생성된 설명">
            <a:extLst>
              <a:ext uri="{FF2B5EF4-FFF2-40B4-BE49-F238E27FC236}">
                <a16:creationId xmlns:a16="http://schemas.microsoft.com/office/drawing/2014/main" id="{C19A2FD8-C8F9-3077-0799-877BD55D9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400" b="81300" l="53461" r="86158">
                        <a14:foregroundMark x1="54177" y1="79200" x2="53461" y2="7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666" r="9724" b="17888"/>
          <a:stretch/>
        </p:blipFill>
        <p:spPr>
          <a:xfrm>
            <a:off x="2947837" y="1682357"/>
            <a:ext cx="1909171" cy="510637"/>
          </a:xfrm>
          <a:prstGeom prst="rect">
            <a:avLst/>
          </a:prstGeom>
        </p:spPr>
      </p:pic>
      <p:pic>
        <p:nvPicPr>
          <p:cNvPr id="6" name="그림 5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6F1D2E39-A79C-A482-0B7D-DA84EEC0C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65" y="1421352"/>
            <a:ext cx="866906" cy="4360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689FB0-0620-C26D-5F9D-8DE557CD3125}"/>
              </a:ext>
            </a:extLst>
          </p:cNvPr>
          <p:cNvSpPr txBox="1"/>
          <p:nvPr/>
        </p:nvSpPr>
        <p:spPr>
          <a:xfrm>
            <a:off x="3122371" y="1490786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지리의 위치가 어떤 의미를 가지며 종류는 무엇이 있는지 파악한다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D3DB230F-2BD0-E857-15FE-00902034BF04}"/>
              </a:ext>
            </a:extLst>
          </p:cNvPr>
          <p:cNvSpPr/>
          <p:nvPr/>
        </p:nvSpPr>
        <p:spPr>
          <a:xfrm>
            <a:off x="1156124" y="4852835"/>
            <a:ext cx="1425916" cy="425292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위도와 경도</a:t>
            </a:r>
            <a:endParaRPr lang="en-US" dirty="0">
              <a:solidFill>
                <a:prstClr val="white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95A83-8D25-A318-195C-1FCA10A5D780}"/>
              </a:ext>
            </a:extLst>
          </p:cNvPr>
          <p:cNvSpPr txBox="1"/>
          <p:nvPr/>
        </p:nvSpPr>
        <p:spPr>
          <a:xfrm>
            <a:off x="1759587" y="5389554"/>
            <a:ext cx="1024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지구 위의 위치를 나타내는 좌표축 중에서 동서 방향의 것은 위도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남북 방향의 것은 경도이다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86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AB5BD8-B509-703A-EFB6-20FEE6A7E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9" b="29395"/>
          <a:stretch/>
        </p:blipFill>
        <p:spPr>
          <a:xfrm>
            <a:off x="3236976" y="545762"/>
            <a:ext cx="402336" cy="250465"/>
          </a:xfrm>
          <a:prstGeom prst="rect">
            <a:avLst/>
          </a:prstGeom>
        </p:spPr>
      </p:pic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2708381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320143" y="486330"/>
            <a:ext cx="291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위치에 따른 지역의 특성</a:t>
            </a:r>
            <a:endParaRPr lang="ko-KR" altLang="en-US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D9AB00-FC7C-2B81-DEAD-3B41ABC46846}"/>
              </a:ext>
            </a:extLst>
          </p:cNvPr>
          <p:cNvSpPr txBox="1"/>
          <p:nvPr/>
        </p:nvSpPr>
        <p:spPr>
          <a:xfrm>
            <a:off x="3157143" y="517107"/>
            <a:ext cx="634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위도에 따른 차이점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D7C12D1-5FAA-E400-9034-5A2F90DAC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188" y="2297598"/>
            <a:ext cx="3696929" cy="255638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4E72335-3BE5-7985-5CF3-06935D186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8279" y="2330341"/>
            <a:ext cx="3581561" cy="2490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605DC5-CC69-040D-2318-296FCB155728}"/>
              </a:ext>
            </a:extLst>
          </p:cNvPr>
          <p:cNvSpPr txBox="1"/>
          <p:nvPr/>
        </p:nvSpPr>
        <p:spPr>
          <a:xfrm>
            <a:off x="2594971" y="4883803"/>
            <a:ext cx="2752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▲핀란드의 크리스마스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2AFAFF-2DDD-FA01-DE76-7B6E67D94635}"/>
              </a:ext>
            </a:extLst>
          </p:cNvPr>
          <p:cNvSpPr txBox="1"/>
          <p:nvPr/>
        </p:nvSpPr>
        <p:spPr>
          <a:xfrm>
            <a:off x="7143406" y="4883757"/>
            <a:ext cx="2752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▲오스트레일리아의 크리스마스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AE50CF-F6BA-6D04-578F-B4032DDF7447}"/>
              </a:ext>
            </a:extLst>
          </p:cNvPr>
          <p:cNvSpPr txBox="1"/>
          <p:nvPr/>
        </p:nvSpPr>
        <p:spPr>
          <a:xfrm>
            <a:off x="1783080" y="5221398"/>
            <a:ext cx="836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위도에 따라 지역별로 기후와 계절에 차이가 생긴다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 </a:t>
            </a:r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핀란드와 오스트레일리아는 계절이 반대로 나타나 크리스마스 모습이 다르다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46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AB5BD8-B509-703A-EFB6-20FEE6A7E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9" b="29395"/>
          <a:stretch/>
        </p:blipFill>
        <p:spPr>
          <a:xfrm>
            <a:off x="3236976" y="545762"/>
            <a:ext cx="402336" cy="250465"/>
          </a:xfrm>
          <a:prstGeom prst="rect">
            <a:avLst/>
          </a:prstGeom>
        </p:spPr>
      </p:pic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2708381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402985" y="456723"/>
            <a:ext cx="291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위치에 따른 지역의 특성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D9AB00-FC7C-2B81-DEAD-3B41ABC46846}"/>
              </a:ext>
            </a:extLst>
          </p:cNvPr>
          <p:cNvSpPr txBox="1"/>
          <p:nvPr/>
        </p:nvSpPr>
        <p:spPr>
          <a:xfrm>
            <a:off x="3157143" y="517107"/>
            <a:ext cx="634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경도에 따른 차이점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05DC5-CC69-040D-2318-296FCB155728}"/>
              </a:ext>
            </a:extLst>
          </p:cNvPr>
          <p:cNvSpPr txBox="1"/>
          <p:nvPr/>
        </p:nvSpPr>
        <p:spPr>
          <a:xfrm>
            <a:off x="3063240" y="4846260"/>
            <a:ext cx="2752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▲인도 </a:t>
            </a:r>
            <a:r>
              <a:rPr lang="ko-KR" altLang="en-US" sz="1400" dirty="0" err="1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벵갈루루</a:t>
            </a:r>
            <a:endParaRPr lang="ko-KR" altLang="en-US" sz="14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2AFAFF-2DDD-FA01-DE76-7B6E67D94635}"/>
              </a:ext>
            </a:extLst>
          </p:cNvPr>
          <p:cNvSpPr txBox="1"/>
          <p:nvPr/>
        </p:nvSpPr>
        <p:spPr>
          <a:xfrm>
            <a:off x="7649878" y="4824227"/>
            <a:ext cx="2752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▲미국 샌프란시스코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AE50CF-F6BA-6D04-578F-B4032DDF7447}"/>
              </a:ext>
            </a:extLst>
          </p:cNvPr>
          <p:cNvSpPr txBox="1"/>
          <p:nvPr/>
        </p:nvSpPr>
        <p:spPr>
          <a:xfrm>
            <a:off x="1783080" y="5221398"/>
            <a:ext cx="836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경도에 따라 지역 간 시차가 발생한다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 </a:t>
            </a:r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인도와 미국은 시차를 산업에 활용하여 업무가 연속적으로 이루어질 수 있다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05B40FF-4DE7-06A2-158C-52338091F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024" y="2287999"/>
            <a:ext cx="3569335" cy="24909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253B5A9-6E73-A010-76B5-FD9F1AC31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356" y="2287999"/>
            <a:ext cx="3581561" cy="251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3" y="393300"/>
            <a:ext cx="2529855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490661" y="473139"/>
            <a:ext cx="218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지역 차란 무엇일까</a:t>
            </a:r>
            <a:r>
              <a:rPr lang="en-US" altLang="ko-KR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?</a:t>
            </a:r>
            <a:endParaRPr lang="ko-KR" altLang="en-US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8D56BA-C1FE-CCD7-E64C-3E304D990A7B}"/>
              </a:ext>
            </a:extLst>
          </p:cNvPr>
          <p:cNvSpPr txBox="1"/>
          <p:nvPr/>
        </p:nvSpPr>
        <p:spPr>
          <a:xfrm>
            <a:off x="1741714" y="2175213"/>
            <a:ext cx="8327572" cy="2809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지역은 위치에 따라 기후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지형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식생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*</a:t>
            </a: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과 같은 자연환경이 다르게 나타난다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 </a:t>
            </a: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이러한 차이는 인구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교통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문화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산업 등 인문환경에 영향을 주며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이는 다시 지역의 고유한 특성이 되어 지역 차로 나타난다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 </a:t>
            </a: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위치에 따라 다양한 특성이 나타나는 지역이 모여 하나의 세계를 이룬다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5A9CD4-EA56-7572-8A02-98F3BD62558C}"/>
              </a:ext>
            </a:extLst>
          </p:cNvPr>
          <p:cNvSpPr txBox="1"/>
          <p:nvPr/>
        </p:nvSpPr>
        <p:spPr>
          <a:xfrm>
            <a:off x="1741714" y="5251665"/>
            <a:ext cx="7717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*</a:t>
            </a:r>
            <a:r>
              <a:rPr lang="ko-KR" altLang="en-US" dirty="0">
                <a:solidFill>
                  <a:srgbClr val="FF000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식생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: </a:t>
            </a:r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일정한 장소에서 모여 사는 특유한 식물 집단을 말한다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520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50170908-D112-C050-788F-4B52B9E63115}"/>
              </a:ext>
            </a:extLst>
          </p:cNvPr>
          <p:cNvGrpSpPr/>
          <p:nvPr/>
        </p:nvGrpSpPr>
        <p:grpSpPr>
          <a:xfrm>
            <a:off x="1112068" y="3269979"/>
            <a:ext cx="9967863" cy="1078080"/>
            <a:chOff x="1235799" y="2516101"/>
            <a:chExt cx="9967863" cy="1078080"/>
          </a:xfrm>
        </p:grpSpPr>
        <p:sp>
          <p:nvSpPr>
            <p:cNvPr id="2" name="Rectangle 7">
              <a:extLst>
                <a:ext uri="{FF2B5EF4-FFF2-40B4-BE49-F238E27FC236}">
                  <a16:creationId xmlns:a16="http://schemas.microsoft.com/office/drawing/2014/main" id="{5018DE25-31D4-5830-9F03-A3F55A8968E4}"/>
                </a:ext>
              </a:extLst>
            </p:cNvPr>
            <p:cNvSpPr/>
            <p:nvPr/>
          </p:nvSpPr>
          <p:spPr>
            <a:xfrm>
              <a:off x="1235799" y="2729663"/>
              <a:ext cx="9967863" cy="864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endParaRPr 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611C21BC-04E6-8654-1559-09F9EDF4D23E}"/>
                </a:ext>
              </a:extLst>
            </p:cNvPr>
            <p:cNvSpPr/>
            <p:nvPr/>
          </p:nvSpPr>
          <p:spPr>
            <a:xfrm>
              <a:off x="1235799" y="2516101"/>
              <a:ext cx="1425916" cy="425292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dirty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기후</a:t>
              </a:r>
              <a:endParaRPr lang="en-US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1440627" y="705596"/>
            <a:ext cx="9310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기후와 지형으로 파악하는 지역의 특성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9D68D9-AEC3-9B71-DEA6-3B4A7A9CD7B8}"/>
              </a:ext>
            </a:extLst>
          </p:cNvPr>
          <p:cNvSpPr txBox="1"/>
          <p:nvPr/>
        </p:nvSpPr>
        <p:spPr>
          <a:xfrm>
            <a:off x="1758085" y="3782060"/>
            <a:ext cx="1023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지역에 오랜 기간에 걸쳐 나타난 기옥</a:t>
            </a:r>
            <a:r>
              <a:rPr lang="en-US" altLang="ko-KR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강수</a:t>
            </a:r>
            <a:r>
              <a:rPr lang="en-US" altLang="ko-KR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바람 등의 평균 상태로 인간 생활에 큰 영향을 미친다</a:t>
            </a:r>
            <a:r>
              <a:rPr lang="en-US" altLang="ko-KR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sz="16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BDAB1A08-3126-4684-B31A-34B29CB4BD85}"/>
              </a:ext>
            </a:extLst>
          </p:cNvPr>
          <p:cNvGrpSpPr/>
          <p:nvPr/>
        </p:nvGrpSpPr>
        <p:grpSpPr>
          <a:xfrm>
            <a:off x="1112068" y="4505962"/>
            <a:ext cx="9967863" cy="1078080"/>
            <a:chOff x="1235799" y="2516101"/>
            <a:chExt cx="9967863" cy="1078080"/>
          </a:xfrm>
        </p:grpSpPr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51910E65-E56A-4F12-8F3A-CB83FEA5B374}"/>
                </a:ext>
              </a:extLst>
            </p:cNvPr>
            <p:cNvSpPr/>
            <p:nvPr/>
          </p:nvSpPr>
          <p:spPr>
            <a:xfrm>
              <a:off x="1235799" y="2729663"/>
              <a:ext cx="9967863" cy="864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endParaRPr 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36D70A44-1306-4D36-A3F7-7BCB5FD6A1E8}"/>
                </a:ext>
              </a:extLst>
            </p:cNvPr>
            <p:cNvSpPr/>
            <p:nvPr/>
          </p:nvSpPr>
          <p:spPr>
            <a:xfrm>
              <a:off x="1235799" y="2516101"/>
              <a:ext cx="1425916" cy="425292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dirty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지형</a:t>
              </a:r>
              <a:endParaRPr lang="en-US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92A19CF-0ED8-4E36-AFCE-6DBDFCBA10C1}"/>
              </a:ext>
            </a:extLst>
          </p:cNvPr>
          <p:cNvSpPr txBox="1"/>
          <p:nvPr/>
        </p:nvSpPr>
        <p:spPr>
          <a:xfrm>
            <a:off x="1876970" y="5118756"/>
            <a:ext cx="9421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땅의 생긴 모양이나 형태를 말하며 기후와 함께 인간 생활에 영향을 미치는 자연환경이다</a:t>
            </a:r>
            <a:r>
              <a:rPr lang="en-US" altLang="ko-KR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sz="16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pic>
        <p:nvPicPr>
          <p:cNvPr id="34" name="그림 33" descr="상징, 예술, 별이(가) 표시된 사진&#10;&#10;자동 생성된 설명">
            <a:extLst>
              <a:ext uri="{FF2B5EF4-FFF2-40B4-BE49-F238E27FC236}">
                <a16:creationId xmlns:a16="http://schemas.microsoft.com/office/drawing/2014/main" id="{CDAF221E-F66A-43FF-BB6D-02EE29444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60" y="753910"/>
            <a:ext cx="10131552" cy="860090"/>
          </a:xfrm>
          <a:prstGeom prst="rect">
            <a:avLst/>
          </a:prstGeom>
        </p:spPr>
      </p:pic>
      <p:pic>
        <p:nvPicPr>
          <p:cNvPr id="4" name="그림 3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7B0C9FC0-FA19-F255-DA74-0E6B4FAC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73" y="1888185"/>
            <a:ext cx="866906" cy="4360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9C15BC-5F79-9657-0702-23704749C924}"/>
              </a:ext>
            </a:extLst>
          </p:cNvPr>
          <p:cNvSpPr txBox="1"/>
          <p:nvPr/>
        </p:nvSpPr>
        <p:spPr>
          <a:xfrm>
            <a:off x="2442925" y="1844780"/>
            <a:ext cx="7306147" cy="88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기후와 지형이 지역에 미치는 영향을 파악하고 각 지역의 특성이 어떻게 형성되는지 이해한다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pic>
        <p:nvPicPr>
          <p:cNvPr id="6" name="그림 5" descr="텍스트, 친필, 디자인이(가) 표시된 사진&#10;&#10;자동 생성된 설명">
            <a:extLst>
              <a:ext uri="{FF2B5EF4-FFF2-40B4-BE49-F238E27FC236}">
                <a16:creationId xmlns:a16="http://schemas.microsoft.com/office/drawing/2014/main" id="{0B0966F0-100D-08BA-4EAF-77AFD8C5AC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400" b="81300" l="53461" r="86158">
                        <a14:foregroundMark x1="54177" y1="79200" x2="53461" y2="7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666" r="9724" b="17888"/>
          <a:stretch/>
        </p:blipFill>
        <p:spPr>
          <a:xfrm>
            <a:off x="2258479" y="2031154"/>
            <a:ext cx="1909171" cy="5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3668501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603782" y="451737"/>
            <a:ext cx="349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기후로 파악하는 지역의 특성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6839E2F-AA88-62C7-2560-CCCB2679D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59" y="1293970"/>
            <a:ext cx="2042037" cy="1155362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B6F82099-EC31-1380-D56B-45EE7C4562C2}"/>
              </a:ext>
            </a:extLst>
          </p:cNvPr>
          <p:cNvGrpSpPr/>
          <p:nvPr/>
        </p:nvGrpSpPr>
        <p:grpSpPr>
          <a:xfrm>
            <a:off x="2509542" y="1309075"/>
            <a:ext cx="3536326" cy="2207342"/>
            <a:chOff x="1463173" y="3093731"/>
            <a:chExt cx="3588402" cy="2356846"/>
          </a:xfrm>
        </p:grpSpPr>
        <p:sp>
          <p:nvSpPr>
            <p:cNvPr id="6" name="사각형: 모서리가 접힌 도형 5">
              <a:extLst>
                <a:ext uri="{FF2B5EF4-FFF2-40B4-BE49-F238E27FC236}">
                  <a16:creationId xmlns:a16="http://schemas.microsoft.com/office/drawing/2014/main" id="{24B20296-1830-77E1-E39B-8D7FA1B2A3CD}"/>
                </a:ext>
              </a:extLst>
            </p:cNvPr>
            <p:cNvSpPr/>
            <p:nvPr/>
          </p:nvSpPr>
          <p:spPr>
            <a:xfrm>
              <a:off x="1463173" y="3093731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3A5AC64E-03D6-9A7F-DAF1-4F712116C006}"/>
                </a:ext>
              </a:extLst>
            </p:cNvPr>
            <p:cNvSpPr/>
            <p:nvPr/>
          </p:nvSpPr>
          <p:spPr>
            <a:xfrm>
              <a:off x="1636169" y="3216921"/>
              <a:ext cx="1145919" cy="28302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16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핀란드</a:t>
              </a:r>
              <a:endParaRPr lang="en-US" altLang="ko-KR" sz="16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79C913-BB9F-74D5-A0EC-1A1EA62963BF}"/>
                </a:ext>
              </a:extLst>
            </p:cNvPr>
            <p:cNvSpPr txBox="1"/>
            <p:nvPr/>
          </p:nvSpPr>
          <p:spPr>
            <a:xfrm>
              <a:off x="1545083" y="3624740"/>
              <a:ext cx="3506492" cy="29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위치</a:t>
              </a:r>
              <a:r>
                <a:rPr lang="en-US" altLang="ko-KR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: </a:t>
              </a:r>
              <a:r>
                <a:rPr lang="ko-KR" altLang="en-US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북유럽의 발트해 연안에 위치한다</a:t>
              </a:r>
              <a:r>
                <a:rPr lang="en-US" altLang="ko-KR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.</a:t>
              </a:r>
              <a:endPara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785C614-3939-911B-F9D2-C09485708E3A}"/>
              </a:ext>
            </a:extLst>
          </p:cNvPr>
          <p:cNvSpPr txBox="1"/>
          <p:nvPr/>
        </p:nvSpPr>
        <p:spPr>
          <a:xfrm>
            <a:off x="2587358" y="2152917"/>
            <a:ext cx="333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자연환경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: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핀란드에는 대규모의 침엽수림 지대가 넓게 분포한다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.</a:t>
            </a:r>
            <a:endParaRPr lang="ko-KR" altLang="en-US" sz="1200" dirty="0">
              <a:latin typeface="나눔스퀘어 네오 Bold" panose="00000800000000000000" pitchFamily="2" charset="-127"/>
              <a:ea typeface="나눔스퀘어 네오 Bold" panose="00000800000000000000" pitchFamily="2" charset="-127"/>
              <a:cs typeface="Pretendard" panose="0200050300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36765B-F235-6116-EEC0-BB07E654FE54}"/>
              </a:ext>
            </a:extLst>
          </p:cNvPr>
          <p:cNvSpPr txBox="1"/>
          <p:nvPr/>
        </p:nvSpPr>
        <p:spPr>
          <a:xfrm>
            <a:off x="2587358" y="2684100"/>
            <a:ext cx="333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인문환경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: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임업이 발달했으며 농림업 분야의 인력을 양성하는 교육 환경을 갖추고 있다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.</a:t>
            </a:r>
            <a:endParaRPr lang="ko-KR" altLang="en-US" sz="1200" dirty="0">
              <a:latin typeface="나눔스퀘어 네오 Bold" panose="00000800000000000000" pitchFamily="2" charset="-127"/>
              <a:ea typeface="나눔스퀘어 네오 Bold" panose="00000800000000000000" pitchFamily="2" charset="-127"/>
              <a:cs typeface="Pretendard" panose="02000503000000020004" pitchFamily="50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3104C2C0-B691-48B1-3FD0-E0DC70E34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94" y="3854588"/>
            <a:ext cx="1951765" cy="1104288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910B9FF1-6046-1769-EAE8-F01ADC76695D}"/>
              </a:ext>
            </a:extLst>
          </p:cNvPr>
          <p:cNvGrpSpPr/>
          <p:nvPr/>
        </p:nvGrpSpPr>
        <p:grpSpPr>
          <a:xfrm>
            <a:off x="2509542" y="3855205"/>
            <a:ext cx="3536326" cy="2207342"/>
            <a:chOff x="1463173" y="3093731"/>
            <a:chExt cx="3588402" cy="2356846"/>
          </a:xfrm>
        </p:grpSpPr>
        <p:sp>
          <p:nvSpPr>
            <p:cNvPr id="21" name="사각형: 모서리가 접힌 도형 20">
              <a:extLst>
                <a:ext uri="{FF2B5EF4-FFF2-40B4-BE49-F238E27FC236}">
                  <a16:creationId xmlns:a16="http://schemas.microsoft.com/office/drawing/2014/main" id="{84E1D5FD-0CE5-1930-C6A2-469EFC21F484}"/>
                </a:ext>
              </a:extLst>
            </p:cNvPr>
            <p:cNvSpPr/>
            <p:nvPr/>
          </p:nvSpPr>
          <p:spPr>
            <a:xfrm>
              <a:off x="1463173" y="3093731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54B89872-81E1-F1BF-2734-284D14A88695}"/>
                </a:ext>
              </a:extLst>
            </p:cNvPr>
            <p:cNvSpPr/>
            <p:nvPr/>
          </p:nvSpPr>
          <p:spPr>
            <a:xfrm>
              <a:off x="1636169" y="3216921"/>
              <a:ext cx="1145919" cy="30219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16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에스파냐</a:t>
              </a:r>
              <a:endParaRPr lang="en-US" altLang="ko-KR" sz="16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1F670C-1F3D-D14E-7791-72251F487B85}"/>
                </a:ext>
              </a:extLst>
            </p:cNvPr>
            <p:cNvSpPr txBox="1"/>
            <p:nvPr/>
          </p:nvSpPr>
          <p:spPr>
            <a:xfrm>
              <a:off x="1545083" y="3624740"/>
              <a:ext cx="3506492" cy="49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위치</a:t>
              </a:r>
              <a:r>
                <a:rPr lang="en-US" altLang="ko-KR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: </a:t>
              </a:r>
              <a:r>
                <a:rPr lang="ko-KR" altLang="en-US" sz="1200" dirty="0" err="1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이베리아반도에</a:t>
              </a:r>
              <a:r>
                <a:rPr lang="ko-KR" altLang="en-US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 자리하며</a:t>
              </a:r>
              <a:r>
                <a:rPr lang="en-US" altLang="ko-KR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, </a:t>
              </a:r>
              <a:r>
                <a:rPr lang="ko-KR" altLang="en-US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지중해 북서쪽에 있다</a:t>
              </a:r>
              <a:r>
                <a:rPr lang="en-US" altLang="ko-KR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.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C0E6BF6-FEC4-BCC5-EEE0-5E93512EE884}"/>
              </a:ext>
            </a:extLst>
          </p:cNvPr>
          <p:cNvSpPr txBox="1"/>
          <p:nvPr/>
        </p:nvSpPr>
        <p:spPr>
          <a:xfrm>
            <a:off x="2548450" y="4854379"/>
            <a:ext cx="333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자연환경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: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여름이 고온 건조한 온대 기후가 나타난다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.</a:t>
            </a:r>
            <a:endParaRPr lang="ko-KR" altLang="en-US" sz="1200" dirty="0">
              <a:latin typeface="나눔스퀘어 네오 Bold" panose="00000800000000000000" pitchFamily="2" charset="-127"/>
              <a:ea typeface="나눔스퀘어 네오 Bold" panose="00000800000000000000" pitchFamily="2" charset="-127"/>
              <a:cs typeface="Pretendard" panose="0200050300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AC1E20-53E0-2554-2422-0E6E98315822}"/>
              </a:ext>
            </a:extLst>
          </p:cNvPr>
          <p:cNvSpPr txBox="1"/>
          <p:nvPr/>
        </p:nvSpPr>
        <p:spPr>
          <a:xfrm>
            <a:off x="2548450" y="5380797"/>
            <a:ext cx="333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인문환경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: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올리브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,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포도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,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오렌지 등을 재배하는 수목 농업이 발달하였다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.</a:t>
            </a:r>
            <a:endParaRPr lang="ko-KR" altLang="en-US" sz="1200" dirty="0">
              <a:latin typeface="나눔스퀘어 네오 Bold" panose="00000800000000000000" pitchFamily="2" charset="-127"/>
              <a:ea typeface="나눔스퀘어 네오 Bold" panose="00000800000000000000" pitchFamily="2" charset="-127"/>
              <a:cs typeface="Pretendard" panose="02000503000000020004" pitchFamily="50" charset="-127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1E7C006C-67E0-7E96-4DCF-82BD5A6B6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33" y="1363790"/>
            <a:ext cx="1884972" cy="1085542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ACC23260-2AB0-3B05-DD63-70DE42D907EA}"/>
              </a:ext>
            </a:extLst>
          </p:cNvPr>
          <p:cNvGrpSpPr/>
          <p:nvPr/>
        </p:nvGrpSpPr>
        <p:grpSpPr>
          <a:xfrm>
            <a:off x="8332260" y="1371221"/>
            <a:ext cx="3614474" cy="2207342"/>
            <a:chOff x="1463173" y="3093731"/>
            <a:chExt cx="3558177" cy="2356846"/>
          </a:xfrm>
        </p:grpSpPr>
        <p:sp>
          <p:nvSpPr>
            <p:cNvPr id="29" name="사각형: 모서리가 접힌 도형 28">
              <a:extLst>
                <a:ext uri="{FF2B5EF4-FFF2-40B4-BE49-F238E27FC236}">
                  <a16:creationId xmlns:a16="http://schemas.microsoft.com/office/drawing/2014/main" id="{4DCCB064-CE7E-7027-4A42-1FF0FBBA2A25}"/>
                </a:ext>
              </a:extLst>
            </p:cNvPr>
            <p:cNvSpPr/>
            <p:nvPr/>
          </p:nvSpPr>
          <p:spPr>
            <a:xfrm>
              <a:off x="1463173" y="3093731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F7818E8D-133B-7019-4C0C-D0F89E16615E}"/>
                </a:ext>
              </a:extLst>
            </p:cNvPr>
            <p:cNvSpPr/>
            <p:nvPr/>
          </p:nvSpPr>
          <p:spPr>
            <a:xfrm>
              <a:off x="1636169" y="3216921"/>
              <a:ext cx="1145919" cy="30219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16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몽골</a:t>
              </a:r>
              <a:endParaRPr lang="en-US" altLang="ko-KR" sz="16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E962E74-A36D-C8AF-FE06-922F35BDA5BF}"/>
                </a:ext>
              </a:extLst>
            </p:cNvPr>
            <p:cNvSpPr txBox="1"/>
            <p:nvPr/>
          </p:nvSpPr>
          <p:spPr>
            <a:xfrm>
              <a:off x="1514858" y="3654014"/>
              <a:ext cx="3506492" cy="29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위치</a:t>
              </a:r>
              <a:r>
                <a:rPr lang="en-US" altLang="ko-KR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: </a:t>
              </a:r>
              <a:r>
                <a:rPr lang="ko-KR" altLang="en-US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동아시아의 내륙에 위치한다</a:t>
              </a:r>
              <a:r>
                <a:rPr lang="en-US" altLang="ko-KR" sz="12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Pretendard" panose="02000503000000020004" pitchFamily="50" charset="-127"/>
                </a:rPr>
                <a:t>.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124A9DC-6460-3B61-0B15-E4179E1B4216}"/>
              </a:ext>
            </a:extLst>
          </p:cNvPr>
          <p:cNvSpPr txBox="1"/>
          <p:nvPr/>
        </p:nvSpPr>
        <p:spPr>
          <a:xfrm>
            <a:off x="8384763" y="2266948"/>
            <a:ext cx="333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자연환경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: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고비 사막이 있으며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,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건조 기후가 나타난다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.</a:t>
            </a:r>
            <a:endParaRPr lang="ko-KR" altLang="en-US" sz="1200" dirty="0">
              <a:latin typeface="나눔스퀘어 네오 Bold" panose="00000800000000000000" pitchFamily="2" charset="-127"/>
              <a:ea typeface="나눔스퀘어 네오 Bold" panose="00000800000000000000" pitchFamily="2" charset="-127"/>
              <a:cs typeface="Pretendard" panose="02000503000000020004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7BBB86-1E99-DE39-1B16-2DD05CBE032E}"/>
              </a:ext>
            </a:extLst>
          </p:cNvPr>
          <p:cNvSpPr txBox="1"/>
          <p:nvPr/>
        </p:nvSpPr>
        <p:spPr>
          <a:xfrm>
            <a:off x="8384763" y="2822599"/>
            <a:ext cx="333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인문환경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: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농사를 짓기 어려우므로 염소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, 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양 등을 기르며 물과 풀을 찾아 이동하는 유목이 발달하였다</a:t>
            </a:r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Pretendard" panose="02000503000000020004" pitchFamily="50" charset="-127"/>
              </a:rPr>
              <a:t>.</a:t>
            </a:r>
            <a:endParaRPr lang="ko-KR" altLang="en-US" sz="1200" dirty="0">
              <a:latin typeface="나눔스퀘어 네오 Bold" panose="00000800000000000000" pitchFamily="2" charset="-127"/>
              <a:ea typeface="나눔스퀘어 네오 Bold" panose="00000800000000000000" pitchFamily="2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378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866</Words>
  <Application>Microsoft Office PowerPoint</Application>
  <PresentationFormat>와이드스크린</PresentationFormat>
  <Paragraphs>122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3" baseType="lpstr">
      <vt:lpstr>NanumGothicExtraBold</vt:lpstr>
      <vt:lpstr>NanumGothic</vt:lpstr>
      <vt:lpstr>나눔스퀘어 네오 Bold</vt:lpstr>
      <vt:lpstr>나눔스퀘어 네오 Heavy</vt:lpstr>
      <vt:lpstr>나눔스퀘어 네오 OTF Heavy</vt:lpstr>
      <vt:lpstr>나눔스퀘어OTF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1774</cp:lastModifiedBy>
  <cp:revision>86</cp:revision>
  <dcterms:created xsi:type="dcterms:W3CDTF">2024-08-13T02:16:59Z</dcterms:created>
  <dcterms:modified xsi:type="dcterms:W3CDTF">2024-08-30T08:32:15Z</dcterms:modified>
</cp:coreProperties>
</file>