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1"/>
  </p:notesMasterIdLst>
  <p:sldIdLst>
    <p:sldId id="292" r:id="rId5"/>
    <p:sldId id="286" r:id="rId6"/>
    <p:sldId id="306" r:id="rId7"/>
    <p:sldId id="299" r:id="rId8"/>
    <p:sldId id="298" r:id="rId9"/>
    <p:sldId id="320" r:id="rId10"/>
    <p:sldId id="314" r:id="rId11"/>
    <p:sldId id="322" r:id="rId12"/>
    <p:sldId id="317" r:id="rId13"/>
    <p:sldId id="315" r:id="rId14"/>
    <p:sldId id="316" r:id="rId15"/>
    <p:sldId id="318" r:id="rId16"/>
    <p:sldId id="319" r:id="rId17"/>
    <p:sldId id="321" r:id="rId18"/>
    <p:sldId id="313" r:id="rId19"/>
    <p:sldId id="297" r:id="rId20"/>
  </p:sldIdLst>
  <p:sldSz cx="12192000" cy="6858000"/>
  <p:notesSz cx="6858000" cy="9144000"/>
  <p:embeddedFontLst>
    <p:embeddedFont>
      <p:font typeface="NanumGothicExtraBold" pitchFamily="2" charset="-127"/>
      <p:bold r:id="rId22"/>
    </p:embeddedFont>
    <p:embeddedFont>
      <p:font typeface="Spoqa Han Sans Neo" panose="020B0600000101010101" charset="0"/>
      <p:regular r:id="rId23"/>
      <p:bold r:id="rId24"/>
      <p:italic r:id="rId25"/>
      <p:boldItalic r:id="rId26"/>
    </p:embeddedFont>
    <p:embeddedFont>
      <p:font typeface="나눔고딕" pitchFamily="2" charset="-127"/>
      <p:regular r:id="rId27"/>
      <p:bold r:id="rId28"/>
    </p:embeddedFont>
    <p:embeddedFont>
      <p:font typeface="나눔고딕" pitchFamily="2" charset="-127"/>
      <p:regular r:id="rId27"/>
      <p:bold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2" clrIdx="0">
    <p:extLst>
      <p:ext uri="{19B8F6BF-5375-455C-9EA6-DF929625EA0E}">
        <p15:presenceInfo xmlns:p15="http://schemas.microsoft.com/office/powerpoint/2012/main" userId=" " providerId="None"/>
      </p:ext>
    </p:extLst>
  </p:cmAuthor>
  <p:cmAuthor id="2" name="Jihee" initials="JK" lastIdx="1" clrIdx="1">
    <p:extLst>
      <p:ext uri="{19B8F6BF-5375-455C-9EA6-DF929625EA0E}">
        <p15:presenceInfo xmlns:p15="http://schemas.microsoft.com/office/powerpoint/2012/main" userId="Jihe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4B8"/>
    <a:srgbClr val="FFD91D"/>
    <a:srgbClr val="FFBE1E"/>
    <a:srgbClr val="8C3200"/>
    <a:srgbClr val="84620F"/>
    <a:srgbClr val="641DFF"/>
    <a:srgbClr val="3CC864"/>
    <a:srgbClr val="9C3CC8"/>
    <a:srgbClr val="5946D0"/>
    <a:srgbClr val="B9F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8"/>
    <p:restoredTop sz="94650"/>
  </p:normalViewPr>
  <p:slideViewPr>
    <p:cSldViewPr snapToGrid="0" showGuides="1">
      <p:cViewPr varScale="1">
        <p:scale>
          <a:sx n="150" d="100"/>
          <a:sy n="150" d="100"/>
        </p:scale>
        <p:origin x="112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안효빈" userId="48cd14ce-9593-4708-88ef-77641dc3357c" providerId="ADAL" clId="{50AD404B-D0BF-49D9-8F7B-4AE34EF3C54B}"/>
    <pc:docChg chg="modSld">
      <pc:chgData name="안효빈" userId="48cd14ce-9593-4708-88ef-77641dc3357c" providerId="ADAL" clId="{50AD404B-D0BF-49D9-8F7B-4AE34EF3C54B}" dt="2024-08-27T00:29:14.179" v="18" actId="20577"/>
      <pc:docMkLst>
        <pc:docMk/>
      </pc:docMkLst>
      <pc:sldChg chg="modSp mod">
        <pc:chgData name="안효빈" userId="48cd14ce-9593-4708-88ef-77641dc3357c" providerId="ADAL" clId="{50AD404B-D0BF-49D9-8F7B-4AE34EF3C54B}" dt="2024-08-27T00:23:35.078" v="14" actId="6549"/>
        <pc:sldMkLst>
          <pc:docMk/>
          <pc:sldMk cId="3472015843" sldId="298"/>
        </pc:sldMkLst>
        <pc:graphicFrameChg chg="modGraphic">
          <ac:chgData name="안효빈" userId="48cd14ce-9593-4708-88ef-77641dc3357c" providerId="ADAL" clId="{50AD404B-D0BF-49D9-8F7B-4AE34EF3C54B}" dt="2024-08-27T00:23:35.078" v="14" actId="6549"/>
          <ac:graphicFrameMkLst>
            <pc:docMk/>
            <pc:sldMk cId="3472015843" sldId="298"/>
            <ac:graphicFrameMk id="7" creationId="{206F547C-9854-D556-7455-CBDE1DE21FD7}"/>
          </ac:graphicFrameMkLst>
        </pc:graphicFrameChg>
      </pc:sldChg>
      <pc:sldChg chg="modSp mod">
        <pc:chgData name="안효빈" userId="48cd14ce-9593-4708-88ef-77641dc3357c" providerId="ADAL" clId="{50AD404B-D0BF-49D9-8F7B-4AE34EF3C54B}" dt="2024-08-27T00:23:16.405" v="10" actId="6549"/>
        <pc:sldMkLst>
          <pc:docMk/>
          <pc:sldMk cId="2446311042" sldId="299"/>
        </pc:sldMkLst>
        <pc:spChg chg="mod">
          <ac:chgData name="안효빈" userId="48cd14ce-9593-4708-88ef-77641dc3357c" providerId="ADAL" clId="{50AD404B-D0BF-49D9-8F7B-4AE34EF3C54B}" dt="2024-08-27T00:23:16.405" v="10" actId="6549"/>
          <ac:spMkLst>
            <pc:docMk/>
            <pc:sldMk cId="2446311042" sldId="299"/>
            <ac:spMk id="12" creationId="{2E8599F1-1F8C-4762-B6C7-E37CF29FB330}"/>
          </ac:spMkLst>
        </pc:spChg>
      </pc:sldChg>
      <pc:sldChg chg="modSp mod">
        <pc:chgData name="안효빈" userId="48cd14ce-9593-4708-88ef-77641dc3357c" providerId="ADAL" clId="{50AD404B-D0BF-49D9-8F7B-4AE34EF3C54B}" dt="2024-08-27T00:27:25.263" v="17" actId="20577"/>
        <pc:sldMkLst>
          <pc:docMk/>
          <pc:sldMk cId="2289255940" sldId="315"/>
        </pc:sldMkLst>
        <pc:spChg chg="mod">
          <ac:chgData name="안효빈" userId="48cd14ce-9593-4708-88ef-77641dc3357c" providerId="ADAL" clId="{50AD404B-D0BF-49D9-8F7B-4AE34EF3C54B}" dt="2024-08-27T00:27:25.263" v="17" actId="20577"/>
          <ac:spMkLst>
            <pc:docMk/>
            <pc:sldMk cId="2289255940" sldId="315"/>
            <ac:spMk id="8" creationId="{27594E8A-F9B7-7AC3-BAA7-7B55139CACCB}"/>
          </ac:spMkLst>
        </pc:spChg>
      </pc:sldChg>
      <pc:sldChg chg="modSp mod">
        <pc:chgData name="안효빈" userId="48cd14ce-9593-4708-88ef-77641dc3357c" providerId="ADAL" clId="{50AD404B-D0BF-49D9-8F7B-4AE34EF3C54B}" dt="2024-08-27T00:29:14.179" v="18" actId="20577"/>
        <pc:sldMkLst>
          <pc:docMk/>
          <pc:sldMk cId="214036105" sldId="318"/>
        </pc:sldMkLst>
        <pc:spChg chg="mod">
          <ac:chgData name="안효빈" userId="48cd14ce-9593-4708-88ef-77641dc3357c" providerId="ADAL" clId="{50AD404B-D0BF-49D9-8F7B-4AE34EF3C54B}" dt="2024-08-27T00:29:14.179" v="18" actId="20577"/>
          <ac:spMkLst>
            <pc:docMk/>
            <pc:sldMk cId="214036105" sldId="318"/>
            <ac:spMk id="8" creationId="{4AADE3B9-9948-61D9-6F79-EBEF6B33C07B}"/>
          </ac:spMkLst>
        </pc:spChg>
      </pc:sldChg>
      <pc:sldChg chg="modSp mod">
        <pc:chgData name="안효빈" userId="48cd14ce-9593-4708-88ef-77641dc3357c" providerId="ADAL" clId="{50AD404B-D0BF-49D9-8F7B-4AE34EF3C54B}" dt="2024-08-27T00:24:09.144" v="16" actId="20577"/>
        <pc:sldMkLst>
          <pc:docMk/>
          <pc:sldMk cId="1844673655" sldId="320"/>
        </pc:sldMkLst>
        <pc:spChg chg="mod">
          <ac:chgData name="안효빈" userId="48cd14ce-9593-4708-88ef-77641dc3357c" providerId="ADAL" clId="{50AD404B-D0BF-49D9-8F7B-4AE34EF3C54B}" dt="2024-08-27T00:24:09.144" v="16" actId="20577"/>
          <ac:spMkLst>
            <pc:docMk/>
            <pc:sldMk cId="1844673655" sldId="320"/>
            <ac:spMk id="5" creationId="{9F1BE29C-E42D-D85E-EC42-F64957350687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8-08T14:49:51.209" idx="1">
    <p:pos x="10" y="10"/>
    <p:text>이 목차 소개 이미지는 4개밖에 없어서 단원을 정리하는데 한계가 있습니다! 단원 별로 목차 내용이 다를것 같은데 고정 배경은 안쓰는게 좋을 것 같아요~</p:text>
    <p:extLst>
      <p:ext uri="{C676402C-5697-4E1C-873F-D02D1690AC5C}">
        <p15:threadingInfo xmlns:p15="http://schemas.microsoft.com/office/powerpoint/2012/main" timeZoneBias="-5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8-25T12:00:47.948" idx="1">
    <p:pos x="4574" y="3610"/>
    <p:text>이미지 출처: https://www.yes24.com/Product/Goods/3069558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2024-08-27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38464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5133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64945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90034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9783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806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850697E1-83E7-C00B-508D-02E79412CC41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FFBE1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8C32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FFB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1D6FC210-AAF1-0F63-675A-38BF7C9AB9E3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455E6BD8-FCE3-E100-420B-FAECF8347CF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FFBE1E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22877CA7-D697-65E5-3F55-32659BC746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FFBE1E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1B8AECF5-348A-A704-1385-B251D09657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FFBE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C488026-0487-BD06-EE96-4CF15112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FFBE1E"/>
              </a:gs>
              <a:gs pos="0">
                <a:srgbClr val="FFD91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FFBE1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E175A9D-4946-3896-D458-18DBF2D4C3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  <p:cxnSp>
        <p:nvCxnSpPr>
          <p:cNvPr id="7" name="직선 연결선 17">
            <a:extLst>
              <a:ext uri="{FF2B5EF4-FFF2-40B4-BE49-F238E27FC236}">
                <a16:creationId xmlns:a16="http://schemas.microsoft.com/office/drawing/2014/main" id="{0687A352-2E02-9B85-FCE9-87C44D9E14C6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7056F6F-E5C7-8542-E9F1-A4042CDE060D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12" name="그림 11" descr="블랙, 어둠이(가) 표시된 사진&#10;&#10;자동 생성된 설명">
            <a:extLst>
              <a:ext uri="{FF2B5EF4-FFF2-40B4-BE49-F238E27FC236}">
                <a16:creationId xmlns:a16="http://schemas.microsoft.com/office/drawing/2014/main" id="{A4092473-1DB1-B2A5-5FF2-F8CD76B570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FFBE1E"/>
              </a:gs>
              <a:gs pos="0">
                <a:srgbClr val="FFD91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FFBE1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422F2F-F933-8579-8715-E9175AE5D4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  <p:cxnSp>
        <p:nvCxnSpPr>
          <p:cNvPr id="4" name="직선 연결선 22">
            <a:extLst>
              <a:ext uri="{FF2B5EF4-FFF2-40B4-BE49-F238E27FC236}">
                <a16:creationId xmlns:a16="http://schemas.microsoft.com/office/drawing/2014/main" id="{F2DE022B-ACD8-814A-195A-BCB180691B35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87C3F4C-E9AF-5ACE-3288-9A4B4D239BE2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416F802C-6E3D-1450-B177-2394F7B03A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A08774A-2FE9-33E2-6600-CFEE1B3D1F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종이 제품, 직사각형, 디자인이(가) 표시된 사진&#10;&#10;자동 생성된 설명">
            <a:extLst>
              <a:ext uri="{FF2B5EF4-FFF2-40B4-BE49-F238E27FC236}">
                <a16:creationId xmlns:a16="http://schemas.microsoft.com/office/drawing/2014/main" id="{C5D9755D-5E24-0827-EDA6-D81B71605D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림 4" descr="블랙, 어둠이(가) 표시된 사진&#10;&#10;자동 생성된 설명">
            <a:extLst>
              <a:ext uri="{FF2B5EF4-FFF2-40B4-BE49-F238E27FC236}">
                <a16:creationId xmlns:a16="http://schemas.microsoft.com/office/drawing/2014/main" id="{88E52099-49CE-5638-D5B0-044A34672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FFD91D"/>
              </a:gs>
              <a:gs pos="100000">
                <a:srgbClr val="FFBE1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FFBE1E"/>
              </a:gs>
              <a:gs pos="85000">
                <a:srgbClr val="FFD91D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46806"/>
            <a:ext cx="5760000" cy="792000"/>
          </a:xfrm>
        </p:spPr>
        <p:txBody>
          <a:bodyPr/>
          <a:lstStyle/>
          <a:p>
            <a:r>
              <a:rPr kumimoji="1" lang="ko-KR" altLang="en-US" dirty="0"/>
              <a:t>아침나라 교과서</a:t>
            </a:r>
            <a:endParaRPr kumimoji="1" lang="en-US" altLang="ko-KR" dirty="0"/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931672"/>
            <a:ext cx="3960000" cy="288000"/>
          </a:xfrm>
        </p:spPr>
        <p:txBody>
          <a:bodyPr/>
          <a:lstStyle/>
          <a:p>
            <a:r>
              <a:rPr kumimoji="1" lang="ko-KR" altLang="en-US" dirty="0"/>
              <a:t>아침나라 미술 </a:t>
            </a:r>
            <a:r>
              <a:rPr kumimoji="1" lang="en-US" altLang="ko-KR" dirty="0"/>
              <a:t>PPT</a:t>
            </a:r>
            <a:endParaRPr kumimoji="1" lang="ko-KR" altLang="en-US" dirty="0"/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C6C099C0-547E-4AAD-999C-0BBB6534581E}"/>
              </a:ext>
            </a:extLst>
          </p:cNvPr>
          <p:cNvSpPr txBox="1">
            <a:spLocks/>
          </p:cNvSpPr>
          <p:nvPr/>
        </p:nvSpPr>
        <p:spPr>
          <a:xfrm>
            <a:off x="3216000" y="4137924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800">
                <a:solidFill>
                  <a:srgbClr val="FFBE1E"/>
                </a:solidFill>
              </a:rPr>
              <a:t>17. </a:t>
            </a:r>
            <a:r>
              <a:rPr kumimoji="1" lang="ko-KR" altLang="en-US" sz="2800">
                <a:solidFill>
                  <a:srgbClr val="FFBE1E"/>
                </a:solidFill>
              </a:rPr>
              <a:t>만화와 애니메이션</a:t>
            </a:r>
            <a:endParaRPr kumimoji="1" lang="ko-KR" altLang="en-US" dirty="0">
              <a:solidFill>
                <a:srgbClr val="FFBE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3. </a:t>
            </a:r>
            <a:r>
              <a:rPr kumimoji="1" lang="ko-KR" altLang="en-US"/>
              <a:t>만화적 표현에 따른 효과와 컷 연출 연습하기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7BE4780-0F5C-441D-82E0-71E1B03D0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22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563F42-7F53-6415-E619-46C516DDC8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4077" t="5822" r="9197" b="4325"/>
          <a:stretch/>
        </p:blipFill>
        <p:spPr>
          <a:xfrm>
            <a:off x="983520" y="1246734"/>
            <a:ext cx="5456195" cy="4239666"/>
          </a:xfrm>
          <a:prstGeom prst="rect">
            <a:avLst/>
          </a:prstGeom>
          <a:noFill/>
        </p:spPr>
      </p:pic>
      <p:sp>
        <p:nvSpPr>
          <p:cNvPr id="8" name="사각형: 둥근 모서리 21">
            <a:extLst>
              <a:ext uri="{FF2B5EF4-FFF2-40B4-BE49-F238E27FC236}">
                <a16:creationId xmlns:a16="http://schemas.microsoft.com/office/drawing/2014/main" id="{27594E8A-F9B7-7AC3-BAA7-7B55139CACCB}"/>
              </a:ext>
            </a:extLst>
          </p:cNvPr>
          <p:cNvSpPr/>
          <p:nvPr/>
        </p:nvSpPr>
        <p:spPr>
          <a:xfrm>
            <a:off x="2181407" y="5603254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배경 선을 이용하였을 때의 효과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9" name="그림 9218">
            <a:extLst>
              <a:ext uri="{FF2B5EF4-FFF2-40B4-BE49-F238E27FC236}">
                <a16:creationId xmlns:a16="http://schemas.microsoft.com/office/drawing/2014/main" id="{D685BB03-F6B7-2731-9A31-5249C5510E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7" t="1782" r="3808" b="2810"/>
          <a:stretch/>
        </p:blipFill>
        <p:spPr>
          <a:xfrm>
            <a:off x="6439715" y="1257885"/>
            <a:ext cx="5456196" cy="4239666"/>
          </a:xfrm>
          <a:prstGeom prst="rect">
            <a:avLst/>
          </a:prstGeom>
        </p:spPr>
      </p:pic>
      <p:sp>
        <p:nvSpPr>
          <p:cNvPr id="10" name="사각형: 둥근 모서리 21">
            <a:extLst>
              <a:ext uri="{FF2B5EF4-FFF2-40B4-BE49-F238E27FC236}">
                <a16:creationId xmlns:a16="http://schemas.microsoft.com/office/drawing/2014/main" id="{DAFB643A-0D4C-1734-88C8-E5F11A902D12}"/>
              </a:ext>
            </a:extLst>
          </p:cNvPr>
          <p:cNvSpPr/>
          <p:nvPr/>
        </p:nvSpPr>
        <p:spPr>
          <a:xfrm>
            <a:off x="7467600" y="5600115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표정과 말풍선</a:t>
            </a:r>
            <a:r>
              <a:rPr lang="en-US" altLang="ko-KR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각종 효과에 따른 변화</a:t>
            </a:r>
          </a:p>
        </p:txBody>
      </p:sp>
    </p:spTree>
    <p:extLst>
      <p:ext uri="{BB962C8B-B14F-4D97-AF65-F5344CB8AC3E}">
        <p14:creationId xmlns:p14="http://schemas.microsoft.com/office/powerpoint/2010/main" val="228925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3. </a:t>
            </a:r>
            <a:r>
              <a:rPr kumimoji="1" lang="ko-KR" altLang="en-US"/>
              <a:t>만화적 표현에 따른 효과와 컷 연출 연습하기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537A1D0-815C-222D-DE77-D9EFCFEA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4" t="5834" r="10000" b="6305"/>
          <a:stretch/>
        </p:blipFill>
        <p:spPr bwMode="auto">
          <a:xfrm>
            <a:off x="7926077" y="49434"/>
            <a:ext cx="4036867" cy="62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사각형: 둥근 모서리 21">
            <a:extLst>
              <a:ext uri="{FF2B5EF4-FFF2-40B4-BE49-F238E27FC236}">
                <a16:creationId xmlns:a16="http://schemas.microsoft.com/office/drawing/2014/main" id="{4AADE3B9-9948-61D9-6F79-EBEF6B33C07B}"/>
              </a:ext>
            </a:extLst>
          </p:cNvPr>
          <p:cNvSpPr/>
          <p:nvPr/>
        </p:nvSpPr>
        <p:spPr>
          <a:xfrm>
            <a:off x="4500000" y="5778097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만화적 강조를 이용한 재미있는 표현 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587464D-D958-D414-325D-B6BA8438B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14" y="1311810"/>
            <a:ext cx="5347838" cy="370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사각형: 둥근 모서리 21">
            <a:extLst>
              <a:ext uri="{FF2B5EF4-FFF2-40B4-BE49-F238E27FC236}">
                <a16:creationId xmlns:a16="http://schemas.microsoft.com/office/drawing/2014/main" id="{3A009AD5-3783-52A7-ECBF-B2686A3F055A}"/>
              </a:ext>
            </a:extLst>
          </p:cNvPr>
          <p:cNvSpPr/>
          <p:nvPr/>
        </p:nvSpPr>
        <p:spPr>
          <a:xfrm>
            <a:off x="1073921" y="5046227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손그림을 이용한 감성적 표현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6015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3. </a:t>
            </a:r>
            <a:r>
              <a:rPr kumimoji="1" lang="ko-KR" altLang="en-US"/>
              <a:t>만화적 표현에 따른 효과와 컷 연출 연습하기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사각형: 둥근 모서리 21">
            <a:extLst>
              <a:ext uri="{FF2B5EF4-FFF2-40B4-BE49-F238E27FC236}">
                <a16:creationId xmlns:a16="http://schemas.microsoft.com/office/drawing/2014/main" id="{4AADE3B9-9948-61D9-6F79-EBEF6B33C07B}"/>
              </a:ext>
            </a:extLst>
          </p:cNvPr>
          <p:cNvSpPr/>
          <p:nvPr/>
        </p:nvSpPr>
        <p:spPr>
          <a:xfrm>
            <a:off x="7057112" y="5636019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단순 명료한 색과 선을 이용한 표현 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0" name="사각형: 둥근 모서리 21">
            <a:extLst>
              <a:ext uri="{FF2B5EF4-FFF2-40B4-BE49-F238E27FC236}">
                <a16:creationId xmlns:a16="http://schemas.microsoft.com/office/drawing/2014/main" id="{3A009AD5-3783-52A7-ECBF-B2686A3F055A}"/>
              </a:ext>
            </a:extLst>
          </p:cNvPr>
          <p:cNvSpPr/>
          <p:nvPr/>
        </p:nvSpPr>
        <p:spPr>
          <a:xfrm>
            <a:off x="2218341" y="5638037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정교한 선을 이용한 표현 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050361-14E7-A110-0E49-98B64750F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4445" r="13704" b="52500"/>
          <a:stretch/>
        </p:blipFill>
        <p:spPr bwMode="auto">
          <a:xfrm>
            <a:off x="1497666" y="1598483"/>
            <a:ext cx="4780469" cy="352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1692CF6-F94D-631E-4B89-7D3F4C37E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4974" r="48911" b="35505"/>
          <a:stretch/>
        </p:blipFill>
        <p:spPr bwMode="auto">
          <a:xfrm>
            <a:off x="6593305" y="971999"/>
            <a:ext cx="4266732" cy="444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36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3. </a:t>
            </a:r>
            <a:r>
              <a:rPr kumimoji="1" lang="ko-KR" altLang="en-US"/>
              <a:t>만화적 표현에 따른 효과와 컷 연출 연습하기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사각형: 둥근 모서리 21">
            <a:extLst>
              <a:ext uri="{FF2B5EF4-FFF2-40B4-BE49-F238E27FC236}">
                <a16:creationId xmlns:a16="http://schemas.microsoft.com/office/drawing/2014/main" id="{4AADE3B9-9948-61D9-6F79-EBEF6B33C07B}"/>
              </a:ext>
            </a:extLst>
          </p:cNvPr>
          <p:cNvSpPr/>
          <p:nvPr/>
        </p:nvSpPr>
        <p:spPr>
          <a:xfrm>
            <a:off x="7996912" y="5636019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선과 톤</a:t>
            </a:r>
            <a:r>
              <a:rPr lang="en-US" altLang="ko-KR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(</a:t>
            </a: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명암</a:t>
            </a:r>
            <a:r>
              <a:rPr lang="en-US" altLang="ko-KR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)</a:t>
            </a: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을 활용한 표현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0" name="사각형: 둥근 모서리 21">
            <a:extLst>
              <a:ext uri="{FF2B5EF4-FFF2-40B4-BE49-F238E27FC236}">
                <a16:creationId xmlns:a16="http://schemas.microsoft.com/office/drawing/2014/main" id="{3A009AD5-3783-52A7-ECBF-B2686A3F055A}"/>
              </a:ext>
            </a:extLst>
          </p:cNvPr>
          <p:cNvSpPr/>
          <p:nvPr/>
        </p:nvSpPr>
        <p:spPr>
          <a:xfrm>
            <a:off x="2645269" y="5638037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빛과 그림자를 이용한 표현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5" name="Picture 2" descr="Sin City' se convertirá en serie de televisión | La Rioja">
            <a:extLst>
              <a:ext uri="{FF2B5EF4-FFF2-40B4-BE49-F238E27FC236}">
                <a16:creationId xmlns:a16="http://schemas.microsoft.com/office/drawing/2014/main" id="{71D365F0-2CEE-85E9-95F7-87350F5A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1509452"/>
            <a:ext cx="6829657" cy="38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블라인드 | 블라블라: 슬램덩크의 진짜 진가는 만화책이야.">
            <a:extLst>
              <a:ext uri="{FF2B5EF4-FFF2-40B4-BE49-F238E27FC236}">
                <a16:creationId xmlns:a16="http://schemas.microsoft.com/office/drawing/2014/main" id="{5E99C2F9-C6D7-EE3E-13B4-3FF8C9DCA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1509452"/>
            <a:ext cx="4168522" cy="38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732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3. </a:t>
            </a:r>
            <a:r>
              <a:rPr kumimoji="1" lang="ko-KR" altLang="en-US"/>
              <a:t>만화적 표현에 따른 효과와 컷 연출 연습하기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6" name="사각형: 둥근 모서리 12">
            <a:extLst>
              <a:ext uri="{FF2B5EF4-FFF2-40B4-BE49-F238E27FC236}">
                <a16:creationId xmlns:a16="http://schemas.microsoft.com/office/drawing/2014/main" id="{954C4B4D-2E8D-CF8E-F6A6-BD52885716A5}"/>
              </a:ext>
            </a:extLst>
          </p:cNvPr>
          <p:cNvSpPr/>
          <p:nvPr/>
        </p:nvSpPr>
        <p:spPr>
          <a:xfrm>
            <a:off x="1186420" y="1200803"/>
            <a:ext cx="10271831" cy="1064996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표현하기</a:t>
            </a:r>
            <a:r>
              <a:rPr lang="en-US" altLang="ko-KR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배경에 효과를 넣어 장면의 분위기를 직접 연출해 보고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얼굴 표정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말풍선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배경 효과 등을 다양하게 활용하여 표현해 봅시다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.</a:t>
            </a:r>
            <a:endParaRPr lang="en-US" altLang="ko-KR" sz="1400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1D5C0-E72D-A227-6ACB-6952D02BB4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720" t="18316" r="29646" b="38205"/>
          <a:stretch>
            <a:fillRect/>
          </a:stretch>
        </p:blipFill>
        <p:spPr>
          <a:xfrm>
            <a:off x="1463288" y="2494603"/>
            <a:ext cx="4644202" cy="35513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84BCFF-C61A-98F7-D57B-A12500D58C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961" t="17757" r="28806" b="37274"/>
          <a:stretch>
            <a:fillRect/>
          </a:stretch>
        </p:blipFill>
        <p:spPr>
          <a:xfrm>
            <a:off x="6122856" y="2443163"/>
            <a:ext cx="4737252" cy="369483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51079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0796D8E-58B4-493C-8505-9674C7DB3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998" y="1214684"/>
            <a:ext cx="368010" cy="36801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5706BBB-318A-4389-B3C8-62B6DF2A1ABC}"/>
              </a:ext>
            </a:extLst>
          </p:cNvPr>
          <p:cNvSpPr/>
          <p:nvPr/>
        </p:nvSpPr>
        <p:spPr>
          <a:xfrm>
            <a:off x="1277796" y="1156349"/>
            <a:ext cx="857927" cy="377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나눔고딕" panose="020B0600000101010101" charset="-127"/>
                <a:ea typeface="나눔고딕" panose="020B0600000101010101" charset="-127"/>
              </a:rPr>
              <a:t>정리하기</a:t>
            </a:r>
            <a:endParaRPr lang="en-US" altLang="ko-KR" sz="1600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A05A458-6D89-46D5-B2FE-63675994EB63}"/>
              </a:ext>
            </a:extLst>
          </p:cNvPr>
          <p:cNvSpPr/>
          <p:nvPr/>
        </p:nvSpPr>
        <p:spPr>
          <a:xfrm>
            <a:off x="2013438" y="1161005"/>
            <a:ext cx="6253484" cy="377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>
                <a:latin typeface="나눔고딕" panose="020B0600000101010101" charset="-127"/>
                <a:ea typeface="나눔고딕" panose="020B0600000101010101" charset="-127"/>
              </a:rPr>
              <a:t>완성한 활동지를 모둠원들과 공유하며 다음 내용을 토론해 봅시다</a:t>
            </a:r>
            <a:r>
              <a:rPr lang="en-US" altLang="ko-KR" sz="1400">
                <a:latin typeface="나눔고딕" panose="020B0600000101010101" charset="-127"/>
                <a:ea typeface="나눔고딕" panose="020B0600000101010101" charset="-127"/>
              </a:rPr>
              <a:t>.</a:t>
            </a:r>
            <a:endParaRPr lang="en-US" altLang="ko-KR" sz="1600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AB99B2F-1673-4B0C-98DD-A37CEA506AA5}"/>
              </a:ext>
            </a:extLst>
          </p:cNvPr>
          <p:cNvSpPr/>
          <p:nvPr/>
        </p:nvSpPr>
        <p:spPr>
          <a:xfrm>
            <a:off x="1371472" y="1943451"/>
            <a:ext cx="9449056" cy="3437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사람의 감정을 표현할 때 가장 영향을 미치는 얼굴 부위는 어디라고 생각하나요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? </a:t>
            </a: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그 이유는 무엇인가요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?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친구들은 같은 표정을 연출하기 위해 어떤 다른 방법을 이용했나요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? </a:t>
            </a: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그 효과는 어떤가요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?</a:t>
            </a:r>
            <a:endParaRPr lang="en-US" altLang="ko-KR" b="1" dirty="0">
              <a:latin typeface="나눔고딕" panose="020B0600000101010101" charset="-127"/>
              <a:ea typeface="나눔고딕" panose="020B0600000101010101" charset="-127"/>
            </a:endParaRPr>
          </a:p>
          <a:p>
            <a:pPr marL="342900" indent="-342900">
              <a:lnSpc>
                <a:spcPct val="250000"/>
              </a:lnSpc>
              <a:buFont typeface="+mj-lt"/>
              <a:buAutoNum type="arabicPeriod"/>
            </a:pP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만화의 표현 기법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선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말풍선 등의 효과는 보는 이에게 어떤 영향을 줄까요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? </a:t>
            </a: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만약 만화에 어떤 과장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왜곡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b="1">
                <a:latin typeface="나눔고딕" panose="020B0600000101010101" charset="-127"/>
                <a:ea typeface="나눔고딕" panose="020B0600000101010101" charset="-127"/>
              </a:rPr>
              <a:t>효과도 없다면 그 만화는 우리에게 어떻게 읽힐까요</a:t>
            </a:r>
            <a:r>
              <a:rPr lang="en-US" altLang="ko-KR" b="1">
                <a:latin typeface="나눔고딕" panose="020B0600000101010101" charset="-127"/>
                <a:ea typeface="나눔고딕" panose="020B0600000101010101" charset="-127"/>
              </a:rPr>
              <a:t>?</a:t>
            </a:r>
            <a:endParaRPr lang="en-US" altLang="ko-KR" b="1" dirty="0"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0695FFF-27E4-46E5-9CBB-1813EAD2A3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450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61B69B6-7F1C-5753-BD2A-15B7EDE7D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D4A66D-2F2E-1FBE-856F-FD3775F75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아침나라 미술 </a:t>
            </a:r>
            <a:r>
              <a:rPr kumimoji="1" lang="en-US" altLang="ko-KR" dirty="0"/>
              <a:t>PPT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867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36078CB-622F-864C-2A8F-3BCA9FA11F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A0C029-6FFC-B442-A0D7-260DE9D60C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만화의 다양한 표현 기법</a:t>
            </a:r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DD59590-197A-3F6D-864A-B15DEBB0FC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/>
              <a:t>02</a:t>
            </a:r>
            <a:endParaRPr kumimoji="1"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FF00E8BA-E981-E4F1-9981-C048E0BC3E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219B297-9768-AEEB-270F-C0F62D1B5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ko-KR" altLang="en-US"/>
              <a:t>유쾌하게 전달하는 이야기</a:t>
            </a:r>
            <a:r>
              <a:rPr kumimoji="1" lang="en-US" altLang="ko-KR"/>
              <a:t>, </a:t>
            </a:r>
            <a:r>
              <a:rPr kumimoji="1" lang="ko-KR" altLang="en-US"/>
              <a:t>만화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9369111D-D004-8BF7-A21F-22DC0640FC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AD98C218-58AC-4E50-B32E-52D93401C1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94307" y="4251896"/>
            <a:ext cx="4868827" cy="261000"/>
          </a:xfrm>
        </p:spPr>
        <p:txBody>
          <a:bodyPr/>
          <a:lstStyle/>
          <a:p>
            <a:r>
              <a:rPr lang="ko-KR" altLang="en-US"/>
              <a:t>여러 만화의 종류 살펴보기</a:t>
            </a:r>
            <a:endParaRPr lang="ko-KR" altLang="en-US" dirty="0"/>
          </a:p>
        </p:txBody>
      </p:sp>
      <p:sp>
        <p:nvSpPr>
          <p:cNvPr id="5" name="텍스트 개체 틀 6">
            <a:extLst>
              <a:ext uri="{FF2B5EF4-FFF2-40B4-BE49-F238E27FC236}">
                <a16:creationId xmlns:a16="http://schemas.microsoft.com/office/drawing/2014/main" id="{BC29A172-EF1A-2542-7824-1AB3FE2ACF8B}"/>
              </a:ext>
            </a:extLst>
          </p:cNvPr>
          <p:cNvSpPr txBox="1">
            <a:spLocks/>
          </p:cNvSpPr>
          <p:nvPr/>
        </p:nvSpPr>
        <p:spPr>
          <a:xfrm>
            <a:off x="4294859" y="538206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/>
              <a:t>04</a:t>
            </a:r>
            <a:endParaRPr kumimoji="1" lang="ko-KR" altLang="en-US" dirty="0"/>
          </a:p>
        </p:txBody>
      </p:sp>
      <p:sp>
        <p:nvSpPr>
          <p:cNvPr id="6" name="텍스트 개체 틀 7">
            <a:extLst>
              <a:ext uri="{FF2B5EF4-FFF2-40B4-BE49-F238E27FC236}">
                <a16:creationId xmlns:a16="http://schemas.microsoft.com/office/drawing/2014/main" id="{AC1E1A8B-A8C9-A12C-A7C5-8D89F2E2D6DF}"/>
              </a:ext>
            </a:extLst>
          </p:cNvPr>
          <p:cNvSpPr txBox="1">
            <a:spLocks/>
          </p:cNvSpPr>
          <p:nvPr/>
        </p:nvSpPr>
        <p:spPr>
          <a:xfrm>
            <a:off x="4933432" y="5409061"/>
            <a:ext cx="4868827" cy="261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/>
              <a:t>표현 활동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6659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61B69B6-7F1C-5753-BD2A-15B7EDE7D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67022" y="2199699"/>
            <a:ext cx="7200000" cy="332399"/>
          </a:xfrm>
        </p:spPr>
        <p:txBody>
          <a:bodyPr/>
          <a:lstStyle/>
          <a:p>
            <a:r>
              <a:rPr kumimoji="1" lang="ko-KR" altLang="en-US" sz="2400"/>
              <a:t>다양한 만화의 표현 기법</a:t>
            </a:r>
            <a:endParaRPr kumimoji="1" lang="ko-KR" altLang="en-US" sz="2400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D4A66D-2F2E-1FBE-856F-FD3775F75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47022" y="1830825"/>
            <a:ext cx="5040000" cy="252000"/>
          </a:xfrm>
        </p:spPr>
        <p:txBody>
          <a:bodyPr/>
          <a:lstStyle/>
          <a:p>
            <a:r>
              <a:rPr kumimoji="1" lang="en-US" altLang="ko-KR"/>
              <a:t>02</a:t>
            </a:r>
            <a:endParaRPr kumimoji="1" lang="ko-KR" altLang="en-US" dirty="0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6B6E9F7-1025-41D9-906B-88071A667DA1}"/>
              </a:ext>
            </a:extLst>
          </p:cNvPr>
          <p:cNvSpPr/>
          <p:nvPr/>
        </p:nvSpPr>
        <p:spPr>
          <a:xfrm>
            <a:off x="3514726" y="2831976"/>
            <a:ext cx="5304591" cy="597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활동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1. </a:t>
            </a: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다양한 만화의 종류 살펴보기</a:t>
            </a:r>
            <a:endParaRPr lang="en-US" altLang="ko-KR" sz="1400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2D7C6FC9-7029-47A6-A968-0ABA63DBC8AF}"/>
              </a:ext>
            </a:extLst>
          </p:cNvPr>
          <p:cNvSpPr/>
          <p:nvPr/>
        </p:nvSpPr>
        <p:spPr>
          <a:xfrm>
            <a:off x="3514725" y="3480305"/>
            <a:ext cx="5304591" cy="597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활동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2. </a:t>
            </a: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만화적인 얼굴 표현 연습하기</a:t>
            </a:r>
            <a:endParaRPr lang="en-US" altLang="ko-KR" sz="1400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8B782369-DDB8-4527-B249-42B59E5A14A9}"/>
              </a:ext>
            </a:extLst>
          </p:cNvPr>
          <p:cNvSpPr/>
          <p:nvPr/>
        </p:nvSpPr>
        <p:spPr>
          <a:xfrm>
            <a:off x="3514725" y="4128634"/>
            <a:ext cx="5304591" cy="597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활동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3. </a:t>
            </a: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만화적 표현에 따른 효과와 컷 연출 연습하기</a:t>
            </a:r>
            <a:endParaRPr lang="en-US" altLang="ko-KR" sz="1400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136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 dirty="0"/>
              <a:t>생각 열기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0000" y="360000"/>
            <a:ext cx="7200000" cy="251999"/>
          </a:xfrm>
        </p:spPr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E24B2A3-65FA-41D2-9A6C-98B0A7408E79}"/>
              </a:ext>
            </a:extLst>
          </p:cNvPr>
          <p:cNvSpPr/>
          <p:nvPr/>
        </p:nvSpPr>
        <p:spPr>
          <a:xfrm>
            <a:off x="1040197" y="1263619"/>
            <a:ext cx="7200000" cy="485546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가족이나</a:t>
            </a:r>
            <a:r>
              <a:rPr lang="en-US" altLang="ko-KR" dirty="0"/>
              <a:t> </a:t>
            </a:r>
            <a:r>
              <a:rPr lang="ko-KR" altLang="en-US" dirty="0"/>
              <a:t>친구</a:t>
            </a:r>
          </a:p>
        </p:txBody>
      </p:sp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B798F2A9-70F3-471C-8703-5BC8DC930DF9}"/>
              </a:ext>
            </a:extLst>
          </p:cNvPr>
          <p:cNvSpPr txBox="1">
            <a:spLocks/>
          </p:cNvSpPr>
          <p:nvPr/>
        </p:nvSpPr>
        <p:spPr>
          <a:xfrm>
            <a:off x="1124400" y="1895333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ko-KR" altLang="en-US"/>
              <a:t>내가 이제까지 접했던 만화를 떠올려 봅시다</a:t>
            </a:r>
            <a:r>
              <a:rPr kumimoji="1" lang="en-US" altLang="ko-KR"/>
              <a:t>.</a:t>
            </a:r>
            <a:endParaRPr kumimoji="1" lang="ko-KR" altLang="en-US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E8599F1-1F8C-4762-B6C7-E37CF29FB330}"/>
              </a:ext>
            </a:extLst>
          </p:cNvPr>
          <p:cNvSpPr txBox="1">
            <a:spLocks/>
          </p:cNvSpPr>
          <p:nvPr/>
        </p:nvSpPr>
        <p:spPr>
          <a:xfrm>
            <a:off x="1553261" y="2591528"/>
            <a:ext cx="6453315" cy="50851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FFBE1E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kumimoji="1" lang="ko-KR" altLang="en-US" sz="1800" dirty="0"/>
              <a:t>만화와 줄글로 이루어진 책</a:t>
            </a:r>
            <a:r>
              <a:rPr kumimoji="1" lang="en-US" altLang="ko-KR" sz="1800" dirty="0"/>
              <a:t>, </a:t>
            </a:r>
            <a:r>
              <a:rPr kumimoji="1" lang="ko-KR" altLang="en-US" sz="1800" dirty="0"/>
              <a:t>혹은 영화와의 차이점은 무엇일까요</a:t>
            </a:r>
            <a:r>
              <a:rPr kumimoji="1" lang="en-US" altLang="ko-KR" sz="1800" dirty="0"/>
              <a:t>?</a:t>
            </a:r>
          </a:p>
          <a:p>
            <a:pPr>
              <a:lnSpc>
                <a:spcPct val="200000"/>
              </a:lnSpc>
            </a:pPr>
            <a:r>
              <a:rPr kumimoji="1" lang="ko-KR" altLang="en-US" sz="1800" dirty="0"/>
              <a:t>만화에만 있는 고유한 표현 방법은 무엇이라고 생각하나요</a:t>
            </a:r>
            <a:r>
              <a:rPr kumimoji="1" lang="en-US" altLang="ko-KR" sz="1800" dirty="0"/>
              <a:t>?</a:t>
            </a:r>
          </a:p>
          <a:p>
            <a:pPr>
              <a:lnSpc>
                <a:spcPct val="250000"/>
              </a:lnSpc>
            </a:pPr>
            <a:r>
              <a:rPr kumimoji="1" lang="ko-KR" altLang="en-US" sz="1800" dirty="0"/>
              <a:t>만화 그림은 사실적이고 섬세해야 할까요</a:t>
            </a:r>
            <a:r>
              <a:rPr kumimoji="1" lang="en-US" altLang="ko-KR" sz="1800" dirty="0"/>
              <a:t>? </a:t>
            </a:r>
            <a:r>
              <a:rPr kumimoji="1" lang="ko-KR" altLang="en-US" sz="1800" dirty="0"/>
              <a:t>단순하면서도 명료해야 할까요</a:t>
            </a:r>
            <a:r>
              <a:rPr kumimoji="1" lang="en-US" altLang="ko-KR" sz="1800" dirty="0"/>
              <a:t>?</a:t>
            </a:r>
          </a:p>
          <a:p>
            <a:pPr>
              <a:lnSpc>
                <a:spcPct val="250000"/>
              </a:lnSpc>
            </a:pPr>
            <a:r>
              <a:rPr kumimoji="1" lang="ko-KR" altLang="en-US" sz="1800" dirty="0"/>
              <a:t>만화를 그려 본 적 있나요</a:t>
            </a:r>
            <a:r>
              <a:rPr kumimoji="1" lang="en-US" altLang="ko-KR" sz="1800" dirty="0"/>
              <a:t>?</a:t>
            </a:r>
          </a:p>
        </p:txBody>
      </p:sp>
      <p:pic>
        <p:nvPicPr>
          <p:cNvPr id="1026" name="Picture 2" descr="우영우'도 만화로…K웹툰의 환골탈태 '스토리 창고'→'콘텐츠 허브'">
            <a:extLst>
              <a:ext uri="{FF2B5EF4-FFF2-40B4-BE49-F238E27FC236}">
                <a16:creationId xmlns:a16="http://schemas.microsoft.com/office/drawing/2014/main" id="{8AA0B271-937D-D3A0-36FD-B1289769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8697">
            <a:off x="9696022" y="2997031"/>
            <a:ext cx="2184917" cy="316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985433-943F-F14C-34D7-57EFAA069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10">
            <a:off x="8338400" y="236665"/>
            <a:ext cx="2316575" cy="33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11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1. </a:t>
            </a:r>
            <a:r>
              <a:rPr kumimoji="1" lang="ko-KR" altLang="en-US"/>
              <a:t>다양한 만화의 종류 살펴보기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7BE4780-0F5C-441D-82E0-71E1B03D0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22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표 4">
            <a:extLst>
              <a:ext uri="{FF2B5EF4-FFF2-40B4-BE49-F238E27FC236}">
                <a16:creationId xmlns:a16="http://schemas.microsoft.com/office/drawing/2014/main" id="{206F547C-9854-D556-7455-CBDE1DE21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701673"/>
              </p:ext>
            </p:extLst>
          </p:nvPr>
        </p:nvGraphicFramePr>
        <p:xfrm>
          <a:off x="1128370" y="1080000"/>
          <a:ext cx="10703072" cy="5008566"/>
        </p:xfrm>
        <a:graphic>
          <a:graphicData uri="http://schemas.openxmlformats.org/drawingml/2006/table">
            <a:tbl>
              <a:tblPr/>
              <a:tblGrid>
                <a:gridCol w="611220">
                  <a:extLst>
                    <a:ext uri="{9D8B030D-6E8A-4147-A177-3AD203B41FA5}">
                      <a16:colId xmlns:a16="http://schemas.microsoft.com/office/drawing/2014/main" val="1167242354"/>
                    </a:ext>
                  </a:extLst>
                </a:gridCol>
                <a:gridCol w="2522963">
                  <a:extLst>
                    <a:ext uri="{9D8B030D-6E8A-4147-A177-3AD203B41FA5}">
                      <a16:colId xmlns:a16="http://schemas.microsoft.com/office/drawing/2014/main" val="3388417055"/>
                    </a:ext>
                  </a:extLst>
                </a:gridCol>
                <a:gridCol w="2522963">
                  <a:extLst>
                    <a:ext uri="{9D8B030D-6E8A-4147-A177-3AD203B41FA5}">
                      <a16:colId xmlns:a16="http://schemas.microsoft.com/office/drawing/2014/main" val="277488181"/>
                    </a:ext>
                  </a:extLst>
                </a:gridCol>
                <a:gridCol w="2522963">
                  <a:extLst>
                    <a:ext uri="{9D8B030D-6E8A-4147-A177-3AD203B41FA5}">
                      <a16:colId xmlns:a16="http://schemas.microsoft.com/office/drawing/2014/main" val="987141788"/>
                    </a:ext>
                  </a:extLst>
                </a:gridCol>
                <a:gridCol w="2522963">
                  <a:extLst>
                    <a:ext uri="{9D8B030D-6E8A-4147-A177-3AD203B41FA5}">
                      <a16:colId xmlns:a16="http://schemas.microsoft.com/office/drawing/2014/main" val="3379742457"/>
                    </a:ext>
                  </a:extLst>
                </a:gridCol>
              </a:tblGrid>
              <a:tr h="363696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598896"/>
                  </a:ext>
                </a:extLst>
              </a:tr>
              <a:tr h="4125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종류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출판 만화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그래픽 노블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웹툰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 err="1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카툰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835589"/>
                  </a:ext>
                </a:extLst>
              </a:tr>
              <a:tr h="95900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0">
                          <a:solidFill>
                            <a:srgbClr val="000000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매체</a:t>
                      </a:r>
                      <a:endParaRPr lang="ko-KR" altLang="en-US" sz="1400" b="1" kern="0" spc="0" dirty="0">
                        <a:solidFill>
                          <a:srgbClr val="000000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서적 형태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서적 형태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컴퓨터 환경</a:t>
                      </a:r>
                      <a:endParaRPr lang="en-US" altLang="ko-KR" sz="1400" b="0" kern="0" spc="0">
                        <a:solidFill>
                          <a:schemeClr val="tx1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(</a:t>
                      </a:r>
                      <a:r>
                        <a:rPr lang="ko-KR" altLang="en-US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모니터</a:t>
                      </a:r>
                      <a:r>
                        <a:rPr lang="en-US" altLang="ko-KR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, </a:t>
                      </a:r>
                      <a:r>
                        <a:rPr lang="ko-KR" altLang="en-US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모바일 스크린</a:t>
                      </a:r>
                      <a:r>
                        <a:rPr lang="en-US" altLang="ko-KR" sz="1400" b="0" kern="0" spc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)</a:t>
                      </a: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0" kern="0" spc="0" dirty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모바일 환경</a:t>
                      </a:r>
                      <a:endParaRPr lang="en-US" altLang="ko-KR" sz="1400" b="0" kern="0" spc="0" dirty="0">
                        <a:solidFill>
                          <a:schemeClr val="tx1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0" kern="0" spc="0" dirty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(</a:t>
                      </a:r>
                      <a:r>
                        <a:rPr lang="ko-KR" altLang="en-US" sz="1400" b="0" kern="0" spc="0" dirty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스마트폰</a:t>
                      </a:r>
                      <a:r>
                        <a:rPr lang="en-US" altLang="ko-KR" sz="1400" b="0" kern="0" spc="0" dirty="0">
                          <a:solidFill>
                            <a:schemeClr val="tx1"/>
                          </a:solidFill>
                          <a:effectLst/>
                          <a:latin typeface="나눔고딕" panose="020B0600000101010101" charset="-127"/>
                          <a:ea typeface="나눔고딕" panose="020B0600000101010101" charset="-127"/>
                        </a:rPr>
                        <a:t>)</a:t>
                      </a:r>
                      <a:endParaRPr lang="ko-KR" altLang="en-US" sz="1400" b="0" kern="0" spc="0" dirty="0">
                        <a:solidFill>
                          <a:schemeClr val="tx1"/>
                        </a:solidFill>
                        <a:effectLst/>
                        <a:latin typeface="나눔고딕" panose="020B0600000101010101" charset="-127"/>
                        <a:ea typeface="나눔고딕" panose="020B0600000101010101" charset="-127"/>
                      </a:endParaRPr>
                    </a:p>
                  </a:txBody>
                  <a:tcPr marL="64770" marR="64770" marT="17907" marB="17907" anchor="ctr">
                    <a:lnL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FAD7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3281660"/>
                  </a:ext>
                </a:extLst>
              </a:tr>
            </a:tbl>
          </a:graphicData>
        </a:graphic>
      </p:graphicFrame>
      <p:pic>
        <p:nvPicPr>
          <p:cNvPr id="12" name="Picture 11" descr="Cartoon of a car with tigers in the back&#10;&#10;Description automatically generated">
            <a:extLst>
              <a:ext uri="{FF2B5EF4-FFF2-40B4-BE49-F238E27FC236}">
                <a16:creationId xmlns:a16="http://schemas.microsoft.com/office/drawing/2014/main" id="{6DB75A37-6B69-F591-CB75-A7D38F65F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347" y="2906138"/>
            <a:ext cx="1510198" cy="1768753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CB01878-7A96-47EF-C341-D8A0E4F75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347" y="1137244"/>
            <a:ext cx="1510198" cy="1768753"/>
          </a:xfrm>
          <a:prstGeom prst="rect">
            <a:avLst/>
          </a:prstGeom>
        </p:spPr>
      </p:pic>
      <p:pic>
        <p:nvPicPr>
          <p:cNvPr id="16" name="Picture 15" descr="A comic page of a group of birds&#10;&#10;Description automatically generated">
            <a:extLst>
              <a:ext uri="{FF2B5EF4-FFF2-40B4-BE49-F238E27FC236}">
                <a16:creationId xmlns:a16="http://schemas.microsoft.com/office/drawing/2014/main" id="{3FE7F8B3-5522-3C40-B945-49ED635A2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1"/>
          <a:stretch/>
        </p:blipFill>
        <p:spPr>
          <a:xfrm>
            <a:off x="1923240" y="1140182"/>
            <a:ext cx="2248463" cy="3539451"/>
          </a:xfrm>
          <a:prstGeom prst="rect">
            <a:avLst/>
          </a:prstGeom>
        </p:spPr>
      </p:pic>
      <p:pic>
        <p:nvPicPr>
          <p:cNvPr id="18" name="Picture 17" descr="A comic strip of a person working in a room&#10;&#10;Description automatically generated">
            <a:extLst>
              <a:ext uri="{FF2B5EF4-FFF2-40B4-BE49-F238E27FC236}">
                <a16:creationId xmlns:a16="http://schemas.microsoft.com/office/drawing/2014/main" id="{44747204-5FCB-535F-B5AB-07394D119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0562" y="1144924"/>
            <a:ext cx="2183327" cy="3534709"/>
          </a:xfrm>
          <a:prstGeom prst="rect">
            <a:avLst/>
          </a:prstGeom>
        </p:spPr>
      </p:pic>
      <p:pic>
        <p:nvPicPr>
          <p:cNvPr id="20" name="Picture 19" descr="A comic strip of a couple of people&#10;&#10;Description automatically generated">
            <a:extLst>
              <a:ext uri="{FF2B5EF4-FFF2-40B4-BE49-F238E27FC236}">
                <a16:creationId xmlns:a16="http://schemas.microsoft.com/office/drawing/2014/main" id="{1A44CBA4-AB0D-B155-F32B-55772A933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237" y="1140182"/>
            <a:ext cx="1966124" cy="353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15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2. </a:t>
            </a:r>
            <a:r>
              <a:rPr kumimoji="1" lang="ko-KR" altLang="en-US"/>
              <a:t>만화적인 얼굴 표현 연습하기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7BE4780-0F5C-441D-82E0-71E1B03D0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22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사각형: 둥근 모서리 21">
            <a:extLst>
              <a:ext uri="{FF2B5EF4-FFF2-40B4-BE49-F238E27FC236}">
                <a16:creationId xmlns:a16="http://schemas.microsoft.com/office/drawing/2014/main" id="{8E38AA94-F758-B828-A5BE-1594A8C4BE39}"/>
              </a:ext>
            </a:extLst>
          </p:cNvPr>
          <p:cNvSpPr/>
          <p:nvPr/>
        </p:nvSpPr>
        <p:spPr>
          <a:xfrm>
            <a:off x="8335441" y="1184274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이모티콘의 얼굴 표현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2050" name="Picture 2" descr="이모지 모음 (velog 이모티콘, github 이모티콘)">
            <a:extLst>
              <a:ext uri="{FF2B5EF4-FFF2-40B4-BE49-F238E27FC236}">
                <a16:creationId xmlns:a16="http://schemas.microsoft.com/office/drawing/2014/main" id="{669C2915-BA4F-AD46-6EE5-5F9B2EFCD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5"/>
          <a:stretch/>
        </p:blipFill>
        <p:spPr bwMode="auto">
          <a:xfrm>
            <a:off x="1047750" y="1184274"/>
            <a:ext cx="6635750" cy="49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15">
            <a:extLst>
              <a:ext uri="{FF2B5EF4-FFF2-40B4-BE49-F238E27FC236}">
                <a16:creationId xmlns:a16="http://schemas.microsoft.com/office/drawing/2014/main" id="{9F1BE29C-E42D-D85E-EC42-F64957350687}"/>
              </a:ext>
            </a:extLst>
          </p:cNvPr>
          <p:cNvSpPr/>
          <p:nvPr/>
        </p:nvSpPr>
        <p:spPr>
          <a:xfrm>
            <a:off x="8335441" y="1994761"/>
            <a:ext cx="2946400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latin typeface="나눔고딕" panose="020B0600000101010101" charset="-127"/>
                <a:ea typeface="나눔고딕" panose="020B0600000101010101" charset="-127"/>
              </a:rPr>
              <a:t>단순한 눈</a:t>
            </a:r>
            <a:r>
              <a:rPr lang="en-US" altLang="ko-KR" sz="1400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 dirty="0">
                <a:latin typeface="나눔고딕" panose="020B0600000101010101" charset="-127"/>
                <a:ea typeface="나눔고딕" panose="020B0600000101010101" charset="-127"/>
              </a:rPr>
              <a:t>입 모양</a:t>
            </a:r>
            <a:r>
              <a:rPr lang="en-US" altLang="ko-KR" sz="1400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 dirty="0">
                <a:latin typeface="나눔고딕" panose="020B0600000101010101" charset="-127"/>
                <a:ea typeface="나눔고딕" panose="020B0600000101010101" charset="-127"/>
              </a:rPr>
              <a:t>눈썹으로 다양한 감정을 표현하는 이모티콘</a:t>
            </a:r>
            <a:endParaRPr lang="en-US" altLang="ko-KR" sz="1400" dirty="0">
              <a:latin typeface="나눔고딕" panose="020B0600000101010101" charset="-127"/>
              <a:ea typeface="나눔고딕" panose="020B0600000101010101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600" dirty="0">
              <a:latin typeface="나눔고딕" panose="020B0600000101010101" charset="-127"/>
              <a:ea typeface="나눔고딕" panose="020B0600000101010101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 err="1">
                <a:latin typeface="나눔고딕" panose="020B0600000101010101" charset="-127"/>
                <a:ea typeface="나눔고딕" panose="020B0600000101010101" charset="-127"/>
              </a:rPr>
              <a:t>이모티콘은</a:t>
            </a:r>
            <a:r>
              <a:rPr lang="ko-KR" altLang="en-US" sz="1600" dirty="0">
                <a:latin typeface="나눔고딕" panose="020B0600000101010101" charset="-127"/>
                <a:ea typeface="나눔고딕" panose="020B0600000101010101" charset="-127"/>
              </a:rPr>
              <a:t> 감정을 표현하기 위해 어떤 효과를 이용할까요</a:t>
            </a:r>
            <a:r>
              <a:rPr lang="en-US" altLang="ko-KR" sz="1600" dirty="0">
                <a:latin typeface="나눔고딕" panose="020B0600000101010101" charset="-127"/>
                <a:ea typeface="나눔고딕" panose="020B0600000101010101" charset="-127"/>
              </a:rPr>
              <a:t>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latin typeface="나눔고딕" panose="020B0600000101010101" charset="-127"/>
                <a:ea typeface="나눔고딕" panose="020B0600000101010101" charset="-127"/>
              </a:rPr>
              <a:t>눈</a:t>
            </a:r>
            <a:r>
              <a:rPr lang="en-US" altLang="ko-KR" sz="1600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600" dirty="0">
                <a:latin typeface="나눔고딕" panose="020B0600000101010101" charset="-127"/>
                <a:ea typeface="나눔고딕" panose="020B0600000101010101" charset="-127"/>
              </a:rPr>
              <a:t>코</a:t>
            </a:r>
            <a:r>
              <a:rPr lang="en-US" altLang="ko-KR" sz="1600" dirty="0"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600" dirty="0">
                <a:latin typeface="나눔고딕" panose="020B0600000101010101" charset="-127"/>
                <a:ea typeface="나눔고딕" panose="020B0600000101010101" charset="-127"/>
              </a:rPr>
              <a:t>입 모양 중 어떤 요소가 표정을 보여주는 데 핵심적인 영향을 미칠까요</a:t>
            </a:r>
            <a:r>
              <a:rPr lang="en-US" altLang="ko-KR" sz="1600" dirty="0">
                <a:latin typeface="나눔고딕" panose="020B0600000101010101" charset="-127"/>
                <a:ea typeface="나눔고딕" panose="020B0600000101010101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4673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2. </a:t>
            </a:r>
            <a:r>
              <a:rPr kumimoji="1" lang="ko-KR" altLang="en-US"/>
              <a:t>만화적인 얼굴 표현 연습하기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7BE4780-0F5C-441D-82E0-71E1B03D0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22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사각형: 둥근 모서리 21">
            <a:extLst>
              <a:ext uri="{FF2B5EF4-FFF2-40B4-BE49-F238E27FC236}">
                <a16:creationId xmlns:a16="http://schemas.microsoft.com/office/drawing/2014/main" id="{8E38AA94-F758-B828-A5BE-1594A8C4BE39}"/>
              </a:ext>
            </a:extLst>
          </p:cNvPr>
          <p:cNvSpPr/>
          <p:nvPr/>
        </p:nvSpPr>
        <p:spPr>
          <a:xfrm>
            <a:off x="6430441" y="5680469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다양한 눈의 만화적 표현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11" name="그림 1">
            <a:extLst>
              <a:ext uri="{FF2B5EF4-FFF2-40B4-BE49-F238E27FC236}">
                <a16:creationId xmlns:a16="http://schemas.microsoft.com/office/drawing/2014/main" id="{DA41D389-34DC-C552-0582-85599BEF6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0" r="15360" b="46500"/>
          <a:stretch>
            <a:fillRect/>
          </a:stretch>
        </p:blipFill>
        <p:spPr>
          <a:xfrm>
            <a:off x="1615172" y="1169155"/>
            <a:ext cx="4480828" cy="5011101"/>
          </a:xfrm>
          <a:prstGeom prst="rect">
            <a:avLst/>
          </a:prstGeom>
        </p:spPr>
      </p:pic>
      <p:pic>
        <p:nvPicPr>
          <p:cNvPr id="12" name="그림 2">
            <a:extLst>
              <a:ext uri="{FF2B5EF4-FFF2-40B4-BE49-F238E27FC236}">
                <a16:creationId xmlns:a16="http://schemas.microsoft.com/office/drawing/2014/main" id="{F109914E-2F93-8054-1C9D-F61D824AC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30" t="53140" r="15360" b="10350"/>
          <a:stretch>
            <a:fillRect/>
          </a:stretch>
        </p:blipFill>
        <p:spPr>
          <a:xfrm>
            <a:off x="6284565" y="1169155"/>
            <a:ext cx="4677084" cy="35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11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2. </a:t>
            </a:r>
            <a:r>
              <a:rPr kumimoji="1" lang="ko-KR" altLang="en-US"/>
              <a:t>만화적인 얼굴 표현 연습하기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7BE4780-0F5C-441D-82E0-71E1B03D0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22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사각형: 둥근 모서리 21">
            <a:extLst>
              <a:ext uri="{FF2B5EF4-FFF2-40B4-BE49-F238E27FC236}">
                <a16:creationId xmlns:a16="http://schemas.microsoft.com/office/drawing/2014/main" id="{8E38AA94-F758-B828-A5BE-1594A8C4BE39}"/>
              </a:ext>
            </a:extLst>
          </p:cNvPr>
          <p:cNvSpPr/>
          <p:nvPr/>
        </p:nvSpPr>
        <p:spPr>
          <a:xfrm>
            <a:off x="3922533" y="5730888"/>
            <a:ext cx="3339118" cy="499963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400" b="1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복합적인 감정의 표정 표현</a:t>
            </a:r>
            <a:endParaRPr lang="en-US" altLang="ko-KR" sz="1400" b="1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8358413-BEF9-576F-3584-1ACD67FAC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851" y="1354500"/>
            <a:ext cx="4662600" cy="434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93F71FD-0212-FA30-E0B7-5C2D7FEE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6020"/>
            <a:ext cx="3487765" cy="613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4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ACD7F223-98A7-1CBB-928F-B6FE62835A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/>
              <a:t>활동 </a:t>
            </a:r>
            <a:r>
              <a:rPr kumimoji="1" lang="en-US" altLang="ko-KR"/>
              <a:t>2. </a:t>
            </a:r>
            <a:r>
              <a:rPr kumimoji="1" lang="ko-KR" altLang="en-US"/>
              <a:t>만화적인 얼굴 표현 연습하기</a:t>
            </a:r>
          </a:p>
          <a:p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3B4C65E-6FA6-7A19-FD3D-7AD3E300B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/>
              <a:t>02. </a:t>
            </a:r>
            <a:r>
              <a:rPr kumimoji="1" lang="ko-KR" altLang="en-US"/>
              <a:t>만화의 다양한 표현 기법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EC9DF2-0268-62CE-071A-7915FBB9171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7BE4780-0F5C-441D-82E0-71E1B03D0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3222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417A10-72AB-9679-324E-FC4E28DF9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698"/>
          <a:stretch/>
        </p:blipFill>
        <p:spPr>
          <a:xfrm>
            <a:off x="1790794" y="2396594"/>
            <a:ext cx="4435746" cy="35536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40CBC-9FCC-ED9A-33D3-D008909F82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>
          <a:xfrm>
            <a:off x="6514748" y="2396594"/>
            <a:ext cx="4551259" cy="35536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사각형: 둥근 모서리 12">
            <a:extLst>
              <a:ext uri="{FF2B5EF4-FFF2-40B4-BE49-F238E27FC236}">
                <a16:creationId xmlns:a16="http://schemas.microsoft.com/office/drawing/2014/main" id="{FCC534CD-ABB7-5DDF-4DC3-0DD8653E3B09}"/>
              </a:ext>
            </a:extLst>
          </p:cNvPr>
          <p:cNvSpPr/>
          <p:nvPr/>
        </p:nvSpPr>
        <p:spPr>
          <a:xfrm>
            <a:off x="1186420" y="1200803"/>
            <a:ext cx="10271831" cy="1064996"/>
          </a:xfrm>
          <a:prstGeom prst="roundRect">
            <a:avLst/>
          </a:prstGeom>
          <a:solidFill>
            <a:srgbClr val="FFD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표현하기</a:t>
            </a:r>
            <a:r>
              <a:rPr lang="en-US" altLang="ko-KR" b="1" dirty="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입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코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눈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눈썹의 모양으로 그려지지 않은 표정을 연상하여 표현해 봅시다</a:t>
            </a:r>
            <a:r>
              <a:rPr lang="en-US" altLang="ko-KR" sz="1400">
                <a:solidFill>
                  <a:schemeClr val="tx1"/>
                </a:solidFill>
                <a:latin typeface="나눔고딕" panose="020B0600000101010101" charset="-127"/>
                <a:ea typeface="나눔고딕" panose="020B0600000101010101" charset="-127"/>
              </a:rPr>
              <a:t>.</a:t>
            </a:r>
            <a:endParaRPr lang="en-US" altLang="ko-KR" sz="1400" dirty="0">
              <a:solidFill>
                <a:schemeClr val="tx1"/>
              </a:solidFill>
              <a:latin typeface="나눔고딕" panose="020B0600000101010101" charset="-127"/>
              <a:ea typeface="나눔고딕" panose="020B0600000101010101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7551831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504</Words>
  <Application>Microsoft Office PowerPoint</Application>
  <PresentationFormat>와이드스크린</PresentationFormat>
  <Paragraphs>101</Paragraphs>
  <Slides>16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16</vt:i4>
      </vt:variant>
    </vt:vector>
  </HeadingPairs>
  <TitlesOfParts>
    <vt:vector size="26" baseType="lpstr">
      <vt:lpstr>NanumGothicExtraBold</vt:lpstr>
      <vt:lpstr>나눔고딕</vt:lpstr>
      <vt:lpstr>Spoqa Han Sans Neo</vt:lpstr>
      <vt:lpstr>맑은 고딕</vt:lpstr>
      <vt:lpstr>Arial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안효빈</cp:lastModifiedBy>
  <cp:revision>147</cp:revision>
  <dcterms:created xsi:type="dcterms:W3CDTF">2024-07-03T01:17:18Z</dcterms:created>
  <dcterms:modified xsi:type="dcterms:W3CDTF">2024-08-27T00:29:24Z</dcterms:modified>
</cp:coreProperties>
</file>