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</p:sldMasterIdLst>
  <p:notesMasterIdLst>
    <p:notesMasterId r:id="rId21"/>
  </p:notesMasterIdLst>
  <p:sldIdLst>
    <p:sldId id="292" r:id="rId3"/>
    <p:sldId id="310" r:id="rId4"/>
    <p:sldId id="311" r:id="rId5"/>
    <p:sldId id="321" r:id="rId6"/>
    <p:sldId id="322" r:id="rId7"/>
    <p:sldId id="312" r:id="rId8"/>
    <p:sldId id="323" r:id="rId9"/>
    <p:sldId id="324" r:id="rId10"/>
    <p:sldId id="325" r:id="rId11"/>
    <p:sldId id="326" r:id="rId12"/>
    <p:sldId id="327" r:id="rId13"/>
    <p:sldId id="329" r:id="rId14"/>
    <p:sldId id="330" r:id="rId15"/>
    <p:sldId id="331" r:id="rId16"/>
    <p:sldId id="333" r:id="rId17"/>
    <p:sldId id="335" r:id="rId18"/>
    <p:sldId id="315" r:id="rId19"/>
    <p:sldId id="320" r:id="rId20"/>
  </p:sldIdLst>
  <p:sldSz cx="12192000" cy="6858000"/>
  <p:notesSz cx="6858000" cy="9144000"/>
  <p:embeddedFontLst>
    <p:embeddedFont>
      <p:font typeface="NanumGothicExtraBold" pitchFamily="2" charset="-127"/>
      <p:bold r:id="rId22"/>
    </p:embeddedFont>
    <p:embeddedFont>
      <p:font typeface="나눔고딕" pitchFamily="2" charset="-127"/>
      <p:regular r:id="rId23"/>
      <p:bold r:id="rId24"/>
    </p:embeddedFont>
    <p:embeddedFont>
      <p:font typeface="맑은 고딕" panose="020B0503020000020004" pitchFamily="50" charset="-127"/>
      <p:regular r:id="rId25"/>
      <p:bold r:id="rId26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92F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44" d="100"/>
          <a:sy n="144" d="100"/>
        </p:scale>
        <p:origin x="138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4B58EB-0D01-435E-B992-8F43C157EFB0}" type="datetimeFigureOut">
              <a:rPr lang="ko-KR" altLang="en-US" smtClean="0"/>
              <a:t>2024-08-30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7D7623-5B6F-4090-A1B5-7B16850BA0B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0886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7D7623-5B6F-4090-A1B5-7B16850BA0BD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18298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7D7623-5B6F-4090-A1B5-7B16850BA0BD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0496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7D7623-5B6F-4090-A1B5-7B16850BA0BD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4219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7D7623-5B6F-4090-A1B5-7B16850BA0BD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3344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0D530E4-7E2F-DB8D-5E44-B8F4F00FBE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04FFD4E1-7B71-81F6-8945-32A5A6CDB9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20F6E95-ED23-D076-7E53-5F6A56AED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2024-08-30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06C9B9D-CCD8-8FB3-9382-D01C3A64B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9F7A71C-682D-4903-C4A7-008182ED6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7627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0153C9F-747A-5764-C9B6-0881B24B2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35173A4B-CBAF-9B98-6C3F-9E4FD443CA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15BC8A8-19D2-E3BA-0BDD-1A7E73FF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2024-08-30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2268EC7-973A-474D-0F1D-8643894F6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9CAEE4A-5D09-F74C-CF91-6AFD583A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79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238F387C-45EC-2F26-30B2-43A7EB8A85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291EC5A7-8714-568F-B98D-F9EEC0DB3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37A752-2F16-C23E-2C05-9F07BF920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2024-08-30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E22D26C-65D7-B6C6-10DE-7D7A5035B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7363B4C-4C01-AA08-2D05-FF8CA250B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39369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46BEFA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4036425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46BEFA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8745033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BCA4766-440B-A1D5-09DA-A864ED77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D8CF6E9-8D76-B5FB-8644-EB66AD41C3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93F800-F02C-29B5-9B74-385B129F8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2024-08-30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DDC4642-1943-7448-8F8A-E2EE8A158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DE00923-7083-ECD5-3869-D60039853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3283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AD32C30-5A4F-FB84-B4C8-A59DF0DD4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D3A227-A046-CAFA-039B-AAC861517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4D58FCC-0CEE-FF20-0E6F-D81952913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2024-08-30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D3B3D8E-C93F-1860-4FD9-E3CF6C870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FD1CEE2-B50F-2500-2884-D16560E43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247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B30FE4E-E240-E0F2-81CB-12A1B68A9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83332B7-2B50-9312-3D7A-16D9FA9439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CD24458-1897-389A-C14F-D801C1585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445B5DE-48BA-55AB-BD9E-B4A5313B4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2024-08-30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35B31A5-7B7C-EF41-39DD-DA2E7CF5A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34ED65D-775B-744A-A3F4-E8B6F9DA9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5243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18501EE-3F75-0266-9D82-88B334E68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71C7D2C-3AAF-31BF-64C3-22AC85D5F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8243639-686C-1BF0-EED6-1211C10084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F9624C4C-31BC-A972-324D-0D2E7E5C88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AAF5D158-759E-032A-BCF5-BBFDA9AED0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A731EEE9-9C17-142F-D360-6AE3EA9EE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2024-08-30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3922DC9B-F654-9316-2198-443D09AD2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0CBEC904-39AB-5C38-98D8-FE553EAF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4945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CC66411-5D5C-768D-D814-D3D76923D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795FF77-065C-7B3D-907B-6032A446F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2024-08-30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8FDCC342-7657-298D-6DC0-52CACE2BC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9B8EAA3-9F4C-2AAA-F748-9E6E8B7E6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8905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1B32A8EA-DFFE-D351-974E-AF0C9A004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2024-08-30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EF444899-33F9-8221-C5D6-C0F81779F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CA3B6AD-7EF7-D9A8-FEE3-70FB329D1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5658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50DE2AA-ABFE-331B-D6CC-39C0069D1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585F10D-8F71-0391-73C3-283A87206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F08749B-DCF5-B135-CA26-CFA2F08165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8F338CC-A30E-B360-FD54-9AE3598DB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2024-08-30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3CF2BA5-FDBC-504F-2BEE-0E5CADF27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C6B32BDA-A0D3-003E-6655-E17978EAB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12230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4C6E288-DB97-78E7-434F-213DB4AF4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F2D097C6-91EA-4F3E-07CF-BB4B7AA53C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218BC9E-4397-57CC-A9D5-B78544AC18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1EEEDFF-818D-4681-AD10-ED7EA60FB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2024-08-30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3D7C571-3D63-F29E-BCB4-95C0531A9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8D0E9C9-E60D-562A-4D55-AB893BEF2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9640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BB754F6D-00EC-D270-B91B-398BAE8CA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463D1DD-96B6-4815-CEE4-A4BE7C4DCB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357977B-F275-F016-FC24-107645EEFB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E383B3-5DEE-48D4-BE2D-ABCBAB879060}" type="datetimeFigureOut">
              <a:rPr lang="ko-KR" altLang="en-US" smtClean="0"/>
              <a:t>2024-08-30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373FEC5-72C8-6E3C-BA95-1CD94826FC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536BFFC-F65D-4E61-6551-A10F7D4ACF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8959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스크린샷, 도표, 디자인, 일러스트레이션이(가) 표시된 사진&#10;&#10;자동 생성된 설명">
            <a:extLst>
              <a:ext uri="{FF2B5EF4-FFF2-40B4-BE49-F238E27FC236}">
                <a16:creationId xmlns:a16="http://schemas.microsoft.com/office/drawing/2014/main" id="{43F382E0-1E8D-6C30-7B4F-927F3FD369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5" name="그림 4" descr="블랙, 어둠이(가) 표시된 사진&#10;&#10;자동 생성된 설명">
            <a:extLst>
              <a:ext uri="{FF2B5EF4-FFF2-40B4-BE49-F238E27FC236}">
                <a16:creationId xmlns:a16="http://schemas.microsoft.com/office/drawing/2014/main" id="{88E52099-49CE-5638-D5B0-044A34672D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115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27.jpg"/><Relationship Id="rId5" Type="http://schemas.openxmlformats.org/officeDocument/2006/relationships/image" Target="../media/image5.png"/><Relationship Id="rId10" Type="http://schemas.openxmlformats.org/officeDocument/2006/relationships/image" Target="../media/image26.jp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6.png"/><Relationship Id="rId7" Type="http://schemas.openxmlformats.org/officeDocument/2006/relationships/image" Target="../media/image2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78090" y="3220771"/>
            <a:ext cx="6235819" cy="792000"/>
          </a:xfrm>
        </p:spPr>
        <p:txBody>
          <a:bodyPr/>
          <a:lstStyle/>
          <a:p>
            <a:r>
              <a:rPr kumimoji="1" lang="en-US" altLang="ko-KR" dirty="0">
                <a:latin typeface="+mn-ea"/>
                <a:ea typeface="+mn-ea"/>
              </a:rPr>
              <a:t>1. </a:t>
            </a:r>
            <a:r>
              <a:rPr kumimoji="1" lang="ko-KR" altLang="en-US" dirty="0">
                <a:latin typeface="+mn-ea"/>
                <a:ea typeface="+mn-ea"/>
              </a:rPr>
              <a:t>인권의 변화 과정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851771"/>
            <a:ext cx="3960000" cy="288000"/>
          </a:xfrm>
        </p:spPr>
        <p:txBody>
          <a:bodyPr/>
          <a:lstStyle/>
          <a:p>
            <a:r>
              <a:rPr kumimoji="1" lang="en-US" altLang="ko-KR" dirty="0">
                <a:latin typeface="+mn-ea"/>
                <a:ea typeface="+mn-ea"/>
              </a:rPr>
              <a:t>Ⅰ. </a:t>
            </a:r>
            <a:r>
              <a:rPr kumimoji="1" lang="ko-KR" altLang="en-US" dirty="0">
                <a:latin typeface="+mn-ea"/>
                <a:ea typeface="+mn-ea"/>
              </a:rPr>
              <a:t>인권 보장과 헌법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>
            <a:extLst>
              <a:ext uri="{FF2B5EF4-FFF2-40B4-BE49-F238E27FC236}">
                <a16:creationId xmlns:a16="http://schemas.microsoft.com/office/drawing/2014/main" id="{50170908-D112-C050-788F-4B52B9E63115}"/>
              </a:ext>
            </a:extLst>
          </p:cNvPr>
          <p:cNvGrpSpPr/>
          <p:nvPr/>
        </p:nvGrpSpPr>
        <p:grpSpPr>
          <a:xfrm>
            <a:off x="1190114" y="2498037"/>
            <a:ext cx="9967864" cy="3398202"/>
            <a:chOff x="1235798" y="2516101"/>
            <a:chExt cx="9967864" cy="3398202"/>
          </a:xfrm>
        </p:grpSpPr>
        <p:sp>
          <p:nvSpPr>
            <p:cNvPr id="2" name="Rectangle 7">
              <a:extLst>
                <a:ext uri="{FF2B5EF4-FFF2-40B4-BE49-F238E27FC236}">
                  <a16:creationId xmlns:a16="http://schemas.microsoft.com/office/drawing/2014/main" id="{5018DE25-31D4-5830-9F03-A3F55A8968E4}"/>
                </a:ext>
              </a:extLst>
            </p:cNvPr>
            <p:cNvSpPr/>
            <p:nvPr/>
          </p:nvSpPr>
          <p:spPr>
            <a:xfrm>
              <a:off x="1235799" y="2729662"/>
              <a:ext cx="9967863" cy="31846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endParaRPr lang="en-US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" name="Rectangle 7">
              <a:extLst>
                <a:ext uri="{FF2B5EF4-FFF2-40B4-BE49-F238E27FC236}">
                  <a16:creationId xmlns:a16="http://schemas.microsoft.com/office/drawing/2014/main" id="{611C21BC-04E6-8654-1559-09F9EDF4D23E}"/>
                </a:ext>
              </a:extLst>
            </p:cNvPr>
            <p:cNvSpPr/>
            <p:nvPr/>
          </p:nvSpPr>
          <p:spPr>
            <a:xfrm>
              <a:off x="1235798" y="2516101"/>
              <a:ext cx="4892634" cy="425292"/>
            </a:xfrm>
            <a:prstGeom prst="rect">
              <a:avLst/>
            </a:prstGeom>
            <a:solidFill>
              <a:srgbClr val="4592FA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r>
                <a:rPr lang="ko-KR" altLang="en-US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NanumGothicExtraBold" panose="020D0904000000000000" pitchFamily="50" charset="-127"/>
                </a:rPr>
                <a:t>국경을 초월한 인권을 위한 연대 </a:t>
              </a:r>
              <a:r>
                <a:rPr lang="en-US" altLang="ko-KR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NanumGothicExtraBold" panose="020D0904000000000000" pitchFamily="50" charset="-127"/>
                </a:rPr>
                <a:t>: </a:t>
              </a:r>
              <a:r>
                <a:rPr lang="ko-KR" altLang="en-US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NanumGothicExtraBold" panose="020D0904000000000000" pitchFamily="50" charset="-127"/>
                </a:rPr>
                <a:t>세계 인권 선언</a:t>
              </a:r>
              <a:endPara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NanumGothicExtraBold" panose="020D0904000000000000" pitchFamily="50" charset="-127"/>
              </a:endParaRPr>
            </a:p>
          </p:txBody>
        </p:sp>
      </p:grpSp>
      <p:pic>
        <p:nvPicPr>
          <p:cNvPr id="19" name="그림 18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49670EC3-26C2-42AF-0DA2-209F9AF89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400" b="81300" l="53461" r="86158">
                        <a14:foregroundMark x1="54177" y1="79200" x2="53461" y2="7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4666" r="9724" b="17888"/>
          <a:stretch/>
        </p:blipFill>
        <p:spPr>
          <a:xfrm>
            <a:off x="4444577" y="1760896"/>
            <a:ext cx="2418241" cy="5106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968664" y="677701"/>
            <a:ext cx="6002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인권의 </a:t>
            </a:r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의</a:t>
            </a:r>
            <a:r>
              <a:rPr lang="ko-KR" alt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미와 </a:t>
            </a:r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변화 과정</a:t>
            </a: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8" y="1600446"/>
            <a:ext cx="866906" cy="4360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688918" y="1727606"/>
            <a:ext cx="73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나눔고딕 ExtraBold" panose="020D0904000000000000" pitchFamily="50" charset="-127"/>
              </a:rPr>
              <a:t>역사 속에서 인권은 어떻게 확장되었을까</a:t>
            </a:r>
            <a:r>
              <a:rPr lang="en-US" altLang="ko-KR" dirty="0">
                <a:latin typeface="+mj-lt"/>
                <a:ea typeface="나눔고딕 ExtraBold" panose="020D0904000000000000" pitchFamily="50" charset="-127"/>
              </a:rPr>
              <a:t>?</a:t>
            </a:r>
            <a:endParaRPr lang="ko-KR" altLang="en-US" dirty="0">
              <a:latin typeface="+mj-lt"/>
              <a:ea typeface="나눔고딕 ExtraBold" panose="020D0904000000000000" pitchFamily="50" charset="-127"/>
            </a:endParaRPr>
          </a:p>
        </p:txBody>
      </p:sp>
      <p:pic>
        <p:nvPicPr>
          <p:cNvPr id="17" name="그림 16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C31184C5-A051-5300-BB6B-2B7236D2B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218" y="716594"/>
            <a:ext cx="8226800" cy="8600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38CD09B-38D2-A5DA-B583-C87CEC3B462C}"/>
              </a:ext>
            </a:extLst>
          </p:cNvPr>
          <p:cNvSpPr txBox="1"/>
          <p:nvPr/>
        </p:nvSpPr>
        <p:spPr>
          <a:xfrm>
            <a:off x="1963664" y="3403190"/>
            <a:ext cx="894067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제</a:t>
            </a:r>
            <a:r>
              <a:rPr lang="en-US" altLang="ko-KR" dirty="0">
                <a:latin typeface="+mj-lt"/>
                <a:ea typeface="NanumGothicExtraBold" panose="020D0904000000000000" pitchFamily="50" charset="-127"/>
              </a:rPr>
              <a:t>1,2</a:t>
            </a:r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차 세계 대전을 겪으면서 인권의 중요성 대두</a:t>
            </a:r>
            <a:endParaRPr lang="en-US" altLang="ko-KR" dirty="0">
              <a:latin typeface="+mj-lt"/>
              <a:ea typeface="NanumGothicExtraBold" panose="020D0904000000000000" pitchFamily="50" charset="-127"/>
            </a:endParaRPr>
          </a:p>
          <a:p>
            <a:endParaRPr lang="en-US" altLang="ko-KR" dirty="0">
              <a:latin typeface="+mj-lt"/>
              <a:ea typeface="NanumGothicExtraBold" panose="020D0904000000000000" pitchFamily="50" charset="-127"/>
            </a:endParaRPr>
          </a:p>
          <a:p>
            <a:endParaRPr lang="en-US" altLang="ko-KR" dirty="0">
              <a:latin typeface="+mj-lt"/>
              <a:ea typeface="NanumGothicExtraBold" panose="020D0904000000000000" pitchFamily="50" charset="-127"/>
            </a:endParaRPr>
          </a:p>
          <a:p>
            <a:r>
              <a:rPr lang="en-US" altLang="ko-KR" dirty="0">
                <a:latin typeface="+mj-lt"/>
                <a:ea typeface="NanumGothicExtraBold" panose="020D0904000000000000" pitchFamily="50" charset="-127"/>
              </a:rPr>
              <a:t>1984</a:t>
            </a:r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년 국제연합 </a:t>
            </a:r>
            <a:r>
              <a:rPr lang="en-US" altLang="ko-KR" dirty="0">
                <a:latin typeface="+mj-lt"/>
                <a:ea typeface="NanumGothicExtraBold" panose="020D0904000000000000" pitchFamily="50" charset="-127"/>
              </a:rPr>
              <a:t>(UN) </a:t>
            </a:r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총회에서 세계 인권 선언을 채택</a:t>
            </a:r>
            <a:endParaRPr lang="en-US" altLang="ko-KR" dirty="0">
              <a:latin typeface="+mj-lt"/>
              <a:ea typeface="NanumGothicExtraBold" panose="020D0904000000000000" pitchFamily="50" charset="-127"/>
            </a:endParaRPr>
          </a:p>
          <a:p>
            <a:endParaRPr lang="en-US" altLang="ko-KR" dirty="0">
              <a:latin typeface="+mj-lt"/>
              <a:ea typeface="NanumGothicExtraBold" panose="020D0904000000000000" pitchFamily="50" charset="-127"/>
            </a:endParaRPr>
          </a:p>
          <a:p>
            <a:endParaRPr lang="en-US" altLang="ko-KR" dirty="0">
              <a:latin typeface="+mj-lt"/>
              <a:ea typeface="NanumGothicExtraBold" panose="020D0904000000000000" pitchFamily="50" charset="-127"/>
            </a:endParaRPr>
          </a:p>
          <a:p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전 세계가 인권 보호를 위한 노력이 필요하다는 </a:t>
            </a:r>
            <a:r>
              <a:rPr lang="ko-KR" altLang="en-US" dirty="0">
                <a:highlight>
                  <a:srgbClr val="FFFF00"/>
                </a:highlight>
                <a:latin typeface="+mj-lt"/>
                <a:ea typeface="NanumGothicExtraBold" panose="020D0904000000000000" pitchFamily="50" charset="-127"/>
              </a:rPr>
              <a:t>연대의식</a:t>
            </a:r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 발전</a:t>
            </a:r>
            <a:endParaRPr lang="en-US" altLang="ko-KR" dirty="0">
              <a:latin typeface="+mj-lt"/>
              <a:ea typeface="NanumGothicExtraBold" panose="020D0904000000000000" pitchFamily="50" charset="-127"/>
            </a:endParaRPr>
          </a:p>
        </p:txBody>
      </p:sp>
      <p:pic>
        <p:nvPicPr>
          <p:cNvPr id="18" name="그림 17" descr="그래픽, 디자인이(가) 표시된 사진&#10;&#10;자동 생성된 설명">
            <a:extLst>
              <a:ext uri="{FF2B5EF4-FFF2-40B4-BE49-F238E27FC236}">
                <a16:creationId xmlns:a16="http://schemas.microsoft.com/office/drawing/2014/main" id="{DD496CF8-9C9F-1FCE-5727-EF90921452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289" y="3394754"/>
            <a:ext cx="329135" cy="329135"/>
          </a:xfrm>
          <a:prstGeom prst="rect">
            <a:avLst/>
          </a:prstGeom>
        </p:spPr>
      </p:pic>
      <p:pic>
        <p:nvPicPr>
          <p:cNvPr id="21" name="그림 20" descr="그래픽, 디자인이(가) 표시된 사진&#10;&#10;자동 생성된 설명">
            <a:extLst>
              <a:ext uri="{FF2B5EF4-FFF2-40B4-BE49-F238E27FC236}">
                <a16:creationId xmlns:a16="http://schemas.microsoft.com/office/drawing/2014/main" id="{AC2FEBCB-6A02-FCFC-41B8-D389367074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452" y="4245216"/>
            <a:ext cx="329135" cy="329135"/>
          </a:xfrm>
          <a:prstGeom prst="rect">
            <a:avLst/>
          </a:prstGeom>
        </p:spPr>
      </p:pic>
      <p:pic>
        <p:nvPicPr>
          <p:cNvPr id="22" name="그림 21" descr="그래픽, 디자인이(가) 표시된 사진&#10;&#10;자동 생성된 설명">
            <a:extLst>
              <a:ext uri="{FF2B5EF4-FFF2-40B4-BE49-F238E27FC236}">
                <a16:creationId xmlns:a16="http://schemas.microsoft.com/office/drawing/2014/main" id="{660AFA72-553C-495A-6FE4-5C39632703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289" y="5053881"/>
            <a:ext cx="329135" cy="3291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94B740-AE4F-413F-4895-993D11E5E41B}"/>
              </a:ext>
            </a:extLst>
          </p:cNvPr>
          <p:cNvSpPr txBox="1"/>
          <p:nvPr/>
        </p:nvSpPr>
        <p:spPr>
          <a:xfrm>
            <a:off x="2211331" y="3741744"/>
            <a:ext cx="5779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4592FA"/>
                </a:solidFill>
                <a:effectLst/>
                <a:uLnTx/>
                <a:uFillTx/>
                <a:latin typeface="+mj-lt"/>
                <a:ea typeface="나눔스퀘어 Bold" panose="020B0600000101010101" pitchFamily="50" charset="-127"/>
                <a:cs typeface="Pretendard" panose="02000503000000020004" pitchFamily="50" charset="-127"/>
              </a:rPr>
              <a:t>인권을 억압하는 국가가 인류의 평화를 위협할 수 있다는 사실을 인지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4592FA"/>
              </a:solidFill>
              <a:effectLst/>
              <a:uLnTx/>
              <a:uFillTx/>
              <a:latin typeface="+mj-lt"/>
              <a:ea typeface="나눔스퀘어 Bold" panose="020B0600000101010101" pitchFamily="50" charset="-127"/>
              <a:cs typeface="Pretendard" panose="02000503000000020004" pitchFamily="50" charset="-127"/>
            </a:endParaRPr>
          </a:p>
        </p:txBody>
      </p:sp>
      <p:pic>
        <p:nvPicPr>
          <p:cNvPr id="11" name="그림 10" descr="원이(가) 표시된 사진&#10;&#10;자동 생성된 설명">
            <a:extLst>
              <a:ext uri="{FF2B5EF4-FFF2-40B4-BE49-F238E27FC236}">
                <a16:creationId xmlns:a16="http://schemas.microsoft.com/office/drawing/2014/main" id="{65E36E70-E801-0AFF-F498-D4C04C6D88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639" y="3722211"/>
            <a:ext cx="199383" cy="2993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951900A-407E-3797-3740-E868EB0B069B}"/>
              </a:ext>
            </a:extLst>
          </p:cNvPr>
          <p:cNvSpPr txBox="1"/>
          <p:nvPr/>
        </p:nvSpPr>
        <p:spPr>
          <a:xfrm>
            <a:off x="2211331" y="4593884"/>
            <a:ext cx="74097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92FA"/>
                </a:solidFill>
                <a:effectLst/>
                <a:uLnTx/>
                <a:uFillTx/>
                <a:latin typeface="+mj-lt"/>
                <a:ea typeface="나눔스퀘어 Bold" panose="020B0600000101010101" pitchFamily="50" charset="-127"/>
                <a:cs typeface="Pretendard" panose="02000503000000020004" pitchFamily="50" charset="-127"/>
              </a:rPr>
              <a:t>인류 평화를 위한 공동의 노력 필요성</a:t>
            </a:r>
          </a:p>
        </p:txBody>
      </p:sp>
      <p:pic>
        <p:nvPicPr>
          <p:cNvPr id="14" name="그림 13" descr="원이(가) 표시된 사진&#10;&#10;자동 생성된 설명">
            <a:extLst>
              <a:ext uri="{FF2B5EF4-FFF2-40B4-BE49-F238E27FC236}">
                <a16:creationId xmlns:a16="http://schemas.microsoft.com/office/drawing/2014/main" id="{D3D22FAF-CE15-86E7-ABF1-7CB36E6740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639" y="4574351"/>
            <a:ext cx="199383" cy="29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1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49670EC3-26C2-42AF-0DA2-209F9AF89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400" b="81300" l="53461" r="86158">
                        <a14:foregroundMark x1="54177" y1="79200" x2="53461" y2="7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4666" r="9724" b="17888"/>
          <a:stretch/>
        </p:blipFill>
        <p:spPr>
          <a:xfrm>
            <a:off x="4444577" y="1760896"/>
            <a:ext cx="2418241" cy="5106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968664" y="677701"/>
            <a:ext cx="6002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인권의 </a:t>
            </a:r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의</a:t>
            </a:r>
            <a:r>
              <a:rPr lang="ko-KR" alt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미와 </a:t>
            </a:r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변화 과정</a:t>
            </a: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8" y="1600446"/>
            <a:ext cx="866906" cy="4360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688918" y="1727606"/>
            <a:ext cx="73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나눔고딕 ExtraBold" panose="020D0904000000000000" pitchFamily="50" charset="-127"/>
              </a:rPr>
              <a:t>역사 속에서 인권은 어떻게 확장되었을까</a:t>
            </a:r>
            <a:r>
              <a:rPr lang="en-US" altLang="ko-KR" dirty="0">
                <a:latin typeface="+mj-lt"/>
                <a:ea typeface="나눔고딕 ExtraBold" panose="020D0904000000000000" pitchFamily="50" charset="-127"/>
              </a:rPr>
              <a:t>?</a:t>
            </a:r>
            <a:endParaRPr lang="ko-KR" altLang="en-US" dirty="0">
              <a:latin typeface="+mj-lt"/>
              <a:ea typeface="나눔고딕 ExtraBold" panose="020D0904000000000000" pitchFamily="50" charset="-127"/>
            </a:endParaRPr>
          </a:p>
        </p:txBody>
      </p:sp>
      <p:pic>
        <p:nvPicPr>
          <p:cNvPr id="17" name="그림 16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C31184C5-A051-5300-BB6B-2B7236D2B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218" y="716594"/>
            <a:ext cx="8226800" cy="860090"/>
          </a:xfrm>
          <a:prstGeom prst="rect">
            <a:avLst/>
          </a:prstGeom>
        </p:spPr>
      </p:pic>
      <p:grpSp>
        <p:nvGrpSpPr>
          <p:cNvPr id="38" name="그룹 37">
            <a:extLst>
              <a:ext uri="{FF2B5EF4-FFF2-40B4-BE49-F238E27FC236}">
                <a16:creationId xmlns:a16="http://schemas.microsoft.com/office/drawing/2014/main" id="{A09F1216-7C5A-F7A9-2633-FECE30C4B618}"/>
              </a:ext>
            </a:extLst>
          </p:cNvPr>
          <p:cNvGrpSpPr/>
          <p:nvPr/>
        </p:nvGrpSpPr>
        <p:grpSpPr>
          <a:xfrm>
            <a:off x="858895" y="2247860"/>
            <a:ext cx="10767674" cy="4471869"/>
            <a:chOff x="1138146" y="2229140"/>
            <a:chExt cx="9693984" cy="4025960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6A1E0300-0185-B4EC-7FE8-22992907D1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alphaModFix/>
            </a:blip>
            <a:srcRect b="82137"/>
            <a:stretch/>
          </p:blipFill>
          <p:spPr>
            <a:xfrm>
              <a:off x="1138146" y="2285048"/>
              <a:ext cx="2428601" cy="1225020"/>
            </a:xfrm>
            <a:prstGeom prst="rect">
              <a:avLst/>
            </a:prstGeom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5979FEF5-9959-DA46-503B-6B444C9226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alphaModFix/>
            </a:blip>
            <a:srcRect t="18836" b="60966"/>
            <a:stretch/>
          </p:blipFill>
          <p:spPr>
            <a:xfrm>
              <a:off x="1154621" y="3511096"/>
              <a:ext cx="2428601" cy="1385177"/>
            </a:xfrm>
            <a:prstGeom prst="rect">
              <a:avLst/>
            </a:prstGeom>
          </p:spPr>
        </p:pic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69920B3E-EEAF-0861-B6D1-7C2B5CE197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alphaModFix/>
            </a:blip>
            <a:srcRect t="40000" b="42222"/>
            <a:stretch/>
          </p:blipFill>
          <p:spPr>
            <a:xfrm>
              <a:off x="1170743" y="4901065"/>
              <a:ext cx="2428601" cy="1219200"/>
            </a:xfrm>
            <a:prstGeom prst="rect">
              <a:avLst/>
            </a:prstGeom>
          </p:spPr>
        </p:pic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DDB1388A-B543-1505-A8C5-89E64B2BE3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alphaModFix/>
            </a:blip>
            <a:srcRect t="58018" b="19373"/>
            <a:stretch/>
          </p:blipFill>
          <p:spPr>
            <a:xfrm>
              <a:off x="3556387" y="2229140"/>
              <a:ext cx="2428601" cy="1550506"/>
            </a:xfrm>
            <a:prstGeom prst="rect">
              <a:avLst/>
            </a:prstGeom>
          </p:spPr>
        </p:pic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314276F6-247A-C0F4-6A8D-32CECF5F72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alphaModFix/>
            </a:blip>
            <a:srcRect t="80483"/>
            <a:stretch/>
          </p:blipFill>
          <p:spPr>
            <a:xfrm>
              <a:off x="3566747" y="3719945"/>
              <a:ext cx="2428601" cy="1338470"/>
            </a:xfrm>
            <a:prstGeom prst="rect">
              <a:avLst/>
            </a:prstGeom>
          </p:spPr>
        </p:pic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id="{83CCC9FB-3366-6BD3-337B-19D44B6638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/>
            </a:blip>
            <a:srcRect t="1533" b="79332"/>
            <a:stretch/>
          </p:blipFill>
          <p:spPr>
            <a:xfrm>
              <a:off x="3574160" y="4942803"/>
              <a:ext cx="2459511" cy="1312297"/>
            </a:xfrm>
            <a:prstGeom prst="rect">
              <a:avLst/>
            </a:prstGeom>
          </p:spPr>
        </p:pic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D5CA7536-F548-B9B9-82D6-5D8F440FC0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/>
            </a:blip>
            <a:srcRect t="21204" b="59279"/>
            <a:stretch/>
          </p:blipFill>
          <p:spPr>
            <a:xfrm>
              <a:off x="5984988" y="2262963"/>
              <a:ext cx="2459511" cy="1338470"/>
            </a:xfrm>
            <a:prstGeom prst="rect">
              <a:avLst/>
            </a:prstGeom>
          </p:spPr>
        </p:pic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F1750C07-0C1C-9DF4-8E0C-1DFEC0231B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/>
            </a:blip>
            <a:srcRect t="63478" b="18744"/>
            <a:stretch/>
          </p:blipFill>
          <p:spPr>
            <a:xfrm>
              <a:off x="6028435" y="4995318"/>
              <a:ext cx="2459511" cy="1219200"/>
            </a:xfrm>
            <a:prstGeom prst="rect">
              <a:avLst/>
            </a:prstGeom>
          </p:spPr>
        </p:pic>
        <p:pic>
          <p:nvPicPr>
            <p:cNvPr id="29" name="그림 28">
              <a:extLst>
                <a:ext uri="{FF2B5EF4-FFF2-40B4-BE49-F238E27FC236}">
                  <a16:creationId xmlns:a16="http://schemas.microsoft.com/office/drawing/2014/main" id="{A3D73229-91FD-6DEE-C456-CCB1A5FF01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/>
            </a:blip>
            <a:srcRect t="82222"/>
            <a:stretch/>
          </p:blipFill>
          <p:spPr>
            <a:xfrm>
              <a:off x="8372619" y="3770152"/>
              <a:ext cx="2459511" cy="1219200"/>
            </a:xfrm>
            <a:prstGeom prst="rect">
              <a:avLst/>
            </a:prstGeom>
          </p:spPr>
        </p:pic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9DA98F6C-4295-7BB5-A164-66E33C0525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/>
            </a:blip>
            <a:srcRect t="39698" b="37693"/>
            <a:stretch/>
          </p:blipFill>
          <p:spPr>
            <a:xfrm>
              <a:off x="5969683" y="3481239"/>
              <a:ext cx="2459511" cy="1550506"/>
            </a:xfrm>
            <a:prstGeom prst="rect">
              <a:avLst/>
            </a:prstGeom>
          </p:spPr>
        </p:pic>
      </p:grp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95F7F907-03EA-F2DE-1D15-69675DFB691F}"/>
              </a:ext>
            </a:extLst>
          </p:cNvPr>
          <p:cNvSpPr/>
          <p:nvPr/>
        </p:nvSpPr>
        <p:spPr>
          <a:xfrm>
            <a:off x="755374" y="2187422"/>
            <a:ext cx="10992678" cy="4564561"/>
          </a:xfrm>
          <a:prstGeom prst="rect">
            <a:avLst/>
          </a:prstGeom>
          <a:noFill/>
          <a:ln>
            <a:solidFill>
              <a:srgbClr val="4592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09331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스크린샷, 직사각형, 라인, 디자인이(가) 표시된 사진&#10;&#10;자동 생성된 설명">
            <a:extLst>
              <a:ext uri="{FF2B5EF4-FFF2-40B4-BE49-F238E27FC236}">
                <a16:creationId xmlns:a16="http://schemas.microsoft.com/office/drawing/2014/main" id="{87C74A06-39B7-D1CC-E545-ACE384B0F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59" y="371705"/>
            <a:ext cx="2107683" cy="5985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E0D9F8-E6BC-A47F-1ECB-A55158355D4E}"/>
              </a:ext>
            </a:extLst>
          </p:cNvPr>
          <p:cNvSpPr txBox="1"/>
          <p:nvPr/>
        </p:nvSpPr>
        <p:spPr>
          <a:xfrm>
            <a:off x="434565" y="486330"/>
            <a:ext cx="2027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역량을 키우는 활동</a:t>
            </a:r>
          </a:p>
        </p:txBody>
      </p:sp>
      <p:pic>
        <p:nvPicPr>
          <p:cNvPr id="14" name="그림 13" descr="스크린샷, 직사각형, 라인, 프레임이(가) 표시된 사진&#10;&#10;자동 생성된 설명">
            <a:extLst>
              <a:ext uri="{FF2B5EF4-FFF2-40B4-BE49-F238E27FC236}">
                <a16:creationId xmlns:a16="http://schemas.microsoft.com/office/drawing/2014/main" id="{1DF6AF45-080F-CA7A-5992-C5245EBC83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26" y="1439501"/>
            <a:ext cx="10154347" cy="47259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9D9AB00-FC7C-2B81-DEAD-3B41ABC46846}"/>
              </a:ext>
            </a:extLst>
          </p:cNvPr>
          <p:cNvSpPr txBox="1"/>
          <p:nvPr/>
        </p:nvSpPr>
        <p:spPr>
          <a:xfrm>
            <a:off x="2462542" y="507483"/>
            <a:ext cx="6346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latin typeface="+mj-lt"/>
                <a:ea typeface="NanumGothicExtraBold" panose="020D0904000000000000" pitchFamily="50" charset="-127"/>
              </a:rPr>
              <a:t>인권이 확장하면서 무엇이 변화했을까</a:t>
            </a:r>
            <a:r>
              <a:rPr lang="en-US" altLang="ko-KR" sz="1600" dirty="0">
                <a:latin typeface="+mj-lt"/>
                <a:ea typeface="NanumGothicExtraBold" panose="020D0904000000000000" pitchFamily="50" charset="-127"/>
              </a:rPr>
              <a:t>?</a:t>
            </a:r>
            <a:endParaRPr lang="ko-KR" altLang="en-US" sz="1600" dirty="0">
              <a:latin typeface="+mj-lt"/>
              <a:ea typeface="NanumGothicExtraBold" panose="020D0904000000000000" pitchFamily="50" charset="-127"/>
            </a:endParaRPr>
          </a:p>
        </p:txBody>
      </p:sp>
      <p:pic>
        <p:nvPicPr>
          <p:cNvPr id="25" name="그림 24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386413B9-A7DE-B1CE-95BB-D14F04E734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344" b="47934" l="13121" r="439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62" t="43895" r="52142" b="51617"/>
          <a:stretch/>
        </p:blipFill>
        <p:spPr>
          <a:xfrm>
            <a:off x="2218624" y="676760"/>
            <a:ext cx="2218099" cy="307818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E88B7F0-21A4-C2F5-9459-21B904AF93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4391" y="2205212"/>
            <a:ext cx="4789329" cy="2187891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99F8A93A-7FD6-7032-A6A9-F069437D538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2955"/>
          <a:stretch/>
        </p:blipFill>
        <p:spPr>
          <a:xfrm>
            <a:off x="6096000" y="2175398"/>
            <a:ext cx="4300887" cy="2247518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FDBD5F1D-6974-2332-9F7E-CDCBC752A81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6177"/>
          <a:stretch/>
        </p:blipFill>
        <p:spPr>
          <a:xfrm>
            <a:off x="1134391" y="4654296"/>
            <a:ext cx="6244698" cy="100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05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A221B16-42E1-A54B-0E3B-045E5317C6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59" b="29395"/>
          <a:stretch/>
        </p:blipFill>
        <p:spPr>
          <a:xfrm>
            <a:off x="2484033" y="1911284"/>
            <a:ext cx="3242315" cy="238625"/>
          </a:xfrm>
          <a:prstGeom prst="rect">
            <a:avLst/>
          </a:prstGeom>
        </p:spPr>
      </p:pic>
      <p:sp>
        <p:nvSpPr>
          <p:cNvPr id="49" name="사각형: 모서리가 접힌 도형 48">
            <a:extLst>
              <a:ext uri="{FF2B5EF4-FFF2-40B4-BE49-F238E27FC236}">
                <a16:creationId xmlns:a16="http://schemas.microsoft.com/office/drawing/2014/main" id="{A7B6DD97-9880-35DA-7597-0FA9F44F8446}"/>
              </a:ext>
            </a:extLst>
          </p:cNvPr>
          <p:cNvSpPr/>
          <p:nvPr/>
        </p:nvSpPr>
        <p:spPr>
          <a:xfrm>
            <a:off x="6300928" y="3454482"/>
            <a:ext cx="4274708" cy="3078839"/>
          </a:xfrm>
          <a:prstGeom prst="foldedCorner">
            <a:avLst/>
          </a:prstGeom>
          <a:solidFill>
            <a:schemeClr val="bg1"/>
          </a:solidFill>
          <a:ln>
            <a:solidFill>
              <a:srgbClr val="4592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j-lt"/>
            </a:endParaRP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455681FA-B460-F7F1-271F-1990BE4294E5}"/>
              </a:ext>
            </a:extLst>
          </p:cNvPr>
          <p:cNvCxnSpPr/>
          <p:nvPr/>
        </p:nvCxnSpPr>
        <p:spPr>
          <a:xfrm>
            <a:off x="2680716" y="1344168"/>
            <a:ext cx="6830568" cy="0"/>
          </a:xfrm>
          <a:prstGeom prst="line">
            <a:avLst/>
          </a:prstGeom>
          <a:ln>
            <a:solidFill>
              <a:srgbClr val="4592F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4902679" y="679952"/>
            <a:ext cx="1947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>
                <a:latin typeface="+mj-lt"/>
                <a:ea typeface="HY견고딕" panose="02030600000101010101" pitchFamily="18" charset="-127"/>
              </a:rPr>
              <a:t>학습 목표</a:t>
            </a:r>
          </a:p>
        </p:txBody>
      </p:sp>
      <p:pic>
        <p:nvPicPr>
          <p:cNvPr id="11" name="그림 10" descr="그래픽, 스크린샷, 디자인, 폰트이(가) 표시된 사진&#10;&#10;자동 생성된 설명">
            <a:extLst>
              <a:ext uri="{FF2B5EF4-FFF2-40B4-BE49-F238E27FC236}">
                <a16:creationId xmlns:a16="http://schemas.microsoft.com/office/drawing/2014/main" id="{4DC2AA2F-A8A5-A414-5D00-CF11BCA104B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00928" y="249934"/>
            <a:ext cx="730808" cy="584647"/>
          </a:xfrm>
          <a:prstGeom prst="rect">
            <a:avLst/>
          </a:prstGeom>
        </p:spPr>
      </p:pic>
      <p:pic>
        <p:nvPicPr>
          <p:cNvPr id="23" name="그림 22" descr="그래픽, 그래픽 디자인, 클립아트, 로고이(가) 표시된 사진&#10;&#10;자동 생성된 설명">
            <a:extLst>
              <a:ext uri="{FF2B5EF4-FFF2-40B4-BE49-F238E27FC236}">
                <a16:creationId xmlns:a16="http://schemas.microsoft.com/office/drawing/2014/main" id="{4FD56821-4CF5-4E1D-6B99-CAF69A5255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9911" y="1713167"/>
            <a:ext cx="748386" cy="748386"/>
          </a:xfrm>
          <a:prstGeom prst="rect">
            <a:avLst/>
          </a:prstGeom>
        </p:spPr>
      </p:pic>
      <p:sp>
        <p:nvSpPr>
          <p:cNvPr id="24" name="Rectangle 5">
            <a:extLst>
              <a:ext uri="{FF2B5EF4-FFF2-40B4-BE49-F238E27FC236}">
                <a16:creationId xmlns:a16="http://schemas.microsoft.com/office/drawing/2014/main" id="{D340E777-72B9-C4E6-BBF6-B525EDD0C302}"/>
              </a:ext>
            </a:extLst>
          </p:cNvPr>
          <p:cNvSpPr/>
          <p:nvPr/>
        </p:nvSpPr>
        <p:spPr>
          <a:xfrm>
            <a:off x="2438397" y="1811849"/>
            <a:ext cx="8181248" cy="4246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atinLnBrk="0">
              <a:lnSpc>
                <a:spcPct val="130000"/>
              </a:lnSpc>
              <a:defRPr/>
            </a:pPr>
            <a:r>
              <a:rPr lang="ko-KR" altLang="en-US" sz="2400" b="1" dirty="0">
                <a:ln>
                  <a:solidFill>
                    <a:srgbClr val="4472C4">
                      <a:alpha val="0"/>
                    </a:srgbClr>
                  </a:solidFill>
                </a:ln>
                <a:latin typeface="+mj-lt"/>
                <a:ea typeface="HY견고딕" panose="02030600000101010101" pitchFamily="18" charset="-127"/>
                <a:cs typeface="Pretendard" panose="02000503000000020004" pitchFamily="2" charset="-127"/>
              </a:rPr>
              <a:t>현대 사회에서 인권은 어떻게 되고 있을까</a:t>
            </a:r>
            <a:r>
              <a:rPr lang="en-US" altLang="ko-KR" sz="2400" b="1" dirty="0">
                <a:ln>
                  <a:solidFill>
                    <a:srgbClr val="4472C4">
                      <a:alpha val="0"/>
                    </a:srgbClr>
                  </a:solidFill>
                </a:ln>
                <a:latin typeface="+mj-lt"/>
                <a:ea typeface="HY견고딕" panose="02030600000101010101" pitchFamily="18" charset="-127"/>
                <a:cs typeface="Pretendard" panose="02000503000000020004" pitchFamily="2" charset="-127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F4CA24-74FD-1255-083B-217766ACE724}"/>
              </a:ext>
            </a:extLst>
          </p:cNvPr>
          <p:cNvSpPr txBox="1"/>
          <p:nvPr/>
        </p:nvSpPr>
        <p:spPr>
          <a:xfrm>
            <a:off x="3452570" y="2452152"/>
            <a:ext cx="1450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err="1">
                <a:latin typeface="+mj-lt"/>
                <a:ea typeface="HY견고딕" panose="02030600000101010101" pitchFamily="18" charset="-127"/>
              </a:rPr>
              <a:t>주거권</a:t>
            </a:r>
            <a:endParaRPr lang="ko-KR" altLang="en-US" b="1" dirty="0">
              <a:latin typeface="+mj-lt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FB4F9B-145D-804B-14A0-EFF1C9B7F391}"/>
              </a:ext>
            </a:extLst>
          </p:cNvPr>
          <p:cNvSpPr txBox="1"/>
          <p:nvPr/>
        </p:nvSpPr>
        <p:spPr>
          <a:xfrm>
            <a:off x="6994912" y="2452152"/>
            <a:ext cx="1450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latin typeface="+mj-lt"/>
                <a:ea typeface="HY견고딕" panose="02030600000101010101" pitchFamily="18" charset="-127"/>
              </a:rPr>
              <a:t>환경권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9FA13A-1513-8431-BEE0-52A42109A98F}"/>
              </a:ext>
            </a:extLst>
          </p:cNvPr>
          <p:cNvSpPr txBox="1"/>
          <p:nvPr/>
        </p:nvSpPr>
        <p:spPr>
          <a:xfrm>
            <a:off x="5299364" y="2452152"/>
            <a:ext cx="1450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err="1">
                <a:latin typeface="+mj-lt"/>
                <a:ea typeface="HY견고딕" panose="02030600000101010101" pitchFamily="18" charset="-127"/>
              </a:rPr>
              <a:t>안전권</a:t>
            </a:r>
            <a:endParaRPr lang="ko-KR" altLang="en-US" b="1" dirty="0">
              <a:latin typeface="+mj-lt"/>
              <a:ea typeface="HY견고딕" panose="02030600000101010101" pitchFamily="18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795EF9-5996-28AF-4257-B7EA86908B69}"/>
              </a:ext>
            </a:extLst>
          </p:cNvPr>
          <p:cNvSpPr txBox="1"/>
          <p:nvPr/>
        </p:nvSpPr>
        <p:spPr>
          <a:xfrm>
            <a:off x="8693381" y="2452152"/>
            <a:ext cx="1711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latin typeface="+mj-lt"/>
                <a:ea typeface="HY견고딕" panose="02030600000101010101" pitchFamily="18" charset="-127"/>
              </a:rPr>
              <a:t>문화권</a:t>
            </a:r>
          </a:p>
        </p:txBody>
      </p:sp>
      <p:pic>
        <p:nvPicPr>
          <p:cNvPr id="21" name="그림 20" descr="블랙, 어둠이(가) 표시된 사진&#10;&#10;자동 생성된 설명">
            <a:extLst>
              <a:ext uri="{FF2B5EF4-FFF2-40B4-BE49-F238E27FC236}">
                <a16:creationId xmlns:a16="http://schemas.microsoft.com/office/drawing/2014/main" id="{975C763E-65CB-BFE4-0A3F-DEABC3226E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6563" r="63842" b="53535"/>
          <a:stretch/>
        </p:blipFill>
        <p:spPr>
          <a:xfrm>
            <a:off x="3133368" y="2485711"/>
            <a:ext cx="390043" cy="311700"/>
          </a:xfrm>
          <a:prstGeom prst="rect">
            <a:avLst/>
          </a:prstGeom>
        </p:spPr>
      </p:pic>
      <p:pic>
        <p:nvPicPr>
          <p:cNvPr id="22" name="그림 21" descr="블랙, 어둠이(가) 표시된 사진&#10;&#10;자동 생성된 설명">
            <a:extLst>
              <a:ext uri="{FF2B5EF4-FFF2-40B4-BE49-F238E27FC236}">
                <a16:creationId xmlns:a16="http://schemas.microsoft.com/office/drawing/2014/main" id="{64F8E5E9-3CDB-CAD2-57F0-97A9AF5A5F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6563" r="63842" b="53535"/>
          <a:stretch/>
        </p:blipFill>
        <p:spPr>
          <a:xfrm>
            <a:off x="4935871" y="2485711"/>
            <a:ext cx="390043" cy="311700"/>
          </a:xfrm>
          <a:prstGeom prst="rect">
            <a:avLst/>
          </a:prstGeom>
        </p:spPr>
      </p:pic>
      <p:pic>
        <p:nvPicPr>
          <p:cNvPr id="25" name="그림 24" descr="블랙, 어둠이(가) 표시된 사진&#10;&#10;자동 생성된 설명">
            <a:extLst>
              <a:ext uri="{FF2B5EF4-FFF2-40B4-BE49-F238E27FC236}">
                <a16:creationId xmlns:a16="http://schemas.microsoft.com/office/drawing/2014/main" id="{FED56E0A-994E-97AA-3220-4B512ECD28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6563" r="63842" b="53535"/>
          <a:stretch/>
        </p:blipFill>
        <p:spPr>
          <a:xfrm>
            <a:off x="8374180" y="2485711"/>
            <a:ext cx="390043" cy="311700"/>
          </a:xfrm>
          <a:prstGeom prst="rect">
            <a:avLst/>
          </a:prstGeom>
        </p:spPr>
      </p:pic>
      <p:pic>
        <p:nvPicPr>
          <p:cNvPr id="26" name="그림 25" descr="블랙, 어둠이(가) 표시된 사진&#10;&#10;자동 생성된 설명">
            <a:extLst>
              <a:ext uri="{FF2B5EF4-FFF2-40B4-BE49-F238E27FC236}">
                <a16:creationId xmlns:a16="http://schemas.microsoft.com/office/drawing/2014/main" id="{A9DA4B7F-EDD6-74A6-4DB7-976E75B7E76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6563" r="63842" b="53535"/>
          <a:stretch/>
        </p:blipFill>
        <p:spPr>
          <a:xfrm>
            <a:off x="6705182" y="2485711"/>
            <a:ext cx="390043" cy="311700"/>
          </a:xfrm>
          <a:prstGeom prst="rect">
            <a:avLst/>
          </a:prstGeom>
        </p:spPr>
      </p:pic>
      <p:sp>
        <p:nvSpPr>
          <p:cNvPr id="48" name="사각형: 모서리가 접힌 도형 47">
            <a:extLst>
              <a:ext uri="{FF2B5EF4-FFF2-40B4-BE49-F238E27FC236}">
                <a16:creationId xmlns:a16="http://schemas.microsoft.com/office/drawing/2014/main" id="{C816783B-D8C0-31F4-AE57-58424093EE41}"/>
              </a:ext>
            </a:extLst>
          </p:cNvPr>
          <p:cNvSpPr/>
          <p:nvPr/>
        </p:nvSpPr>
        <p:spPr>
          <a:xfrm>
            <a:off x="1812188" y="3454483"/>
            <a:ext cx="3422445" cy="2356846"/>
          </a:xfrm>
          <a:prstGeom prst="foldedCorner">
            <a:avLst/>
          </a:prstGeom>
          <a:solidFill>
            <a:schemeClr val="bg1"/>
          </a:solidFill>
          <a:ln>
            <a:solidFill>
              <a:srgbClr val="4592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j-lt"/>
            </a:endParaRPr>
          </a:p>
        </p:txBody>
      </p:sp>
      <p:sp>
        <p:nvSpPr>
          <p:cNvPr id="31" name="Rectangle 5">
            <a:extLst>
              <a:ext uri="{FF2B5EF4-FFF2-40B4-BE49-F238E27FC236}">
                <a16:creationId xmlns:a16="http://schemas.microsoft.com/office/drawing/2014/main" id="{E192C02D-65AE-83F2-F547-1F348ECD9D5C}"/>
              </a:ext>
            </a:extLst>
          </p:cNvPr>
          <p:cNvSpPr/>
          <p:nvPr/>
        </p:nvSpPr>
        <p:spPr>
          <a:xfrm>
            <a:off x="2802993" y="3622551"/>
            <a:ext cx="1440837" cy="4246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atinLnBrk="0">
              <a:lnSpc>
                <a:spcPct val="130000"/>
              </a:lnSpc>
              <a:defRPr/>
            </a:pPr>
            <a:r>
              <a:rPr lang="ko-KR" altLang="en-US" sz="2400" b="1" dirty="0">
                <a:ln>
                  <a:solidFill>
                    <a:srgbClr val="4472C4">
                      <a:alpha val="0"/>
                    </a:srgbClr>
                  </a:solidFill>
                </a:ln>
                <a:latin typeface="+mj-lt"/>
                <a:ea typeface="HY견고딕" panose="02030600000101010101" pitchFamily="18" charset="-127"/>
                <a:cs typeface="Pretendard" panose="02000503000000020004" pitchFamily="2" charset="-127"/>
              </a:rPr>
              <a:t>학습 목표</a:t>
            </a:r>
            <a:endParaRPr lang="en-US" altLang="ko-KR" sz="2400" b="1" dirty="0">
              <a:ln>
                <a:solidFill>
                  <a:srgbClr val="4472C4">
                    <a:alpha val="0"/>
                  </a:srgbClr>
                </a:solidFill>
              </a:ln>
              <a:latin typeface="+mj-lt"/>
              <a:ea typeface="HY견고딕" panose="02030600000101010101" pitchFamily="18" charset="-127"/>
              <a:cs typeface="Pretendard" panose="02000503000000020004" pitchFamily="2" charset="-127"/>
            </a:endParaRPr>
          </a:p>
        </p:txBody>
      </p:sp>
      <p:pic>
        <p:nvPicPr>
          <p:cNvPr id="39" name="그래픽 38" descr="배지 1 윤곽선">
            <a:extLst>
              <a:ext uri="{FF2B5EF4-FFF2-40B4-BE49-F238E27FC236}">
                <a16:creationId xmlns:a16="http://schemas.microsoft.com/office/drawing/2014/main" id="{21F63601-FDC3-9B98-3D58-54BA5585BD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39807" y="4185445"/>
            <a:ext cx="282780" cy="28278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89F5AF4-895F-5D8E-4A98-95C2CB0656C5}"/>
              </a:ext>
            </a:extLst>
          </p:cNvPr>
          <p:cNvSpPr txBox="1"/>
          <p:nvPr/>
        </p:nvSpPr>
        <p:spPr>
          <a:xfrm>
            <a:off x="2522587" y="4185445"/>
            <a:ext cx="2220551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현대 사회에서 다양한 영역으로 인권이 확장되고 있는 사례를 조사할 수 있다</a:t>
            </a:r>
            <a:r>
              <a:rPr lang="en-US" altLang="ko-KR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.</a:t>
            </a:r>
            <a:endParaRPr lang="ko-KR" altLang="en-US" sz="1050" spc="-150" dirty="0">
              <a:ln>
                <a:solidFill>
                  <a:schemeClr val="accent1">
                    <a:alpha val="0"/>
                  </a:schemeClr>
                </a:solidFill>
              </a:ln>
              <a:latin typeface="+mj-lt"/>
              <a:cs typeface="Pretendard" panose="02000503000000020004" pitchFamily="50" charset="-127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C2A2F03-7D2B-6467-C66C-F267D69BA7F8}"/>
              </a:ext>
            </a:extLst>
          </p:cNvPr>
          <p:cNvSpPr txBox="1"/>
          <p:nvPr/>
        </p:nvSpPr>
        <p:spPr>
          <a:xfrm>
            <a:off x="6420108" y="5947536"/>
            <a:ext cx="3473961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활동 </a:t>
            </a:r>
            <a:r>
              <a:rPr lang="en-US" altLang="ko-KR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: </a:t>
            </a:r>
            <a:r>
              <a:rPr lang="ko-KR" altLang="en-US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위의 그림에서 침해 받은 인권은 무엇이며 우리 주변에서 이러한 인권이 잘 보장되고 있는지 이야기해 보자</a:t>
            </a:r>
            <a:r>
              <a:rPr lang="en-US" altLang="ko-KR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.</a:t>
            </a:r>
            <a:endParaRPr lang="ko-KR" altLang="en-US" sz="1050" spc="-150" dirty="0">
              <a:ln>
                <a:solidFill>
                  <a:schemeClr val="accent1">
                    <a:alpha val="0"/>
                  </a:schemeClr>
                </a:solidFill>
              </a:ln>
              <a:latin typeface="+mj-lt"/>
              <a:cs typeface="Pretendard" panose="02000503000000020004" pitchFamily="50" charset="-127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37C81B95-DEA8-04BA-3DD2-F2E3D3F9F8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557" y="4182264"/>
            <a:ext cx="2307968" cy="181724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3CA02315-E6C2-102E-342E-F31B7921BA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108" y="4348080"/>
            <a:ext cx="1989782" cy="1651429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1E552936-B97D-365C-A0D2-73F4FCDF22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831" y="3622551"/>
            <a:ext cx="1669582" cy="129706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717A14-1B89-4569-2E0E-3462BBDF12FD}"/>
              </a:ext>
            </a:extLst>
          </p:cNvPr>
          <p:cNvSpPr txBox="1"/>
          <p:nvPr/>
        </p:nvSpPr>
        <p:spPr>
          <a:xfrm>
            <a:off x="8292836" y="3928348"/>
            <a:ext cx="109617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latin typeface="+mj-lt"/>
              </a:rPr>
              <a:t>이제 햇볕도 </a:t>
            </a:r>
            <a:r>
              <a:rPr lang="ko-KR" altLang="en-US" sz="900" dirty="0" err="1">
                <a:latin typeface="+mj-lt"/>
              </a:rPr>
              <a:t>못쬐고</a:t>
            </a:r>
            <a:r>
              <a:rPr lang="ko-KR" altLang="en-US" sz="900" dirty="0">
                <a:latin typeface="+mj-lt"/>
              </a:rPr>
              <a:t> 살게 되었네</a:t>
            </a:r>
            <a:r>
              <a:rPr lang="en-US" altLang="ko-KR" sz="900" dirty="0">
                <a:latin typeface="+mj-lt"/>
              </a:rPr>
              <a:t>. </a:t>
            </a:r>
            <a:r>
              <a:rPr lang="ko-KR" altLang="en-US" sz="900" dirty="0">
                <a:latin typeface="+mj-lt"/>
              </a:rPr>
              <a:t>너무 우울해</a:t>
            </a:r>
          </a:p>
        </p:txBody>
      </p:sp>
    </p:spTree>
    <p:extLst>
      <p:ext uri="{BB962C8B-B14F-4D97-AF65-F5344CB8AC3E}">
        <p14:creationId xmlns:p14="http://schemas.microsoft.com/office/powerpoint/2010/main" val="77680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>
            <a:extLst>
              <a:ext uri="{FF2B5EF4-FFF2-40B4-BE49-F238E27FC236}">
                <a16:creationId xmlns:a16="http://schemas.microsoft.com/office/drawing/2014/main" id="{50170908-D112-C050-788F-4B52B9E63115}"/>
              </a:ext>
            </a:extLst>
          </p:cNvPr>
          <p:cNvGrpSpPr/>
          <p:nvPr/>
        </p:nvGrpSpPr>
        <p:grpSpPr>
          <a:xfrm>
            <a:off x="1117227" y="2743204"/>
            <a:ext cx="10052418" cy="3398202"/>
            <a:chOff x="1235798" y="2516101"/>
            <a:chExt cx="10052418" cy="3398202"/>
          </a:xfrm>
        </p:grpSpPr>
        <p:sp>
          <p:nvSpPr>
            <p:cNvPr id="2" name="Rectangle 7">
              <a:extLst>
                <a:ext uri="{FF2B5EF4-FFF2-40B4-BE49-F238E27FC236}">
                  <a16:creationId xmlns:a16="http://schemas.microsoft.com/office/drawing/2014/main" id="{5018DE25-31D4-5830-9F03-A3F55A8968E4}"/>
                </a:ext>
              </a:extLst>
            </p:cNvPr>
            <p:cNvSpPr/>
            <p:nvPr/>
          </p:nvSpPr>
          <p:spPr>
            <a:xfrm>
              <a:off x="1235799" y="2729662"/>
              <a:ext cx="10052417" cy="31846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endParaRPr lang="en-US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" name="Rectangle 7">
              <a:extLst>
                <a:ext uri="{FF2B5EF4-FFF2-40B4-BE49-F238E27FC236}">
                  <a16:creationId xmlns:a16="http://schemas.microsoft.com/office/drawing/2014/main" id="{611C21BC-04E6-8654-1559-09F9EDF4D23E}"/>
                </a:ext>
              </a:extLst>
            </p:cNvPr>
            <p:cNvSpPr/>
            <p:nvPr/>
          </p:nvSpPr>
          <p:spPr>
            <a:xfrm>
              <a:off x="1235798" y="2516101"/>
              <a:ext cx="1645851" cy="425292"/>
            </a:xfrm>
            <a:prstGeom prst="rect">
              <a:avLst/>
            </a:prstGeom>
            <a:solidFill>
              <a:srgbClr val="4592FA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r>
                <a:rPr lang="ko-KR" altLang="en-US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NanumGothicExtraBold" panose="020D0904000000000000" pitchFamily="50" charset="-127"/>
                </a:rPr>
                <a:t>제 </a:t>
              </a:r>
              <a:r>
                <a:rPr lang="en-US" altLang="ko-KR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NanumGothicExtraBold" panose="020D0904000000000000" pitchFamily="50" charset="-127"/>
                </a:rPr>
                <a:t>1</a:t>
              </a:r>
              <a:r>
                <a:rPr lang="ko-KR" altLang="en-US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NanumGothicExtraBold" panose="020D0904000000000000" pitchFamily="50" charset="-127"/>
                </a:rPr>
                <a:t>세대 인권</a:t>
              </a:r>
              <a:endPara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NanumGothicExtraBold" panose="020D0904000000000000" pitchFamily="50" charset="-127"/>
              </a:endParaRPr>
            </a:p>
          </p:txBody>
        </p:sp>
        <p:sp>
          <p:nvSpPr>
            <p:cNvPr id="5" name="Rectangle 7">
              <a:extLst>
                <a:ext uri="{FF2B5EF4-FFF2-40B4-BE49-F238E27FC236}">
                  <a16:creationId xmlns:a16="http://schemas.microsoft.com/office/drawing/2014/main" id="{03CD60A5-BEE1-6242-6A79-6B7F08AE51DE}"/>
                </a:ext>
              </a:extLst>
            </p:cNvPr>
            <p:cNvSpPr/>
            <p:nvPr/>
          </p:nvSpPr>
          <p:spPr>
            <a:xfrm>
              <a:off x="4576240" y="2516101"/>
              <a:ext cx="1645851" cy="425292"/>
            </a:xfrm>
            <a:prstGeom prst="rect">
              <a:avLst/>
            </a:prstGeom>
            <a:solidFill>
              <a:srgbClr val="4592FA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r>
                <a:rPr lang="ko-KR" altLang="en-US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NanumGothicExtraBold" panose="020D0904000000000000" pitchFamily="50" charset="-127"/>
                </a:rPr>
                <a:t>제 </a:t>
              </a:r>
              <a:r>
                <a:rPr lang="en-US" altLang="ko-KR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NanumGothicExtraBold" panose="020D0904000000000000" pitchFamily="50" charset="-127"/>
                </a:rPr>
                <a:t>2</a:t>
              </a:r>
              <a:r>
                <a:rPr lang="ko-KR" altLang="en-US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NanumGothicExtraBold" panose="020D0904000000000000" pitchFamily="50" charset="-127"/>
                </a:rPr>
                <a:t>세대 인권</a:t>
              </a:r>
              <a:endPara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NanumGothicExtraBold" panose="020D0904000000000000" pitchFamily="50" charset="-127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B6A2A123-0437-B22C-BC0A-5C74D91CDBA2}"/>
                </a:ext>
              </a:extLst>
            </p:cNvPr>
            <p:cNvSpPr/>
            <p:nvPr/>
          </p:nvSpPr>
          <p:spPr>
            <a:xfrm>
              <a:off x="7962400" y="2541411"/>
              <a:ext cx="1645851" cy="425292"/>
            </a:xfrm>
            <a:prstGeom prst="rect">
              <a:avLst/>
            </a:prstGeom>
            <a:solidFill>
              <a:srgbClr val="4592FA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r>
                <a:rPr lang="ko-KR" altLang="en-US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NanumGothicExtraBold" panose="020D0904000000000000" pitchFamily="50" charset="-127"/>
                </a:rPr>
                <a:t>제 </a:t>
              </a:r>
              <a:r>
                <a:rPr lang="en-US" altLang="ko-KR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NanumGothicExtraBold" panose="020D0904000000000000" pitchFamily="50" charset="-127"/>
                </a:rPr>
                <a:t>3</a:t>
              </a:r>
              <a:r>
                <a:rPr lang="ko-KR" altLang="en-US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NanumGothicExtraBold" panose="020D0904000000000000" pitchFamily="50" charset="-127"/>
                </a:rPr>
                <a:t>세대 인권</a:t>
              </a:r>
              <a:endPara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NanumGothicExtraBold" panose="020D0904000000000000" pitchFamily="50" charset="-127"/>
              </a:endParaRPr>
            </a:p>
          </p:txBody>
        </p:sp>
      </p:grpSp>
      <p:pic>
        <p:nvPicPr>
          <p:cNvPr id="19" name="그림 18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49670EC3-26C2-42AF-0DA2-209F9AF896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400" b="81300" l="53461" r="86158">
                        <a14:foregroundMark x1="54177" y1="79200" x2="53461" y2="7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4666" r="9724" b="17888"/>
          <a:stretch/>
        </p:blipFill>
        <p:spPr>
          <a:xfrm>
            <a:off x="4444577" y="1760896"/>
            <a:ext cx="2418241" cy="5106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968664" y="677701"/>
            <a:ext cx="6002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현대 사회와 인권의 확장</a:t>
            </a: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8" y="1600446"/>
            <a:ext cx="866906" cy="4360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688918" y="1727606"/>
            <a:ext cx="73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나눔고딕 ExtraBold" panose="020D0904000000000000" pitchFamily="50" charset="-127"/>
              </a:rPr>
              <a:t>현대 사회에서 인권은 어떻게 확장되고 있을까</a:t>
            </a:r>
            <a:r>
              <a:rPr lang="en-US" altLang="ko-KR" dirty="0">
                <a:latin typeface="+mj-lt"/>
                <a:ea typeface="나눔고딕 ExtraBold" panose="020D0904000000000000" pitchFamily="50" charset="-127"/>
              </a:rPr>
              <a:t>?</a:t>
            </a:r>
            <a:endParaRPr lang="ko-KR" altLang="en-US" dirty="0">
              <a:latin typeface="+mj-lt"/>
              <a:ea typeface="나눔고딕 ExtraBold" panose="020D0904000000000000" pitchFamily="50" charset="-127"/>
            </a:endParaRPr>
          </a:p>
        </p:txBody>
      </p:sp>
      <p:pic>
        <p:nvPicPr>
          <p:cNvPr id="17" name="그림 16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C31184C5-A051-5300-BB6B-2B7236D2B4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218" y="716594"/>
            <a:ext cx="8226800" cy="8600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38CD09B-38D2-A5DA-B583-C87CEC3B462C}"/>
              </a:ext>
            </a:extLst>
          </p:cNvPr>
          <p:cNvSpPr txBox="1"/>
          <p:nvPr/>
        </p:nvSpPr>
        <p:spPr>
          <a:xfrm>
            <a:off x="1298704" y="3356747"/>
            <a:ext cx="32046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사상</a:t>
            </a:r>
            <a:r>
              <a:rPr lang="en-US" altLang="ko-KR" dirty="0">
                <a:latin typeface="+mj-lt"/>
                <a:ea typeface="NanumGothicExtraBold" panose="020D0904000000000000" pitchFamily="50" charset="-127"/>
              </a:rPr>
              <a:t>, </a:t>
            </a:r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양심</a:t>
            </a:r>
            <a:r>
              <a:rPr lang="en-US" altLang="ko-KR" dirty="0">
                <a:latin typeface="+mj-lt"/>
                <a:ea typeface="NanumGothicExtraBold" panose="020D0904000000000000" pitchFamily="50" charset="-127"/>
              </a:rPr>
              <a:t>, </a:t>
            </a:r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종교의 자유</a:t>
            </a:r>
            <a:endParaRPr lang="en-US" altLang="ko-KR" dirty="0">
              <a:latin typeface="+mj-lt"/>
              <a:ea typeface="NanumGothicExtraBold" panose="020D0904000000000000" pitchFamily="50" charset="-127"/>
            </a:endParaRPr>
          </a:p>
          <a:p>
            <a:endParaRPr lang="en-US" altLang="ko-KR" dirty="0">
              <a:latin typeface="+mj-lt"/>
              <a:ea typeface="NanumGothicExtraBold" panose="020D0904000000000000" pitchFamily="50" charset="-127"/>
            </a:endParaRPr>
          </a:p>
          <a:p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생명과 자유</a:t>
            </a:r>
            <a:r>
              <a:rPr lang="en-US" altLang="ko-KR" dirty="0">
                <a:latin typeface="+mj-lt"/>
                <a:ea typeface="NanumGothicExtraBold" panose="020D0904000000000000" pitchFamily="50" charset="-127"/>
              </a:rPr>
              <a:t>, </a:t>
            </a:r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안전에 대한 권리</a:t>
            </a:r>
            <a:endParaRPr lang="en-US" altLang="ko-KR" dirty="0">
              <a:latin typeface="+mj-lt"/>
              <a:ea typeface="NanumGothicExtraBold" panose="020D0904000000000000" pitchFamily="50" charset="-127"/>
            </a:endParaRPr>
          </a:p>
          <a:p>
            <a:endParaRPr lang="en-US" altLang="ko-KR" dirty="0">
              <a:latin typeface="+mj-lt"/>
              <a:ea typeface="NanumGothicExtraBold" panose="020D0904000000000000" pitchFamily="50" charset="-127"/>
            </a:endParaRPr>
          </a:p>
          <a:p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집회 및 결사</a:t>
            </a:r>
            <a:r>
              <a:rPr lang="en-US" altLang="ko-KR" dirty="0">
                <a:latin typeface="+mj-lt"/>
                <a:ea typeface="NanumGothicExtraBold" panose="020D0904000000000000" pitchFamily="50" charset="-127"/>
              </a:rPr>
              <a:t>, </a:t>
            </a:r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표현의 자유</a:t>
            </a:r>
            <a:endParaRPr lang="en-US" altLang="ko-KR" dirty="0">
              <a:latin typeface="+mj-lt"/>
              <a:ea typeface="NanumGothicExtraBold" panose="020D0904000000000000" pitchFamily="50" charset="-127"/>
            </a:endParaRPr>
          </a:p>
          <a:p>
            <a:endParaRPr lang="en-US" altLang="ko-KR" dirty="0">
              <a:latin typeface="+mj-lt"/>
              <a:ea typeface="NanumGothicExtraBold" panose="020D0904000000000000" pitchFamily="50" charset="-127"/>
            </a:endParaRPr>
          </a:p>
          <a:p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자유로운 선거를 통해 정부에 참여할 수 권리</a:t>
            </a:r>
            <a:endParaRPr lang="en-US" altLang="ko-KR" dirty="0">
              <a:latin typeface="+mj-lt"/>
              <a:ea typeface="NanumGothicExtraBold" panose="020D0904000000000000" pitchFamily="50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11E8C7-4C8D-F9A0-9697-E2F8BE765891}"/>
              </a:ext>
            </a:extLst>
          </p:cNvPr>
          <p:cNvSpPr txBox="1"/>
          <p:nvPr/>
        </p:nvSpPr>
        <p:spPr>
          <a:xfrm>
            <a:off x="4693422" y="3356747"/>
            <a:ext cx="32046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교육에 관한 권리</a:t>
            </a:r>
            <a:endParaRPr lang="en-US" altLang="ko-KR" dirty="0">
              <a:latin typeface="+mj-lt"/>
              <a:ea typeface="NanumGothicExtraBold" panose="020D0904000000000000" pitchFamily="50" charset="-127"/>
            </a:endParaRPr>
          </a:p>
          <a:p>
            <a:endParaRPr lang="en-US" altLang="ko-KR" dirty="0">
              <a:latin typeface="+mj-lt"/>
              <a:ea typeface="NanumGothicExtraBold" panose="020D0904000000000000" pitchFamily="50" charset="-127"/>
            </a:endParaRPr>
          </a:p>
          <a:p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문화에 대한 권리</a:t>
            </a:r>
            <a:endParaRPr lang="en-US" altLang="ko-KR" dirty="0">
              <a:latin typeface="+mj-lt"/>
              <a:ea typeface="NanumGothicExtraBold" panose="020D0904000000000000" pitchFamily="50" charset="-127"/>
            </a:endParaRPr>
          </a:p>
          <a:p>
            <a:endParaRPr lang="en-US" altLang="ko-KR" dirty="0">
              <a:latin typeface="+mj-lt"/>
              <a:ea typeface="NanumGothicExtraBold" panose="020D0904000000000000" pitchFamily="50" charset="-127"/>
            </a:endParaRPr>
          </a:p>
          <a:p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사회 보장을 받을 권리</a:t>
            </a:r>
            <a:endParaRPr lang="en-US" altLang="ko-KR" dirty="0">
              <a:latin typeface="+mj-lt"/>
              <a:ea typeface="NanumGothicExtraBold" panose="020D0904000000000000" pitchFamily="50" charset="-127"/>
            </a:endParaRPr>
          </a:p>
          <a:p>
            <a:endParaRPr lang="en-US" altLang="ko-KR" dirty="0">
              <a:latin typeface="+mj-lt"/>
              <a:ea typeface="NanumGothicExtraBold" panose="020D0904000000000000" pitchFamily="50" charset="-127"/>
            </a:endParaRPr>
          </a:p>
          <a:p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의식주와 의료 등 적절한 생활 수준을 누릴 권리</a:t>
            </a:r>
            <a:endParaRPr lang="en-US" altLang="ko-KR" dirty="0">
              <a:latin typeface="+mj-lt"/>
              <a:ea typeface="NanumGothicExtraBold" panose="020D0904000000000000" pitchFamily="50" charset="-12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153D75B-C12E-EE36-08A9-05F19622BBB9}"/>
              </a:ext>
            </a:extLst>
          </p:cNvPr>
          <p:cNvSpPr txBox="1"/>
          <p:nvPr/>
        </p:nvSpPr>
        <p:spPr>
          <a:xfrm>
            <a:off x="8063920" y="3335440"/>
            <a:ext cx="296438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자결권</a:t>
            </a:r>
            <a:endParaRPr lang="en-US" altLang="ko-KR" dirty="0">
              <a:latin typeface="+mj-lt"/>
              <a:ea typeface="NanumGothicExtraBold" panose="020D0904000000000000" pitchFamily="50" charset="-127"/>
            </a:endParaRPr>
          </a:p>
          <a:p>
            <a:endParaRPr lang="en-US" altLang="ko-KR" dirty="0">
              <a:latin typeface="+mj-lt"/>
              <a:ea typeface="NanumGothicExtraBold" panose="020D0904000000000000" pitchFamily="50" charset="-127"/>
            </a:endParaRPr>
          </a:p>
          <a:p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평화에 대한 권리</a:t>
            </a:r>
            <a:endParaRPr lang="en-US" altLang="ko-KR" dirty="0">
              <a:latin typeface="+mj-lt"/>
              <a:ea typeface="NanumGothicExtraBold" panose="020D0904000000000000" pitchFamily="50" charset="-127"/>
            </a:endParaRPr>
          </a:p>
          <a:p>
            <a:endParaRPr lang="en-US" altLang="ko-KR" dirty="0">
              <a:latin typeface="+mj-lt"/>
              <a:ea typeface="NanumGothicExtraBold" panose="020D0904000000000000" pitchFamily="50" charset="-127"/>
            </a:endParaRPr>
          </a:p>
          <a:p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지속가능한 환경에 대한 권리</a:t>
            </a:r>
            <a:endParaRPr lang="en-US" altLang="ko-KR" dirty="0">
              <a:latin typeface="+mj-lt"/>
              <a:ea typeface="NanumGothicExtraBold" panose="020D0904000000000000" pitchFamily="50" charset="-127"/>
            </a:endParaRPr>
          </a:p>
          <a:p>
            <a:endParaRPr lang="en-US" altLang="ko-KR" dirty="0">
              <a:latin typeface="+mj-lt"/>
              <a:ea typeface="NanumGothicExtraBold" panose="020D0904000000000000" pitchFamily="50" charset="-127"/>
            </a:endParaRPr>
          </a:p>
          <a:p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사회</a:t>
            </a:r>
            <a:r>
              <a:rPr lang="en-US" altLang="ko-KR" dirty="0">
                <a:latin typeface="+mj-lt"/>
                <a:ea typeface="NanumGothicExtraBold" panose="020D0904000000000000" pitchFamily="50" charset="-127"/>
              </a:rPr>
              <a:t>, </a:t>
            </a:r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문화적 발전을 자유롭게 추구할 권리</a:t>
            </a:r>
            <a:endParaRPr lang="en-US" altLang="ko-KR" dirty="0">
              <a:latin typeface="+mj-lt"/>
              <a:ea typeface="NanumGothicExtraBold" panose="020D0904000000000000" pitchFamily="50" charset="-127"/>
            </a:endParaRPr>
          </a:p>
        </p:txBody>
      </p:sp>
      <p:sp>
        <p:nvSpPr>
          <p:cNvPr id="35" name="사각형: 둥근 모서리 34">
            <a:extLst>
              <a:ext uri="{FF2B5EF4-FFF2-40B4-BE49-F238E27FC236}">
                <a16:creationId xmlns:a16="http://schemas.microsoft.com/office/drawing/2014/main" id="{CC4257DF-75EF-EB26-7D8F-71B1D56C2131}"/>
              </a:ext>
            </a:extLst>
          </p:cNvPr>
          <p:cNvSpPr/>
          <p:nvPr/>
        </p:nvSpPr>
        <p:spPr>
          <a:xfrm>
            <a:off x="4457669" y="3168496"/>
            <a:ext cx="45719" cy="2972910"/>
          </a:xfrm>
          <a:prstGeom prst="roundRect">
            <a:avLst/>
          </a:prstGeom>
          <a:solidFill>
            <a:srgbClr val="4592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j-lt"/>
            </a:endParaRPr>
          </a:p>
        </p:txBody>
      </p:sp>
      <p:sp>
        <p:nvSpPr>
          <p:cNvPr id="37" name="사각형: 둥근 모서리 36">
            <a:extLst>
              <a:ext uri="{FF2B5EF4-FFF2-40B4-BE49-F238E27FC236}">
                <a16:creationId xmlns:a16="http://schemas.microsoft.com/office/drawing/2014/main" id="{97B38075-6EA6-388D-48CC-28063E8A949A}"/>
              </a:ext>
            </a:extLst>
          </p:cNvPr>
          <p:cNvSpPr/>
          <p:nvPr/>
        </p:nvSpPr>
        <p:spPr>
          <a:xfrm>
            <a:off x="7845761" y="3168496"/>
            <a:ext cx="45719" cy="2972910"/>
          </a:xfrm>
          <a:prstGeom prst="roundRect">
            <a:avLst/>
          </a:prstGeom>
          <a:solidFill>
            <a:srgbClr val="4592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j-lt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F85631A-DFBD-A7D1-6CCA-B72E0C92B1F5}"/>
              </a:ext>
            </a:extLst>
          </p:cNvPr>
          <p:cNvSpPr txBox="1"/>
          <p:nvPr/>
        </p:nvSpPr>
        <p:spPr>
          <a:xfrm>
            <a:off x="2223988" y="2186960"/>
            <a:ext cx="85168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92FA"/>
                </a:solidFill>
                <a:effectLst/>
                <a:uLnTx/>
                <a:uFillTx/>
                <a:latin typeface="+mj-lt"/>
                <a:ea typeface="나눔스퀘어 Bold" panose="020B0600000101010101" pitchFamily="50" charset="-127"/>
                <a:cs typeface="Pretendard" panose="02000503000000020004" pitchFamily="50" charset="-127"/>
              </a:rPr>
              <a:t>사회가 변화할 때마다 그 사회의 현실에서 강조되는 새로운 인권들을 인식하고 이를 보장하기 위해 노력</a:t>
            </a:r>
          </a:p>
        </p:txBody>
      </p:sp>
      <p:pic>
        <p:nvPicPr>
          <p:cNvPr id="39" name="그림 38" descr="원이(가) 표시된 사진&#10;&#10;자동 생성된 설명">
            <a:extLst>
              <a:ext uri="{FF2B5EF4-FFF2-40B4-BE49-F238E27FC236}">
                <a16:creationId xmlns:a16="http://schemas.microsoft.com/office/drawing/2014/main" id="{88ED018F-2F4F-7565-5207-C844953270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296" y="2195363"/>
            <a:ext cx="199383" cy="29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269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그림 41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8A802522-AEFD-39F6-564A-527F25DC2B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400" b="81300" l="53461" r="86158">
                        <a14:foregroundMark x1="54177" y1="79200" x2="53461" y2="7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4666" r="9724" b="17888"/>
          <a:stretch/>
        </p:blipFill>
        <p:spPr>
          <a:xfrm>
            <a:off x="3923750" y="1721143"/>
            <a:ext cx="2418241" cy="5106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968664" y="677701"/>
            <a:ext cx="6002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현대 사회와 인권의 확장</a:t>
            </a: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8" y="1600446"/>
            <a:ext cx="866906" cy="4360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688918" y="1727606"/>
            <a:ext cx="73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나눔고딕 ExtraBold" panose="020D0904000000000000" pitchFamily="50" charset="-127"/>
              </a:rPr>
              <a:t>현대 사회에서 확장되고 있는 인권은 무엇일까</a:t>
            </a:r>
            <a:r>
              <a:rPr lang="en-US" altLang="ko-KR" dirty="0">
                <a:latin typeface="+mj-lt"/>
                <a:ea typeface="나눔고딕 ExtraBold" panose="020D0904000000000000" pitchFamily="50" charset="-127"/>
              </a:rPr>
              <a:t>?</a:t>
            </a:r>
            <a:endParaRPr lang="ko-KR" altLang="en-US" dirty="0">
              <a:latin typeface="+mj-lt"/>
              <a:ea typeface="나눔고딕 ExtraBold" panose="020D0904000000000000" pitchFamily="50" charset="-127"/>
            </a:endParaRPr>
          </a:p>
        </p:txBody>
      </p:sp>
      <p:pic>
        <p:nvPicPr>
          <p:cNvPr id="17" name="그림 16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C31184C5-A051-5300-BB6B-2B7236D2B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218" y="716594"/>
            <a:ext cx="8226800" cy="860090"/>
          </a:xfrm>
          <a:prstGeom prst="rect">
            <a:avLst/>
          </a:prstGeom>
        </p:spPr>
      </p:pic>
      <p:sp>
        <p:nvSpPr>
          <p:cNvPr id="10" name="타원 9">
            <a:extLst>
              <a:ext uri="{FF2B5EF4-FFF2-40B4-BE49-F238E27FC236}">
                <a16:creationId xmlns:a16="http://schemas.microsoft.com/office/drawing/2014/main" id="{E89D73DE-5D21-EE2D-0E6D-540913C305B4}"/>
              </a:ext>
            </a:extLst>
          </p:cNvPr>
          <p:cNvSpPr/>
          <p:nvPr/>
        </p:nvSpPr>
        <p:spPr>
          <a:xfrm>
            <a:off x="5396315" y="3429000"/>
            <a:ext cx="1198313" cy="1146735"/>
          </a:xfrm>
          <a:prstGeom prst="ellipse">
            <a:avLst/>
          </a:prstGeom>
          <a:solidFill>
            <a:srgbClr val="4592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latin typeface="+mj-lt"/>
              </a:rPr>
              <a:t>인권</a:t>
            </a:r>
            <a:endParaRPr lang="en-US" altLang="ko-KR" sz="1600" b="1" dirty="0">
              <a:latin typeface="+mj-lt"/>
            </a:endParaRPr>
          </a:p>
          <a:p>
            <a:pPr algn="ctr"/>
            <a:r>
              <a:rPr lang="ko-KR" altLang="en-US" sz="1600" b="1" dirty="0">
                <a:latin typeface="+mj-lt"/>
              </a:rPr>
              <a:t>확장</a:t>
            </a:r>
          </a:p>
        </p:txBody>
      </p: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6CC93036-4331-7EBD-876A-108054F01465}"/>
              </a:ext>
            </a:extLst>
          </p:cNvPr>
          <p:cNvCxnSpPr/>
          <p:nvPr/>
        </p:nvCxnSpPr>
        <p:spPr>
          <a:xfrm flipV="1">
            <a:off x="6400801" y="2554356"/>
            <a:ext cx="1292087" cy="1080052"/>
          </a:xfrm>
          <a:prstGeom prst="line">
            <a:avLst/>
          </a:prstGeom>
          <a:ln>
            <a:solidFill>
              <a:srgbClr val="4592F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1506C0B4-3849-6922-8924-FB219164EDE3}"/>
              </a:ext>
            </a:extLst>
          </p:cNvPr>
          <p:cNvCxnSpPr>
            <a:cxnSpLocks/>
          </p:cNvCxnSpPr>
          <p:nvPr/>
        </p:nvCxnSpPr>
        <p:spPr>
          <a:xfrm flipH="1" flipV="1">
            <a:off x="4204758" y="2605353"/>
            <a:ext cx="1292087" cy="1080052"/>
          </a:xfrm>
          <a:prstGeom prst="line">
            <a:avLst/>
          </a:prstGeom>
          <a:ln>
            <a:solidFill>
              <a:srgbClr val="4592F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8F5B6BB6-C8C6-840E-07B0-EADABCD85575}"/>
              </a:ext>
            </a:extLst>
          </p:cNvPr>
          <p:cNvCxnSpPr>
            <a:cxnSpLocks/>
          </p:cNvCxnSpPr>
          <p:nvPr/>
        </p:nvCxnSpPr>
        <p:spPr>
          <a:xfrm flipH="1" flipV="1">
            <a:off x="6341991" y="4432550"/>
            <a:ext cx="1292087" cy="1080052"/>
          </a:xfrm>
          <a:prstGeom prst="line">
            <a:avLst/>
          </a:prstGeom>
          <a:ln>
            <a:solidFill>
              <a:srgbClr val="4592F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id="{E7D0AE2C-3F54-060F-C766-2B2E8399D51D}"/>
              </a:ext>
            </a:extLst>
          </p:cNvPr>
          <p:cNvCxnSpPr>
            <a:cxnSpLocks/>
          </p:cNvCxnSpPr>
          <p:nvPr/>
        </p:nvCxnSpPr>
        <p:spPr>
          <a:xfrm flipV="1">
            <a:off x="4305287" y="4432550"/>
            <a:ext cx="1292087" cy="1080052"/>
          </a:xfrm>
          <a:prstGeom prst="line">
            <a:avLst/>
          </a:prstGeom>
          <a:ln>
            <a:solidFill>
              <a:srgbClr val="4592F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7">
            <a:extLst>
              <a:ext uri="{FF2B5EF4-FFF2-40B4-BE49-F238E27FC236}">
                <a16:creationId xmlns:a16="http://schemas.microsoft.com/office/drawing/2014/main" id="{7CFAD35F-338D-9DB6-1771-19E19B4546DA}"/>
              </a:ext>
            </a:extLst>
          </p:cNvPr>
          <p:cNvSpPr/>
          <p:nvPr/>
        </p:nvSpPr>
        <p:spPr>
          <a:xfrm>
            <a:off x="2801388" y="2433091"/>
            <a:ext cx="1403370" cy="425292"/>
          </a:xfrm>
          <a:prstGeom prst="rect">
            <a:avLst/>
          </a:prstGeom>
          <a:solidFill>
            <a:srgbClr val="4592FA"/>
          </a:solidFill>
          <a:ln>
            <a:noFill/>
          </a:ln>
          <a:effectLst>
            <a:outerShdw blurRad="889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latinLnBrk="0">
              <a:defRPr/>
            </a:pPr>
            <a:r>
              <a:rPr lang="ko-KR" altLang="en-US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NanumGothicExtraBold" panose="020D0904000000000000" pitchFamily="50" charset="-127"/>
              </a:rPr>
              <a:t>주거권</a:t>
            </a:r>
            <a:endParaRPr 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NanumGothicExtraBold" panose="020D0904000000000000" pitchFamily="50" charset="-127"/>
            </a:endParaRPr>
          </a:p>
        </p:txBody>
      </p:sp>
      <p:sp>
        <p:nvSpPr>
          <p:cNvPr id="30" name="Rectangle 7">
            <a:extLst>
              <a:ext uri="{FF2B5EF4-FFF2-40B4-BE49-F238E27FC236}">
                <a16:creationId xmlns:a16="http://schemas.microsoft.com/office/drawing/2014/main" id="{5D24428F-725A-C930-4FD0-03318B2907BD}"/>
              </a:ext>
            </a:extLst>
          </p:cNvPr>
          <p:cNvSpPr/>
          <p:nvPr/>
        </p:nvSpPr>
        <p:spPr>
          <a:xfrm>
            <a:off x="7692888" y="2391042"/>
            <a:ext cx="1403370" cy="425292"/>
          </a:xfrm>
          <a:prstGeom prst="rect">
            <a:avLst/>
          </a:prstGeom>
          <a:solidFill>
            <a:srgbClr val="4592FA"/>
          </a:solidFill>
          <a:ln>
            <a:noFill/>
          </a:ln>
          <a:effectLst>
            <a:outerShdw blurRad="889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latinLnBrk="0">
              <a:defRPr/>
            </a:pPr>
            <a:r>
              <a:rPr lang="ko-KR" altLang="en-US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NanumGothicExtraBold" panose="020D0904000000000000" pitchFamily="50" charset="-127"/>
              </a:rPr>
              <a:t>안전권</a:t>
            </a:r>
            <a:endParaRPr 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NanumGothicExtraBold" panose="020D0904000000000000" pitchFamily="50" charset="-127"/>
            </a:endParaRPr>
          </a:p>
        </p:txBody>
      </p:sp>
      <p:sp>
        <p:nvSpPr>
          <p:cNvPr id="31" name="Rectangle 7">
            <a:extLst>
              <a:ext uri="{FF2B5EF4-FFF2-40B4-BE49-F238E27FC236}">
                <a16:creationId xmlns:a16="http://schemas.microsoft.com/office/drawing/2014/main" id="{C1B47BDA-5EF5-09CA-46A3-D216020C26EF}"/>
              </a:ext>
            </a:extLst>
          </p:cNvPr>
          <p:cNvSpPr/>
          <p:nvPr/>
        </p:nvSpPr>
        <p:spPr>
          <a:xfrm>
            <a:off x="7639880" y="5299956"/>
            <a:ext cx="1403370" cy="425292"/>
          </a:xfrm>
          <a:prstGeom prst="rect">
            <a:avLst/>
          </a:prstGeom>
          <a:solidFill>
            <a:srgbClr val="4592FA"/>
          </a:solidFill>
          <a:ln>
            <a:noFill/>
          </a:ln>
          <a:effectLst>
            <a:outerShdw blurRad="889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latinLnBrk="0">
              <a:defRPr/>
            </a:pPr>
            <a:r>
              <a:rPr lang="ko-KR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NanumGothicExtraBold" panose="020D0904000000000000" pitchFamily="50" charset="-127"/>
              </a:rPr>
              <a:t>문화권</a:t>
            </a:r>
            <a:endParaRPr 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NanumGothicExtraBold" panose="020D0904000000000000" pitchFamily="50" charset="-127"/>
            </a:endParaRPr>
          </a:p>
        </p:txBody>
      </p:sp>
      <p:sp>
        <p:nvSpPr>
          <p:cNvPr id="32" name="Rectangle 7">
            <a:extLst>
              <a:ext uri="{FF2B5EF4-FFF2-40B4-BE49-F238E27FC236}">
                <a16:creationId xmlns:a16="http://schemas.microsoft.com/office/drawing/2014/main" id="{F478C1A5-1776-BE3F-8229-5E937609AC6B}"/>
              </a:ext>
            </a:extLst>
          </p:cNvPr>
          <p:cNvSpPr/>
          <p:nvPr/>
        </p:nvSpPr>
        <p:spPr>
          <a:xfrm>
            <a:off x="2901917" y="5299956"/>
            <a:ext cx="1403370" cy="425292"/>
          </a:xfrm>
          <a:prstGeom prst="rect">
            <a:avLst/>
          </a:prstGeom>
          <a:solidFill>
            <a:srgbClr val="4592FA"/>
          </a:solidFill>
          <a:ln>
            <a:noFill/>
          </a:ln>
          <a:effectLst>
            <a:outerShdw blurRad="889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latinLnBrk="0">
              <a:defRPr/>
            </a:pPr>
            <a:r>
              <a:rPr lang="ko-KR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NanumGothicExtraBold" panose="020D0904000000000000" pitchFamily="50" charset="-127"/>
              </a:rPr>
              <a:t>환경권</a:t>
            </a:r>
            <a:endParaRPr 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NanumGothicExtraBold" panose="020D0904000000000000" pitchFamily="50" charset="-12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C22ECB7-EC2B-5F78-AE75-D0A76493A0CD}"/>
              </a:ext>
            </a:extLst>
          </p:cNvPr>
          <p:cNvSpPr txBox="1"/>
          <p:nvPr/>
        </p:nvSpPr>
        <p:spPr>
          <a:xfrm>
            <a:off x="1839257" y="2860862"/>
            <a:ext cx="3105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400" dirty="0">
                <a:solidFill>
                  <a:srgbClr val="4592FA"/>
                </a:solidFill>
                <a:latin typeface="+mj-lt"/>
                <a:ea typeface="나눔스퀘어 Bold" panose="020B0600000101010101" pitchFamily="50" charset="-127"/>
                <a:cs typeface="Pretendard" panose="02000503000000020004" pitchFamily="50" charset="-127"/>
              </a:rPr>
              <a:t>쾌적하고 안정적인 주거환경에서</a:t>
            </a:r>
            <a:endParaRPr lang="en-US" altLang="ko-KR" sz="1400" dirty="0">
              <a:solidFill>
                <a:srgbClr val="4592FA"/>
              </a:solidFill>
              <a:latin typeface="+mj-lt"/>
              <a:ea typeface="나눔스퀘어 Bold" panose="020B0600000101010101" pitchFamily="50" charset="-127"/>
              <a:cs typeface="Pretendard" panose="02000503000000020004" pitchFamily="50" charset="-127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92FA"/>
                </a:solidFill>
                <a:effectLst/>
                <a:uLnTx/>
                <a:uFillTx/>
                <a:latin typeface="+mj-lt"/>
                <a:ea typeface="나눔스퀘어 Bold" panose="020B0600000101010101" pitchFamily="50" charset="-127"/>
                <a:cs typeface="Pretendard" panose="02000503000000020004" pitchFamily="50" charset="-127"/>
              </a:rPr>
              <a:t>인간다운 생활을 할 권리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AF3AB52-573A-4D75-3D77-FBF6C61C7827}"/>
              </a:ext>
            </a:extLst>
          </p:cNvPr>
          <p:cNvSpPr txBox="1"/>
          <p:nvPr/>
        </p:nvSpPr>
        <p:spPr>
          <a:xfrm>
            <a:off x="1950533" y="5736527"/>
            <a:ext cx="3105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92FA"/>
                </a:solidFill>
                <a:effectLst/>
                <a:uLnTx/>
                <a:uFillTx/>
                <a:latin typeface="+mj-lt"/>
                <a:ea typeface="나눔스퀘어 Bold" panose="020B0600000101010101" pitchFamily="50" charset="-127"/>
                <a:cs typeface="Pretendard" panose="02000503000000020004" pitchFamily="50" charset="-127"/>
              </a:rPr>
              <a:t>건강하고 쾌적한 환경에서 살 권리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304F155-A126-1449-3C53-3CD683D7F731}"/>
              </a:ext>
            </a:extLst>
          </p:cNvPr>
          <p:cNvSpPr txBox="1"/>
          <p:nvPr/>
        </p:nvSpPr>
        <p:spPr>
          <a:xfrm>
            <a:off x="6889985" y="5736527"/>
            <a:ext cx="3105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92FA"/>
                </a:solidFill>
                <a:effectLst/>
                <a:uLnTx/>
                <a:uFillTx/>
                <a:latin typeface="+mj-lt"/>
                <a:ea typeface="나눔스퀘어 Bold" panose="020B0600000101010101" pitchFamily="50" charset="-127"/>
                <a:cs typeface="Pretendard" panose="02000503000000020004" pitchFamily="50" charset="-127"/>
              </a:rPr>
              <a:t>누구나 문화생활에 참여하고</a:t>
            </a: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4592FA"/>
              </a:solidFill>
              <a:effectLst/>
              <a:uLnTx/>
              <a:uFillTx/>
              <a:latin typeface="+mj-lt"/>
              <a:ea typeface="나눔스퀘어 Bold" panose="020B0600000101010101" pitchFamily="50" charset="-127"/>
              <a:cs typeface="Pretendard" panose="02000503000000020004" pitchFamily="50" charset="-127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92FA"/>
                </a:solidFill>
                <a:effectLst/>
                <a:uLnTx/>
                <a:uFillTx/>
                <a:latin typeface="+mj-lt"/>
                <a:ea typeface="나눔스퀘어 Bold" panose="020B0600000101010101" pitchFamily="50" charset="-127"/>
                <a:cs typeface="Pretendard" panose="02000503000000020004" pitchFamily="50" charset="-127"/>
              </a:rPr>
              <a:t>자신의 문화적 정체성을 유지할 권리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0C0A1DA-997E-FBF4-BC73-C82E6D099361}"/>
              </a:ext>
            </a:extLst>
          </p:cNvPr>
          <p:cNvSpPr txBox="1"/>
          <p:nvPr/>
        </p:nvSpPr>
        <p:spPr>
          <a:xfrm>
            <a:off x="6270517" y="2829833"/>
            <a:ext cx="45598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92FA"/>
                </a:solidFill>
                <a:effectLst/>
                <a:uLnTx/>
                <a:uFillTx/>
                <a:latin typeface="+mj-lt"/>
                <a:ea typeface="나눔스퀘어 Bold" panose="020B0600000101010101" pitchFamily="50" charset="-127"/>
                <a:cs typeface="Pretendard" panose="02000503000000020004" pitchFamily="50" charset="-127"/>
              </a:rPr>
              <a:t>인간의 생명과 안녕을 위협 하는</a:t>
            </a: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4592FA"/>
              </a:solidFill>
              <a:effectLst/>
              <a:uLnTx/>
              <a:uFillTx/>
              <a:latin typeface="+mj-lt"/>
              <a:ea typeface="나눔스퀘어 Bold" panose="020B0600000101010101" pitchFamily="50" charset="-127"/>
              <a:cs typeface="Pretendard" panose="02000503000000020004" pitchFamily="50" charset="-127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92FA"/>
                </a:solidFill>
                <a:effectLst/>
                <a:uLnTx/>
                <a:uFillTx/>
                <a:latin typeface="+mj-lt"/>
                <a:ea typeface="나눔스퀘어 Bold" panose="020B0600000101010101" pitchFamily="50" charset="-127"/>
                <a:cs typeface="Pretendard" panose="02000503000000020004" pitchFamily="50" charset="-127"/>
              </a:rPr>
              <a:t>폭력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srgbClr val="4592FA"/>
                </a:solidFill>
                <a:effectLst/>
                <a:uLnTx/>
                <a:uFillTx/>
                <a:latin typeface="+mj-lt"/>
                <a:ea typeface="나눔스퀘어 Bold" panose="020B0600000101010101" pitchFamily="50" charset="-127"/>
                <a:cs typeface="Pretendard" panose="02000503000000020004" pitchFamily="50" charset="-127"/>
              </a:rPr>
              <a:t>, 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92FA"/>
                </a:solidFill>
                <a:effectLst/>
                <a:uLnTx/>
                <a:uFillTx/>
                <a:latin typeface="+mj-lt"/>
                <a:ea typeface="나눔스퀘어 Bold" panose="020B0600000101010101" pitchFamily="50" charset="-127"/>
                <a:cs typeface="Pretendard" panose="02000503000000020004" pitchFamily="50" charset="-127"/>
              </a:rPr>
              <a:t>각종 재난과 사고 등의</a:t>
            </a: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4592FA"/>
              </a:solidFill>
              <a:effectLst/>
              <a:uLnTx/>
              <a:uFillTx/>
              <a:latin typeface="+mj-lt"/>
              <a:ea typeface="나눔스퀘어 Bold" panose="020B0600000101010101" pitchFamily="50" charset="-127"/>
              <a:cs typeface="Pretendard" panose="02000503000000020004" pitchFamily="50" charset="-127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592FA"/>
                </a:solidFill>
                <a:effectLst/>
                <a:uLnTx/>
                <a:uFillTx/>
                <a:latin typeface="+mj-lt"/>
                <a:ea typeface="나눔스퀘어 Bold" panose="020B0600000101010101" pitchFamily="50" charset="-127"/>
                <a:cs typeface="Pretendard" panose="02000503000000020004" pitchFamily="50" charset="-127"/>
              </a:rPr>
              <a:t>위험으로부터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92FA"/>
                </a:solidFill>
                <a:effectLst/>
                <a:uLnTx/>
                <a:uFillTx/>
                <a:latin typeface="+mj-lt"/>
                <a:ea typeface="나눔스퀘어 Bold" panose="020B0600000101010101" pitchFamily="50" charset="-127"/>
                <a:cs typeface="Pretendard" panose="02000503000000020004" pitchFamily="50" charset="-127"/>
              </a:rPr>
              <a:t> 안전할 권리</a:t>
            </a:r>
          </a:p>
        </p:txBody>
      </p:sp>
    </p:spTree>
    <p:extLst>
      <p:ext uri="{BB962C8B-B14F-4D97-AF65-F5344CB8AC3E}">
        <p14:creationId xmlns:p14="http://schemas.microsoft.com/office/powerpoint/2010/main" val="4266113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99994D85-CBD0-C2C0-30F2-599FAB4D81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400" b="81300" l="53461" r="86158">
                        <a14:foregroundMark x1="54177" y1="79200" x2="53461" y2="7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4666" r="9724" b="17888"/>
          <a:stretch/>
        </p:blipFill>
        <p:spPr>
          <a:xfrm>
            <a:off x="3923750" y="1721143"/>
            <a:ext cx="2418241" cy="510637"/>
          </a:xfrm>
          <a:prstGeom prst="rect">
            <a:avLst/>
          </a:prstGeom>
        </p:spPr>
      </p:pic>
      <p:grpSp>
        <p:nvGrpSpPr>
          <p:cNvPr id="8" name="그룹 7">
            <a:extLst>
              <a:ext uri="{FF2B5EF4-FFF2-40B4-BE49-F238E27FC236}">
                <a16:creationId xmlns:a16="http://schemas.microsoft.com/office/drawing/2014/main" id="{50170908-D112-C050-788F-4B52B9E63115}"/>
              </a:ext>
            </a:extLst>
          </p:cNvPr>
          <p:cNvGrpSpPr/>
          <p:nvPr/>
        </p:nvGrpSpPr>
        <p:grpSpPr>
          <a:xfrm>
            <a:off x="805801" y="2323919"/>
            <a:ext cx="10686705" cy="3856380"/>
            <a:chOff x="1235798" y="2516101"/>
            <a:chExt cx="10686705" cy="3856380"/>
          </a:xfrm>
        </p:grpSpPr>
        <p:sp>
          <p:nvSpPr>
            <p:cNvPr id="2" name="Rectangle 7">
              <a:extLst>
                <a:ext uri="{FF2B5EF4-FFF2-40B4-BE49-F238E27FC236}">
                  <a16:creationId xmlns:a16="http://schemas.microsoft.com/office/drawing/2014/main" id="{5018DE25-31D4-5830-9F03-A3F55A8968E4}"/>
                </a:ext>
              </a:extLst>
            </p:cNvPr>
            <p:cNvSpPr/>
            <p:nvPr/>
          </p:nvSpPr>
          <p:spPr>
            <a:xfrm>
              <a:off x="1235799" y="2729662"/>
              <a:ext cx="10686704" cy="36428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endParaRPr lang="en-US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" name="Rectangle 7">
              <a:extLst>
                <a:ext uri="{FF2B5EF4-FFF2-40B4-BE49-F238E27FC236}">
                  <a16:creationId xmlns:a16="http://schemas.microsoft.com/office/drawing/2014/main" id="{611C21BC-04E6-8654-1559-09F9EDF4D23E}"/>
                </a:ext>
              </a:extLst>
            </p:cNvPr>
            <p:cNvSpPr/>
            <p:nvPr/>
          </p:nvSpPr>
          <p:spPr>
            <a:xfrm>
              <a:off x="1235798" y="2516101"/>
              <a:ext cx="3181576" cy="425292"/>
            </a:xfrm>
            <a:prstGeom prst="rect">
              <a:avLst/>
            </a:prstGeom>
            <a:solidFill>
              <a:srgbClr val="4592FA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r>
                <a:rPr lang="ko-KR" altLang="en-US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NanumGothicExtraBold" panose="020D0904000000000000" pitchFamily="50" charset="-127"/>
                </a:rPr>
                <a:t>등장 배경과 극복을 위한 노력</a:t>
              </a:r>
              <a:endPara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NanumGothicExtraBold" panose="020D0904000000000000" pitchFamily="50" charset="-127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968664" y="677701"/>
            <a:ext cx="6002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현대 사회와 인권의 확장</a:t>
            </a: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8" y="1600446"/>
            <a:ext cx="866906" cy="4360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688918" y="1727606"/>
            <a:ext cx="73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나눔고딕 ExtraBold" panose="020D0904000000000000" pitchFamily="50" charset="-127"/>
              </a:rPr>
              <a:t>현대 사회에서 확장되고 있는 인권은 무엇일까</a:t>
            </a:r>
            <a:r>
              <a:rPr lang="en-US" altLang="ko-KR" dirty="0">
                <a:latin typeface="+mj-lt"/>
                <a:ea typeface="나눔고딕 ExtraBold" panose="020D0904000000000000" pitchFamily="50" charset="-127"/>
              </a:rPr>
              <a:t>?</a:t>
            </a:r>
            <a:endParaRPr lang="ko-KR" altLang="en-US" dirty="0">
              <a:latin typeface="+mj-lt"/>
              <a:ea typeface="나눔고딕 ExtraBold" panose="020D0904000000000000" pitchFamily="50" charset="-127"/>
            </a:endParaRPr>
          </a:p>
        </p:txBody>
      </p:sp>
      <p:pic>
        <p:nvPicPr>
          <p:cNvPr id="17" name="그림 16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C31184C5-A051-5300-BB6B-2B7236D2B4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218" y="716594"/>
            <a:ext cx="8226800" cy="8600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38CD09B-38D2-A5DA-B583-C87CEC3B462C}"/>
              </a:ext>
            </a:extLst>
          </p:cNvPr>
          <p:cNvSpPr txBox="1"/>
          <p:nvPr/>
        </p:nvSpPr>
        <p:spPr>
          <a:xfrm>
            <a:off x="987278" y="2937462"/>
            <a:ext cx="289560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highlight>
                  <a:srgbClr val="FFFF00"/>
                </a:highlight>
                <a:latin typeface="+mj-lt"/>
                <a:ea typeface="NanumGothicExtraBold" panose="020D0904000000000000" pitchFamily="50" charset="-127"/>
              </a:rPr>
              <a:t> </a:t>
            </a:r>
            <a:r>
              <a:rPr lang="ko-KR" altLang="en-US" sz="4000" dirty="0" err="1">
                <a:highlight>
                  <a:srgbClr val="FFFF00"/>
                </a:highlight>
                <a:latin typeface="+mj-lt"/>
                <a:ea typeface="NanumGothicExtraBold" panose="020D0904000000000000" pitchFamily="50" charset="-127"/>
              </a:rPr>
              <a:t>주거권</a:t>
            </a:r>
            <a:endParaRPr lang="en-US" altLang="ko-KR" sz="4000" dirty="0">
              <a:highlight>
                <a:srgbClr val="FFFF00"/>
              </a:highlight>
              <a:latin typeface="+mj-lt"/>
              <a:ea typeface="NanumGothicExtraBold" panose="020D0904000000000000" pitchFamily="50" charset="-127"/>
            </a:endParaRPr>
          </a:p>
          <a:p>
            <a:endParaRPr lang="en-US" altLang="ko-KR" sz="1600" dirty="0">
              <a:latin typeface="+mj-lt"/>
              <a:ea typeface="NanumGothicExtraBold" panose="020D0904000000000000" pitchFamily="50" charset="-127"/>
            </a:endParaRPr>
          </a:p>
          <a:p>
            <a:pPr marL="342900" indent="-342900">
              <a:buAutoNum type="arabicPeriod"/>
            </a:pPr>
            <a:r>
              <a:rPr lang="ko-KR" altLang="en-US" sz="1400" dirty="0">
                <a:latin typeface="+mj-lt"/>
                <a:ea typeface="NanumGothicExtraBold" panose="020D0904000000000000" pitchFamily="50" charset="-127"/>
              </a:rPr>
              <a:t>주택부족 및 주거비 상승</a:t>
            </a:r>
            <a:endParaRPr lang="en-US" altLang="ko-KR" sz="1400" dirty="0">
              <a:latin typeface="+mj-lt"/>
              <a:ea typeface="NanumGothicExtraBold" panose="020D0904000000000000" pitchFamily="50" charset="-127"/>
            </a:endParaRPr>
          </a:p>
          <a:p>
            <a:pPr marL="342900" indent="-342900">
              <a:buAutoNum type="arabicPeriod"/>
            </a:pPr>
            <a:r>
              <a:rPr lang="ko-KR" altLang="en-US" sz="1400" dirty="0">
                <a:latin typeface="+mj-lt"/>
                <a:ea typeface="NanumGothicExtraBold" panose="020D0904000000000000" pitchFamily="50" charset="-127"/>
              </a:rPr>
              <a:t>도시와 내 빈부격차</a:t>
            </a:r>
            <a:endParaRPr lang="en-US" altLang="ko-KR" sz="1400" dirty="0">
              <a:latin typeface="+mj-lt"/>
              <a:ea typeface="NanumGothicExtraBold" panose="020D0904000000000000" pitchFamily="50" charset="-127"/>
            </a:endParaRPr>
          </a:p>
          <a:p>
            <a:pPr marL="342900" indent="-342900">
              <a:buAutoNum type="arabicPeriod"/>
            </a:pPr>
            <a:r>
              <a:rPr lang="ko-KR" altLang="en-US" sz="1400" dirty="0">
                <a:latin typeface="+mj-lt"/>
                <a:ea typeface="NanumGothicExtraBold" panose="020D0904000000000000" pitchFamily="50" charset="-127"/>
              </a:rPr>
              <a:t>농촌의 빈집과 시설 부족</a:t>
            </a:r>
            <a:endParaRPr lang="en-US" altLang="ko-KR" sz="1400" dirty="0">
              <a:latin typeface="+mj-lt"/>
              <a:ea typeface="NanumGothicExtraBold" panose="020D0904000000000000" pitchFamily="50" charset="-127"/>
            </a:endParaRPr>
          </a:p>
          <a:p>
            <a:endParaRPr lang="en-US" altLang="ko-KR" sz="1400" dirty="0">
              <a:latin typeface="+mj-lt"/>
              <a:ea typeface="NanumGothicExtraBold" panose="020D0904000000000000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altLang="ko-KR" sz="1400" b="1" dirty="0">
                <a:latin typeface="+mj-lt"/>
                <a:ea typeface="NanumGothicExtraBold" pitchFamily="2" charset="-127"/>
                <a:cs typeface="Pretendard" panose="02000503000000020004" pitchFamily="50" charset="-127"/>
              </a:rPr>
              <a:t>『</a:t>
            </a:r>
            <a:r>
              <a:rPr lang="ko-KR" altLang="en-US" sz="1400" b="1" dirty="0">
                <a:latin typeface="+mj-lt"/>
                <a:ea typeface="나눔스퀘어 Bold" panose="020B0600000101010101" pitchFamily="50" charset="-127"/>
                <a:cs typeface="Pretendard" panose="02000503000000020004" pitchFamily="50" charset="-127"/>
              </a:rPr>
              <a:t>주거 기본법</a:t>
            </a:r>
            <a:r>
              <a:rPr lang="en-US" altLang="ko-KR" sz="1400" b="1" dirty="0">
                <a:latin typeface="+mj-lt"/>
                <a:ea typeface="NanumGothicExtraBold" pitchFamily="2" charset="-127"/>
                <a:cs typeface="Pretendard" panose="02000503000000020004" pitchFamily="50" charset="-127"/>
              </a:rPr>
              <a:t>』 </a:t>
            </a:r>
            <a:r>
              <a:rPr lang="ko-KR" altLang="en-US" sz="1400" b="1" dirty="0">
                <a:latin typeface="+mj-lt"/>
                <a:ea typeface="NanumGothicExtraBold" pitchFamily="2" charset="-127"/>
                <a:cs typeface="Pretendard" panose="02000503000000020004" pitchFamily="50" charset="-127"/>
              </a:rPr>
              <a:t>제정</a:t>
            </a:r>
            <a:endParaRPr lang="en-US" altLang="ko-KR" sz="1400" b="1" dirty="0">
              <a:latin typeface="+mj-lt"/>
              <a:ea typeface="NanumGothicExtraBold" pitchFamily="2" charset="-127"/>
              <a:cs typeface="Pretendard" panose="0200050300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è"/>
            </a:pPr>
            <a:endParaRPr lang="en-US" altLang="ko-KR" sz="1400" dirty="0">
              <a:solidFill>
                <a:srgbClr val="4592FA"/>
              </a:solidFill>
              <a:latin typeface="+mj-lt"/>
              <a:ea typeface="NanumGothicExtraBold" pitchFamily="2" charset="-127"/>
              <a:cs typeface="Pretendard" panose="02000503000000020004" pitchFamily="50" charset="-127"/>
            </a:endParaRPr>
          </a:p>
          <a:p>
            <a:endParaRPr lang="en-US" altLang="ko-KR" sz="1400" dirty="0">
              <a:latin typeface="+mj-lt"/>
              <a:ea typeface="NanumGothicExtraBold" panose="020D0904000000000000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B72283-5263-6C4E-CF7B-24D64175ECE5}"/>
              </a:ext>
            </a:extLst>
          </p:cNvPr>
          <p:cNvSpPr txBox="1"/>
          <p:nvPr/>
        </p:nvSpPr>
        <p:spPr>
          <a:xfrm>
            <a:off x="3472474" y="2937462"/>
            <a:ext cx="281568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 err="1">
                <a:highlight>
                  <a:srgbClr val="FFFF00"/>
                </a:highlight>
                <a:latin typeface="+mj-lt"/>
                <a:ea typeface="NanumGothicExtraBold" panose="020D0904000000000000" pitchFamily="50" charset="-127"/>
              </a:rPr>
              <a:t>안전권</a:t>
            </a:r>
            <a:endParaRPr lang="en-US" altLang="ko-KR" sz="4000" dirty="0">
              <a:highlight>
                <a:srgbClr val="FFFF00"/>
              </a:highlight>
              <a:latin typeface="+mj-lt"/>
              <a:ea typeface="NanumGothicExtraBold" panose="020D0904000000000000" pitchFamily="50" charset="-127"/>
            </a:endParaRPr>
          </a:p>
          <a:p>
            <a:endParaRPr lang="en-US" altLang="ko-KR" sz="1600" dirty="0">
              <a:latin typeface="+mj-lt"/>
              <a:ea typeface="NanumGothicExtraBold" panose="020D0904000000000000" pitchFamily="50" charset="-127"/>
            </a:endParaRPr>
          </a:p>
          <a:p>
            <a:pPr marL="342900" indent="-342900">
              <a:buAutoNum type="arabicPeriod"/>
            </a:pPr>
            <a:r>
              <a:rPr lang="ko-KR" altLang="en-US" sz="1400" dirty="0">
                <a:latin typeface="+mj-lt"/>
                <a:ea typeface="NanumGothicExtraBold" panose="020D0904000000000000" pitchFamily="50" charset="-127"/>
              </a:rPr>
              <a:t>기후위기와 각종 자연재해</a:t>
            </a:r>
            <a:endParaRPr lang="en-US" altLang="ko-KR" sz="1400" dirty="0">
              <a:latin typeface="+mj-lt"/>
              <a:ea typeface="NanumGothicExtraBold" panose="020D0904000000000000" pitchFamily="50" charset="-127"/>
            </a:endParaRPr>
          </a:p>
          <a:p>
            <a:pPr marL="342900" indent="-342900">
              <a:buAutoNum type="arabicPeriod"/>
            </a:pPr>
            <a:r>
              <a:rPr lang="ko-KR" altLang="en-US" sz="1400" dirty="0">
                <a:latin typeface="+mj-lt"/>
                <a:ea typeface="NanumGothicExtraBold" panose="020D0904000000000000" pitchFamily="50" charset="-127"/>
              </a:rPr>
              <a:t>과학 기술의 발달</a:t>
            </a:r>
            <a:endParaRPr lang="en-US" altLang="ko-KR" sz="1400" dirty="0">
              <a:latin typeface="+mj-lt"/>
              <a:ea typeface="NanumGothicExtraBold" panose="020D0904000000000000" pitchFamily="50" charset="-127"/>
            </a:endParaRPr>
          </a:p>
          <a:p>
            <a:pPr marL="342900" indent="-342900">
              <a:buAutoNum type="arabicPeriod"/>
            </a:pPr>
            <a:endParaRPr lang="en-US" altLang="ko-KR" sz="1400" dirty="0">
              <a:latin typeface="+mj-lt"/>
              <a:ea typeface="NanumGothicExtraBold" panose="020D0904000000000000" pitchFamily="50" charset="-127"/>
            </a:endParaRPr>
          </a:p>
          <a:p>
            <a:endParaRPr lang="en-US" altLang="ko-KR" sz="1400" dirty="0">
              <a:latin typeface="+mj-lt"/>
              <a:ea typeface="NanumGothicExtraBold" panose="020D0904000000000000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ko-KR" altLang="en-US" sz="1400" dirty="0">
                <a:latin typeface="+mj-lt"/>
                <a:ea typeface="NanumGothicExtraBold" panose="020D0904000000000000" pitchFamily="50" charset="-127"/>
              </a:rPr>
              <a:t>「재난 및 안전 관리 기본법」 제정</a:t>
            </a:r>
            <a:endParaRPr lang="en-US" altLang="ko-KR" sz="1400" dirty="0">
              <a:latin typeface="+mj-lt"/>
              <a:ea typeface="NanumGothicExtraBold" panose="020D0904000000000000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F638AB-C6BC-DED7-42BB-A6066B03276D}"/>
              </a:ext>
            </a:extLst>
          </p:cNvPr>
          <p:cNvSpPr txBox="1"/>
          <p:nvPr/>
        </p:nvSpPr>
        <p:spPr>
          <a:xfrm>
            <a:off x="6288156" y="2942674"/>
            <a:ext cx="255145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highlight>
                  <a:srgbClr val="FFFF00"/>
                </a:highlight>
                <a:latin typeface="+mj-lt"/>
                <a:ea typeface="NanumGothicExtraBold" panose="020D0904000000000000" pitchFamily="50" charset="-127"/>
              </a:rPr>
              <a:t>환경권</a:t>
            </a:r>
            <a:endParaRPr lang="en-US" altLang="ko-KR" sz="4000" dirty="0">
              <a:highlight>
                <a:srgbClr val="FFFF00"/>
              </a:highlight>
              <a:latin typeface="+mj-lt"/>
              <a:ea typeface="NanumGothicExtraBold" panose="020D0904000000000000" pitchFamily="50" charset="-127"/>
            </a:endParaRPr>
          </a:p>
          <a:p>
            <a:endParaRPr lang="en-US" altLang="ko-KR" sz="1600" dirty="0">
              <a:latin typeface="+mj-lt"/>
              <a:ea typeface="NanumGothicExtraBold" panose="020D0904000000000000" pitchFamily="50" charset="-127"/>
            </a:endParaRPr>
          </a:p>
          <a:p>
            <a:pPr marL="342900" indent="-342900">
              <a:buAutoNum type="arabicPeriod"/>
            </a:pPr>
            <a:r>
              <a:rPr lang="ko-KR" altLang="en-US" sz="1400" dirty="0">
                <a:latin typeface="+mj-lt"/>
                <a:ea typeface="NanumGothicExtraBold" panose="020D0904000000000000" pitchFamily="50" charset="-127"/>
              </a:rPr>
              <a:t>기후변화 및 미세 먼지</a:t>
            </a:r>
            <a:r>
              <a:rPr lang="en-US" altLang="ko-KR" sz="1400" dirty="0">
                <a:latin typeface="+mj-lt"/>
                <a:ea typeface="NanumGothicExtraBold" panose="020D0904000000000000" pitchFamily="50" charset="-127"/>
              </a:rPr>
              <a:t>, </a:t>
            </a:r>
            <a:r>
              <a:rPr lang="ko-KR" altLang="en-US" sz="1400" dirty="0">
                <a:latin typeface="+mj-lt"/>
                <a:ea typeface="NanumGothicExtraBold" panose="020D0904000000000000" pitchFamily="50" charset="-127"/>
              </a:rPr>
              <a:t>미세 플라스틱 등 새로운 환경 문제</a:t>
            </a:r>
            <a:endParaRPr lang="en-US" altLang="ko-KR" sz="1400" dirty="0">
              <a:latin typeface="+mj-lt"/>
              <a:ea typeface="NanumGothicExtraBold" panose="020D0904000000000000" pitchFamily="50" charset="-127"/>
            </a:endParaRPr>
          </a:p>
          <a:p>
            <a:endParaRPr lang="en-US" altLang="ko-KR" sz="1400" dirty="0">
              <a:latin typeface="+mj-lt"/>
              <a:ea typeface="NanumGothicExtraBold" panose="020D0904000000000000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ko-KR" altLang="en-US" sz="1400" dirty="0">
                <a:latin typeface="+mj-lt"/>
                <a:ea typeface="NanumGothicExtraBold" panose="020D0904000000000000" pitchFamily="50" charset="-127"/>
              </a:rPr>
              <a:t>「환경 정책 </a:t>
            </a:r>
            <a:r>
              <a:rPr lang="ko-KR" altLang="en-US" sz="1400" dirty="0" err="1">
                <a:latin typeface="+mj-lt"/>
                <a:ea typeface="NanumGothicExtraBold" panose="020D0904000000000000" pitchFamily="50" charset="-127"/>
              </a:rPr>
              <a:t>기본법」을</a:t>
            </a:r>
            <a:r>
              <a:rPr lang="ko-KR" altLang="en-US" sz="1400" dirty="0">
                <a:latin typeface="+mj-lt"/>
                <a:ea typeface="NanumGothicExtraBold" panose="020D0904000000000000" pitchFamily="50" charset="-127"/>
              </a:rPr>
              <a:t> 마련하여</a:t>
            </a:r>
            <a:r>
              <a:rPr lang="en-US" altLang="ko-KR" sz="1400" dirty="0">
                <a:latin typeface="+mj-lt"/>
                <a:ea typeface="NanumGothicExtraBold" panose="020D0904000000000000" pitchFamily="50" charset="-127"/>
              </a:rPr>
              <a:t>  </a:t>
            </a:r>
            <a:r>
              <a:rPr lang="ko-KR" altLang="en-US" sz="1400" dirty="0">
                <a:latin typeface="+mj-lt"/>
                <a:ea typeface="NanumGothicExtraBold" panose="020D0904000000000000" pitchFamily="50" charset="-127"/>
              </a:rPr>
              <a:t>「자연환경 </a:t>
            </a:r>
            <a:r>
              <a:rPr lang="ko-KR" altLang="en-US" sz="1400" dirty="0" err="1">
                <a:latin typeface="+mj-lt"/>
                <a:ea typeface="NanumGothicExtraBold" panose="020D0904000000000000" pitchFamily="50" charset="-127"/>
              </a:rPr>
              <a:t>보전법</a:t>
            </a:r>
            <a:r>
              <a:rPr lang="ko-KR" altLang="en-US" sz="1400" dirty="0">
                <a:latin typeface="+mj-lt"/>
                <a:ea typeface="NanumGothicExtraBold" panose="020D0904000000000000" pitchFamily="50" charset="-127"/>
              </a:rPr>
              <a:t>」</a:t>
            </a:r>
            <a:r>
              <a:rPr lang="en-US" altLang="ko-KR" sz="1400" dirty="0">
                <a:latin typeface="+mj-lt"/>
                <a:ea typeface="NanumGothicExtraBold" panose="020D0904000000000000" pitchFamily="50" charset="-127"/>
              </a:rPr>
              <a:t>, </a:t>
            </a:r>
            <a:r>
              <a:rPr lang="ko-KR" altLang="en-US" sz="1400" dirty="0">
                <a:latin typeface="+mj-lt"/>
                <a:ea typeface="NanumGothicExtraBold" panose="020D0904000000000000" pitchFamily="50" charset="-127"/>
              </a:rPr>
              <a:t>「대기환경 </a:t>
            </a:r>
            <a:r>
              <a:rPr lang="ko-KR" altLang="en-US" sz="1400" dirty="0" err="1">
                <a:latin typeface="+mj-lt"/>
                <a:ea typeface="NanumGothicExtraBold" panose="020D0904000000000000" pitchFamily="50" charset="-127"/>
              </a:rPr>
              <a:t>보전법</a:t>
            </a:r>
            <a:r>
              <a:rPr lang="ko-KR" altLang="en-US" sz="1400" dirty="0">
                <a:latin typeface="+mj-lt"/>
                <a:ea typeface="NanumGothicExtraBold" panose="020D0904000000000000" pitchFamily="50" charset="-127"/>
              </a:rPr>
              <a:t>」</a:t>
            </a:r>
            <a:r>
              <a:rPr lang="en-US" altLang="ko-KR" sz="1400" dirty="0">
                <a:latin typeface="+mj-lt"/>
                <a:ea typeface="NanumGothicExtraBold" panose="020D0904000000000000" pitchFamily="50" charset="-127"/>
              </a:rPr>
              <a:t>, </a:t>
            </a:r>
            <a:r>
              <a:rPr lang="ko-KR" altLang="en-US" sz="1400" dirty="0">
                <a:latin typeface="+mj-lt"/>
                <a:ea typeface="NanumGothicExtraBold" panose="020D0904000000000000" pitchFamily="50" charset="-127"/>
              </a:rPr>
              <a:t>「물 환경 </a:t>
            </a:r>
            <a:r>
              <a:rPr lang="ko-KR" altLang="en-US" sz="1400" dirty="0" err="1">
                <a:latin typeface="+mj-lt"/>
                <a:ea typeface="NanumGothicExtraBold" panose="020D0904000000000000" pitchFamily="50" charset="-127"/>
              </a:rPr>
              <a:t>보전법</a:t>
            </a:r>
            <a:r>
              <a:rPr lang="ko-KR" altLang="en-US" sz="1400" dirty="0">
                <a:latin typeface="+mj-lt"/>
                <a:ea typeface="NanumGothicExtraBold" panose="020D0904000000000000" pitchFamily="50" charset="-127"/>
              </a:rPr>
              <a:t>」 제정</a:t>
            </a:r>
            <a:endParaRPr lang="en-US" altLang="ko-KR" sz="1400" dirty="0">
              <a:latin typeface="+mj-lt"/>
              <a:ea typeface="NanumGothicExtraBold" panose="020D0904000000000000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ko-KR" altLang="en-US" sz="1400" dirty="0">
                <a:latin typeface="+mj-lt"/>
                <a:ea typeface="NanumGothicExtraBold" panose="020D0904000000000000" pitchFamily="50" charset="-127"/>
              </a:rPr>
              <a:t>유엔 기후변화 협약과 같이 국제적 연대</a:t>
            </a:r>
            <a:endParaRPr lang="en-US" altLang="ko-KR" sz="1400" dirty="0">
              <a:latin typeface="+mj-lt"/>
              <a:ea typeface="NanumGothicExtraBold" panose="020D0904000000000000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28F57D-7601-1A61-6BE3-B03D57B9C51D}"/>
              </a:ext>
            </a:extLst>
          </p:cNvPr>
          <p:cNvSpPr txBox="1"/>
          <p:nvPr/>
        </p:nvSpPr>
        <p:spPr>
          <a:xfrm>
            <a:off x="8839613" y="2941408"/>
            <a:ext cx="25514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highlight>
                  <a:srgbClr val="FFFF00"/>
                </a:highlight>
                <a:latin typeface="+mj-lt"/>
                <a:ea typeface="NanumGothicExtraBold" panose="020D0904000000000000" pitchFamily="50" charset="-127"/>
              </a:rPr>
              <a:t>문화권</a:t>
            </a:r>
            <a:endParaRPr lang="en-US" altLang="ko-KR" sz="4000" dirty="0">
              <a:highlight>
                <a:srgbClr val="FFFF00"/>
              </a:highlight>
              <a:latin typeface="+mj-lt"/>
              <a:ea typeface="NanumGothicExtraBold" panose="020D0904000000000000" pitchFamily="50" charset="-127"/>
            </a:endParaRPr>
          </a:p>
          <a:p>
            <a:endParaRPr lang="en-US" altLang="ko-KR" sz="1600" dirty="0">
              <a:latin typeface="+mj-lt"/>
              <a:ea typeface="NanumGothicExtraBold" panose="020D0904000000000000" pitchFamily="50" charset="-127"/>
            </a:endParaRPr>
          </a:p>
          <a:p>
            <a:pPr marL="342900" indent="-342900">
              <a:buAutoNum type="arabicPeriod"/>
            </a:pPr>
            <a:r>
              <a:rPr lang="ko-KR" altLang="en-US" sz="1400" dirty="0">
                <a:latin typeface="+mj-lt"/>
                <a:ea typeface="NanumGothicExtraBold" panose="020D0904000000000000" pitchFamily="50" charset="-127"/>
              </a:rPr>
              <a:t>생활 수준의 향상에 따른 다양한 문화생활에 관심</a:t>
            </a:r>
            <a:endParaRPr lang="en-US" altLang="ko-KR" sz="1400" dirty="0">
              <a:latin typeface="+mj-lt"/>
              <a:ea typeface="NanumGothicExtraBold" panose="020D0904000000000000" pitchFamily="50" charset="-127"/>
            </a:endParaRPr>
          </a:p>
          <a:p>
            <a:pPr marL="342900" indent="-342900">
              <a:buAutoNum type="arabicPeriod"/>
            </a:pPr>
            <a:endParaRPr lang="en-US" altLang="ko-KR" sz="1400" dirty="0">
              <a:latin typeface="+mj-lt"/>
              <a:ea typeface="NanumGothicExtraBold" panose="020D0904000000000000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ko-KR" altLang="en-US" sz="1400" dirty="0">
                <a:latin typeface="+mj-lt"/>
                <a:ea typeface="NanumGothicExtraBold" panose="020D0904000000000000" pitchFamily="50" charset="-127"/>
              </a:rPr>
              <a:t>문화생활에 참여할 권리를 보장</a:t>
            </a:r>
            <a:endParaRPr lang="en-US" altLang="ko-KR" sz="1400" dirty="0">
              <a:latin typeface="+mj-lt"/>
              <a:ea typeface="NanumGothicExtraBold" panose="020D0904000000000000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ko-KR" altLang="en-US" sz="1400" dirty="0">
                <a:latin typeface="+mj-lt"/>
                <a:ea typeface="NanumGothicExtraBold" panose="020D0904000000000000" pitchFamily="50" charset="-127"/>
              </a:rPr>
              <a:t>국가는 전통문화의 계승 및 발전과 민족 문화의 창달에 노력</a:t>
            </a:r>
            <a:endParaRPr lang="en-US" altLang="ko-KR" sz="1400" dirty="0">
              <a:latin typeface="+mj-lt"/>
              <a:ea typeface="NanumGothic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9435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스크린샷, 직사각형, 라인, 디자인이(가) 표시된 사진&#10;&#10;자동 생성된 설명">
            <a:extLst>
              <a:ext uri="{FF2B5EF4-FFF2-40B4-BE49-F238E27FC236}">
                <a16:creationId xmlns:a16="http://schemas.microsoft.com/office/drawing/2014/main" id="{87C74A06-39B7-D1CC-E545-ACE384B0F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59" y="371705"/>
            <a:ext cx="2107683" cy="5985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E0D9F8-E6BC-A47F-1ECB-A55158355D4E}"/>
              </a:ext>
            </a:extLst>
          </p:cNvPr>
          <p:cNvSpPr txBox="1"/>
          <p:nvPr/>
        </p:nvSpPr>
        <p:spPr>
          <a:xfrm>
            <a:off x="434565" y="486330"/>
            <a:ext cx="202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자료 더하기</a:t>
            </a:r>
          </a:p>
        </p:txBody>
      </p:sp>
      <p:pic>
        <p:nvPicPr>
          <p:cNvPr id="14" name="그림 13" descr="스크린샷, 직사각형, 라인, 프레임이(가) 표시된 사진&#10;&#10;자동 생성된 설명">
            <a:extLst>
              <a:ext uri="{FF2B5EF4-FFF2-40B4-BE49-F238E27FC236}">
                <a16:creationId xmlns:a16="http://schemas.microsoft.com/office/drawing/2014/main" id="{1DF6AF45-080F-CA7A-5992-C5245EBC83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26" y="1439501"/>
            <a:ext cx="10154347" cy="47259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9D9AB00-FC7C-2B81-DEAD-3B41ABC46846}"/>
              </a:ext>
            </a:extLst>
          </p:cNvPr>
          <p:cNvSpPr txBox="1"/>
          <p:nvPr/>
        </p:nvSpPr>
        <p:spPr>
          <a:xfrm>
            <a:off x="2462542" y="507483"/>
            <a:ext cx="6346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latin typeface="+mj-lt"/>
                <a:ea typeface="NanumGothicExtraBold" panose="020D0904000000000000" pitchFamily="50" charset="-127"/>
              </a:rPr>
              <a:t>청소년 환경 운동가와 미래 세대의 환경권</a:t>
            </a:r>
          </a:p>
        </p:txBody>
      </p:sp>
      <p:pic>
        <p:nvPicPr>
          <p:cNvPr id="25" name="그림 24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386413B9-A7DE-B1CE-95BB-D14F04E734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344" b="47934" l="13121" r="439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62" t="43895" r="52142" b="51617"/>
          <a:stretch/>
        </p:blipFill>
        <p:spPr>
          <a:xfrm>
            <a:off x="4160068" y="662469"/>
            <a:ext cx="2218099" cy="307818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4BFD94D1-CC07-A7C2-281F-56AAD62E0C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889" y="2171476"/>
            <a:ext cx="2849327" cy="3363695"/>
          </a:xfrm>
          <a:prstGeom prst="round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E7CDBD7-C635-15B5-579D-3D48731E65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405" y="2171476"/>
            <a:ext cx="5297414" cy="3468196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88DC7528-427D-8A68-9812-FD4D8DB9D02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7591" r="5489" b="42658"/>
          <a:stretch/>
        </p:blipFill>
        <p:spPr>
          <a:xfrm>
            <a:off x="7288696" y="5512752"/>
            <a:ext cx="3313043" cy="491633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E11DC6C6-C4E0-9170-B26B-5FF94223AF5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8075" r="20430"/>
          <a:stretch/>
        </p:blipFill>
        <p:spPr>
          <a:xfrm>
            <a:off x="1844340" y="5651270"/>
            <a:ext cx="4251659" cy="25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77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BF03F758-D855-3E8F-EDCF-14FF3932BE3F}"/>
              </a:ext>
            </a:extLst>
          </p:cNvPr>
          <p:cNvSpPr/>
          <p:nvPr/>
        </p:nvSpPr>
        <p:spPr>
          <a:xfrm>
            <a:off x="4080063" y="389875"/>
            <a:ext cx="3425675" cy="707886"/>
          </a:xfrm>
          <a:prstGeom prst="rect">
            <a:avLst/>
          </a:prstGeom>
          <a:solidFill>
            <a:srgbClr val="5B9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C337FE-B286-34A8-0D01-B7E2A5C4F008}"/>
              </a:ext>
            </a:extLst>
          </p:cNvPr>
          <p:cNvSpPr txBox="1"/>
          <p:nvPr/>
        </p:nvSpPr>
        <p:spPr>
          <a:xfrm>
            <a:off x="3743602" y="366973"/>
            <a:ext cx="4182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>
                <a:solidFill>
                  <a:schemeClr val="bg1"/>
                </a:solidFill>
                <a:latin typeface="+mj-lt"/>
                <a:ea typeface="NanumGothicExtraBold" panose="020D0904000000000000" pitchFamily="50" charset="-127"/>
              </a:rPr>
              <a:t>총 정리</a:t>
            </a:r>
            <a:r>
              <a:rPr lang="en-US" altLang="ko-KR" sz="4000">
                <a:solidFill>
                  <a:schemeClr val="bg1"/>
                </a:solidFill>
                <a:latin typeface="+mj-lt"/>
                <a:ea typeface="NanumGothicExtraBold" panose="020D0904000000000000" pitchFamily="50" charset="-127"/>
              </a:rPr>
              <a:t> Time</a:t>
            </a:r>
            <a:endParaRPr lang="ko-KR" altLang="en-US" sz="4000">
              <a:solidFill>
                <a:schemeClr val="bg1"/>
              </a:solidFill>
              <a:latin typeface="+mj-lt"/>
              <a:ea typeface="NanumGothicExtraBold" panose="020D0904000000000000" pitchFamily="50" charset="-127"/>
            </a:endParaRPr>
          </a:p>
        </p:txBody>
      </p: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0E268051-7D8B-2CA9-A8B9-2C57FE6E21BA}"/>
              </a:ext>
            </a:extLst>
          </p:cNvPr>
          <p:cNvGrpSpPr/>
          <p:nvPr/>
        </p:nvGrpSpPr>
        <p:grpSpPr>
          <a:xfrm>
            <a:off x="1602095" y="1219439"/>
            <a:ext cx="3051771" cy="2500163"/>
            <a:chOff x="1009496" y="1471664"/>
            <a:chExt cx="3051771" cy="2500163"/>
          </a:xfrm>
        </p:grpSpPr>
        <p:pic>
          <p:nvPicPr>
            <p:cNvPr id="6" name="그림 5" descr="스크린샷, 직사각형, 디자인, 문구용품이(가) 표시된 사진&#10;&#10;자동 생성된 설명">
              <a:extLst>
                <a:ext uri="{FF2B5EF4-FFF2-40B4-BE49-F238E27FC236}">
                  <a16:creationId xmlns:a16="http://schemas.microsoft.com/office/drawing/2014/main" id="{934AF581-D3EC-A2F6-69AC-2957F4041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496" y="1471664"/>
              <a:ext cx="3051771" cy="250016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3D9EEDA-C04A-7767-555E-61FF36D0BE10}"/>
                </a:ext>
              </a:extLst>
            </p:cNvPr>
            <p:cNvSpPr txBox="1"/>
            <p:nvPr/>
          </p:nvSpPr>
          <p:spPr>
            <a:xfrm>
              <a:off x="1072491" y="2198525"/>
              <a:ext cx="29257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dirty="0">
                  <a:latin typeface="+mj-lt"/>
                  <a:ea typeface="NanumGothicExtraBold" panose="020D0904000000000000" pitchFamily="50" charset="-127"/>
                </a:rPr>
                <a:t>인권과 자연권</a:t>
              </a:r>
            </a:p>
          </p:txBody>
        </p:sp>
      </p:grpSp>
      <p:grpSp>
        <p:nvGrpSpPr>
          <p:cNvPr id="65" name="그룹 64">
            <a:extLst>
              <a:ext uri="{FF2B5EF4-FFF2-40B4-BE49-F238E27FC236}">
                <a16:creationId xmlns:a16="http://schemas.microsoft.com/office/drawing/2014/main" id="{33DF8EC6-BC33-4EBD-73FC-2193BF2E1896}"/>
              </a:ext>
            </a:extLst>
          </p:cNvPr>
          <p:cNvGrpSpPr/>
          <p:nvPr/>
        </p:nvGrpSpPr>
        <p:grpSpPr>
          <a:xfrm>
            <a:off x="1954997" y="2483983"/>
            <a:ext cx="1265281" cy="336490"/>
            <a:chOff x="1868329" y="2624810"/>
            <a:chExt cx="1265281" cy="33649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D124812-D846-CAEE-ACE0-17927A66E739}"/>
                </a:ext>
              </a:extLst>
            </p:cNvPr>
            <p:cNvSpPr txBox="1"/>
            <p:nvPr/>
          </p:nvSpPr>
          <p:spPr>
            <a:xfrm>
              <a:off x="2003204" y="2653523"/>
              <a:ext cx="11304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latin typeface="+mj-lt"/>
                  <a:ea typeface="NanumGothicExtraBold" panose="020D0904000000000000" pitchFamily="50" charset="-127"/>
                </a:rPr>
                <a:t>불가침성</a:t>
              </a:r>
            </a:p>
          </p:txBody>
        </p:sp>
        <p:pic>
          <p:nvPicPr>
            <p:cNvPr id="35" name="그림 34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EA530568-2EF8-272B-367A-0908CDD8C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8329" y="2624810"/>
              <a:ext cx="269751" cy="291356"/>
            </a:xfrm>
            <a:prstGeom prst="rect">
              <a:avLst/>
            </a:prstGeom>
          </p:spPr>
        </p:pic>
      </p:grpSp>
      <p:grpSp>
        <p:nvGrpSpPr>
          <p:cNvPr id="66" name="그룹 65">
            <a:extLst>
              <a:ext uri="{FF2B5EF4-FFF2-40B4-BE49-F238E27FC236}">
                <a16:creationId xmlns:a16="http://schemas.microsoft.com/office/drawing/2014/main" id="{8CFF2CE0-E34C-CA76-262A-AA6CFEA6C216}"/>
              </a:ext>
            </a:extLst>
          </p:cNvPr>
          <p:cNvGrpSpPr/>
          <p:nvPr/>
        </p:nvGrpSpPr>
        <p:grpSpPr>
          <a:xfrm>
            <a:off x="1954997" y="2927224"/>
            <a:ext cx="1094573" cy="345629"/>
            <a:chOff x="3179608" y="2620444"/>
            <a:chExt cx="1094573" cy="345629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FEC763D-5E4A-F935-AE2D-762FCD017B68}"/>
                </a:ext>
              </a:extLst>
            </p:cNvPr>
            <p:cNvSpPr txBox="1"/>
            <p:nvPr/>
          </p:nvSpPr>
          <p:spPr>
            <a:xfrm>
              <a:off x="3314483" y="2658296"/>
              <a:ext cx="9596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>
                  <a:latin typeface="+mj-lt"/>
                  <a:ea typeface="NanumGothicExtraBold" panose="020D0904000000000000" pitchFamily="50" charset="-127"/>
                </a:rPr>
                <a:t>보편성</a:t>
              </a:r>
              <a:endParaRPr lang="ko-KR" altLang="en-US" sz="1400" dirty="0"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39" name="그림 38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471E3643-7BDA-4251-D291-16DA871F3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9608" y="2620444"/>
              <a:ext cx="269751" cy="291356"/>
            </a:xfrm>
            <a:prstGeom prst="rect">
              <a:avLst/>
            </a:prstGeom>
          </p:spPr>
        </p:pic>
      </p:grpSp>
      <p:pic>
        <p:nvPicPr>
          <p:cNvPr id="28" name="그림 27" descr="스크린샷, 직사각형, 디자인, 문구용품이(가) 표시된 사진&#10;&#10;자동 생성된 설명">
            <a:extLst>
              <a:ext uri="{FF2B5EF4-FFF2-40B4-BE49-F238E27FC236}">
                <a16:creationId xmlns:a16="http://schemas.microsoft.com/office/drawing/2014/main" id="{0D13FC8A-D0DA-5968-AC8C-B55C418A6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632" y="1205381"/>
            <a:ext cx="3051771" cy="2500163"/>
          </a:xfrm>
          <a:prstGeom prst="rect">
            <a:avLst/>
          </a:prstGeom>
        </p:spPr>
      </p:pic>
      <p:grpSp>
        <p:nvGrpSpPr>
          <p:cNvPr id="67" name="그룹 66">
            <a:extLst>
              <a:ext uri="{FF2B5EF4-FFF2-40B4-BE49-F238E27FC236}">
                <a16:creationId xmlns:a16="http://schemas.microsoft.com/office/drawing/2014/main" id="{1A973862-BAEC-F8BD-4F01-3C657B8E9D07}"/>
              </a:ext>
            </a:extLst>
          </p:cNvPr>
          <p:cNvGrpSpPr/>
          <p:nvPr/>
        </p:nvGrpSpPr>
        <p:grpSpPr>
          <a:xfrm>
            <a:off x="7505738" y="2455462"/>
            <a:ext cx="1705998" cy="738664"/>
            <a:chOff x="7240428" y="2393243"/>
            <a:chExt cx="1705998" cy="738664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D05EDCF-161C-B284-B10F-F091BEF62238}"/>
                </a:ext>
              </a:extLst>
            </p:cNvPr>
            <p:cNvSpPr txBox="1"/>
            <p:nvPr/>
          </p:nvSpPr>
          <p:spPr>
            <a:xfrm>
              <a:off x="7510179" y="2393243"/>
              <a:ext cx="143624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latin typeface="+mj-lt"/>
                  <a:ea typeface="NanumGothicExtraBold" panose="020D0904000000000000" pitchFamily="50" charset="-127"/>
                </a:rPr>
                <a:t>근대 시민 혁명 </a:t>
              </a:r>
              <a:r>
                <a:rPr lang="en-US" altLang="ko-KR" sz="1400" dirty="0">
                  <a:latin typeface="+mj-lt"/>
                  <a:ea typeface="NanumGothicExtraBold" panose="020D0904000000000000" pitchFamily="50" charset="-127"/>
                </a:rPr>
                <a:t>~</a:t>
              </a:r>
            </a:p>
            <a:p>
              <a:pPr algn="ctr"/>
              <a:r>
                <a:rPr lang="ko-KR" altLang="en-US" sz="1400" dirty="0">
                  <a:latin typeface="+mj-lt"/>
                  <a:ea typeface="NanumGothicExtraBold" panose="020D0904000000000000" pitchFamily="50" charset="-127"/>
                </a:rPr>
                <a:t>세계 인권 선언</a:t>
              </a:r>
            </a:p>
          </p:txBody>
        </p:sp>
        <p:pic>
          <p:nvPicPr>
            <p:cNvPr id="32" name="그림 31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F5F20CFF-5A95-B0D8-5466-7554506F1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0428" y="2393243"/>
              <a:ext cx="269751" cy="291356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1AA5C1A1-94E7-D8FF-FCEE-6758A9039A1F}"/>
              </a:ext>
            </a:extLst>
          </p:cNvPr>
          <p:cNvSpPr txBox="1"/>
          <p:nvPr/>
        </p:nvSpPr>
        <p:spPr>
          <a:xfrm>
            <a:off x="7104627" y="1967393"/>
            <a:ext cx="29257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+mj-lt"/>
                <a:ea typeface="NanumGothicExtraBold" panose="020D0904000000000000" pitchFamily="50" charset="-127"/>
              </a:rPr>
              <a:t>인권의 의의</a:t>
            </a:r>
          </a:p>
        </p:txBody>
      </p: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14FC27D6-71E1-F548-1127-C73482840952}"/>
              </a:ext>
            </a:extLst>
          </p:cNvPr>
          <p:cNvGrpSpPr/>
          <p:nvPr/>
        </p:nvGrpSpPr>
        <p:grpSpPr>
          <a:xfrm>
            <a:off x="7041632" y="3910757"/>
            <a:ext cx="3051771" cy="2500163"/>
            <a:chOff x="1009496" y="1471664"/>
            <a:chExt cx="3051771" cy="2500163"/>
          </a:xfrm>
        </p:grpSpPr>
        <p:pic>
          <p:nvPicPr>
            <p:cNvPr id="48" name="그림 47" descr="스크린샷, 직사각형, 디자인, 문구용품이(가) 표시된 사진&#10;&#10;자동 생성된 설명">
              <a:extLst>
                <a:ext uri="{FF2B5EF4-FFF2-40B4-BE49-F238E27FC236}">
                  <a16:creationId xmlns:a16="http://schemas.microsoft.com/office/drawing/2014/main" id="{998DC6A7-EAA4-37E5-0AB6-DAE7A388E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496" y="1471664"/>
              <a:ext cx="3051771" cy="250016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55E761B-F35C-71B4-541D-1A3F1DE7113A}"/>
                </a:ext>
              </a:extLst>
            </p:cNvPr>
            <p:cNvSpPr txBox="1"/>
            <p:nvPr/>
          </p:nvSpPr>
          <p:spPr>
            <a:xfrm>
              <a:off x="1072491" y="2198525"/>
              <a:ext cx="29257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dirty="0">
                  <a:latin typeface="+mj-lt"/>
                  <a:ea typeface="NanumGothicExtraBold" panose="020D0904000000000000" pitchFamily="50" charset="-127"/>
                </a:rPr>
                <a:t>확장되는 인권의 종류</a:t>
              </a:r>
            </a:p>
          </p:txBody>
        </p:sp>
      </p:grpSp>
      <p:grpSp>
        <p:nvGrpSpPr>
          <p:cNvPr id="69" name="그룹 68">
            <a:extLst>
              <a:ext uri="{FF2B5EF4-FFF2-40B4-BE49-F238E27FC236}">
                <a16:creationId xmlns:a16="http://schemas.microsoft.com/office/drawing/2014/main" id="{EDE06A6C-CEF3-6D29-B00E-2ED4168B8DE2}"/>
              </a:ext>
            </a:extLst>
          </p:cNvPr>
          <p:cNvGrpSpPr/>
          <p:nvPr/>
        </p:nvGrpSpPr>
        <p:grpSpPr>
          <a:xfrm>
            <a:off x="7476091" y="5168543"/>
            <a:ext cx="1091425" cy="336490"/>
            <a:chOff x="7370863" y="5316129"/>
            <a:chExt cx="1091425" cy="336490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A491C7A-BED8-A772-E592-7236EF3A91FD}"/>
                </a:ext>
              </a:extLst>
            </p:cNvPr>
            <p:cNvSpPr txBox="1"/>
            <p:nvPr/>
          </p:nvSpPr>
          <p:spPr>
            <a:xfrm>
              <a:off x="7505738" y="5344842"/>
              <a:ext cx="9565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 err="1">
                  <a:latin typeface="+mj-lt"/>
                  <a:ea typeface="NanumGothicExtraBold" panose="020D0904000000000000" pitchFamily="50" charset="-127"/>
                </a:rPr>
                <a:t>주거권</a:t>
              </a:r>
              <a:endParaRPr lang="ko-KR" altLang="en-US" sz="1400" dirty="0"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51" name="그림 50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40931B59-207F-CC82-249E-6B8759A5B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0863" y="5316129"/>
              <a:ext cx="269751" cy="291356"/>
            </a:xfrm>
            <a:prstGeom prst="rect">
              <a:avLst/>
            </a:prstGeom>
          </p:spPr>
        </p:pic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6E9CE4AC-690A-AE39-4613-35FB503D8B62}"/>
              </a:ext>
            </a:extLst>
          </p:cNvPr>
          <p:cNvSpPr txBox="1"/>
          <p:nvPr/>
        </p:nvSpPr>
        <p:spPr>
          <a:xfrm>
            <a:off x="8075230" y="5562326"/>
            <a:ext cx="1253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ko-KR" altLang="en-US" sz="1400" dirty="0">
              <a:latin typeface="+mj-lt"/>
              <a:ea typeface="NanumGothicExtraBold" panose="020D0904000000000000" pitchFamily="50" charset="-127"/>
            </a:endParaRPr>
          </a:p>
        </p:txBody>
      </p:sp>
      <p:pic>
        <p:nvPicPr>
          <p:cNvPr id="43" name="그림 42" descr="스크린샷, 직사각형, 디자인, 문구용품이(가) 표시된 사진&#10;&#10;자동 생성된 설명">
            <a:extLst>
              <a:ext uri="{FF2B5EF4-FFF2-40B4-BE49-F238E27FC236}">
                <a16:creationId xmlns:a16="http://schemas.microsoft.com/office/drawing/2014/main" id="{FEC8019F-8B39-03BA-7DCF-2BD0E5344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869" y="3918462"/>
            <a:ext cx="3051771" cy="250016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2E46AC75-307B-1F30-7005-912DCC438E04}"/>
              </a:ext>
            </a:extLst>
          </p:cNvPr>
          <p:cNvSpPr txBox="1"/>
          <p:nvPr/>
        </p:nvSpPr>
        <p:spPr>
          <a:xfrm>
            <a:off x="1788864" y="4645777"/>
            <a:ext cx="29257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+mj-lt"/>
                <a:ea typeface="NanumGothicExtraBold" panose="020D0904000000000000" pitchFamily="50" charset="-127"/>
              </a:rPr>
              <a:t>인권의 확장</a:t>
            </a:r>
          </a:p>
        </p:txBody>
      </p:sp>
      <p:grpSp>
        <p:nvGrpSpPr>
          <p:cNvPr id="68" name="그룹 67">
            <a:extLst>
              <a:ext uri="{FF2B5EF4-FFF2-40B4-BE49-F238E27FC236}">
                <a16:creationId xmlns:a16="http://schemas.microsoft.com/office/drawing/2014/main" id="{AE5E487D-48B0-944A-9CB0-C71A699A82BA}"/>
              </a:ext>
            </a:extLst>
          </p:cNvPr>
          <p:cNvGrpSpPr/>
          <p:nvPr/>
        </p:nvGrpSpPr>
        <p:grpSpPr>
          <a:xfrm>
            <a:off x="2089872" y="5155149"/>
            <a:ext cx="1851055" cy="342290"/>
            <a:chOff x="2073760" y="5283694"/>
            <a:chExt cx="1963698" cy="342290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B16FAB7-44A8-55CF-1283-B296261FA25C}"/>
                </a:ext>
              </a:extLst>
            </p:cNvPr>
            <p:cNvSpPr txBox="1"/>
            <p:nvPr/>
          </p:nvSpPr>
          <p:spPr>
            <a:xfrm>
              <a:off x="2162073" y="5318207"/>
              <a:ext cx="18753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latin typeface="+mj-lt"/>
                  <a:ea typeface="NanumGothicExtraBold" panose="020D0904000000000000" pitchFamily="50" charset="-127"/>
                </a:rPr>
                <a:t>제 </a:t>
              </a:r>
              <a:r>
                <a:rPr lang="en-US" altLang="ko-KR" sz="1400" dirty="0">
                  <a:latin typeface="+mj-lt"/>
                  <a:ea typeface="NanumGothicExtraBold" panose="020D0904000000000000" pitchFamily="50" charset="-127"/>
                </a:rPr>
                <a:t>1</a:t>
              </a:r>
              <a:r>
                <a:rPr lang="ko-KR" altLang="en-US" sz="1400" dirty="0">
                  <a:latin typeface="+mj-lt"/>
                  <a:ea typeface="NanumGothicExtraBold" panose="020D0904000000000000" pitchFamily="50" charset="-127"/>
                </a:rPr>
                <a:t>세대 </a:t>
              </a:r>
              <a:r>
                <a:rPr lang="en-US" altLang="ko-KR" sz="1400" dirty="0">
                  <a:latin typeface="+mj-lt"/>
                  <a:ea typeface="NanumGothicExtraBold" panose="020D0904000000000000" pitchFamily="50" charset="-127"/>
                </a:rPr>
                <a:t>~ 3</a:t>
              </a:r>
              <a:r>
                <a:rPr lang="ko-KR" altLang="en-US" sz="1400" dirty="0">
                  <a:latin typeface="+mj-lt"/>
                  <a:ea typeface="NanumGothicExtraBold" panose="020D0904000000000000" pitchFamily="50" charset="-127"/>
                </a:rPr>
                <a:t>세대</a:t>
              </a:r>
            </a:p>
          </p:txBody>
        </p:sp>
        <p:pic>
          <p:nvPicPr>
            <p:cNvPr id="59" name="그림 58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37C7BE64-7591-C77C-7BFA-BAED8F730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3760" y="5283694"/>
              <a:ext cx="269751" cy="291356"/>
            </a:xfrm>
            <a:prstGeom prst="rect">
              <a:avLst/>
            </a:prstGeom>
          </p:spPr>
        </p:pic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6306A871-C227-EA44-B23A-D294745B16AA}"/>
              </a:ext>
            </a:extLst>
          </p:cNvPr>
          <p:cNvSpPr txBox="1"/>
          <p:nvPr/>
        </p:nvSpPr>
        <p:spPr>
          <a:xfrm>
            <a:off x="3596857" y="1127344"/>
            <a:ext cx="4329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4592FA"/>
                </a:solidFill>
                <a:latin typeface="+mj-lt"/>
                <a:ea typeface="NanumGothicExtraBold" panose="020D0904000000000000" pitchFamily="50" charset="-127"/>
              </a:rPr>
              <a:t>1-1 </a:t>
            </a:r>
            <a:r>
              <a:rPr lang="ko-KR" altLang="en-US" sz="1600" b="1" dirty="0">
                <a:solidFill>
                  <a:srgbClr val="4592FA"/>
                </a:solidFill>
                <a:latin typeface="+mj-lt"/>
                <a:ea typeface="NanumGothicExtraBold" panose="020D0904000000000000" pitchFamily="50" charset="-127"/>
              </a:rPr>
              <a:t>인권의 변화 과정</a:t>
            </a: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72B949AF-163A-BEA1-6686-2DAC6E74AE66}"/>
              </a:ext>
            </a:extLst>
          </p:cNvPr>
          <p:cNvGrpSpPr/>
          <p:nvPr/>
        </p:nvGrpSpPr>
        <p:grpSpPr>
          <a:xfrm>
            <a:off x="3350056" y="2483983"/>
            <a:ext cx="1094573" cy="336490"/>
            <a:chOff x="1868329" y="2624810"/>
            <a:chExt cx="1094573" cy="33649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8C75B4F-9D0C-6C5C-E9A6-9413A3CEF25C}"/>
                </a:ext>
              </a:extLst>
            </p:cNvPr>
            <p:cNvSpPr txBox="1"/>
            <p:nvPr/>
          </p:nvSpPr>
          <p:spPr>
            <a:xfrm>
              <a:off x="2003204" y="2653523"/>
              <a:ext cx="9596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 err="1">
                  <a:latin typeface="+mj-lt"/>
                  <a:ea typeface="NanumGothicExtraBold" panose="020D0904000000000000" pitchFamily="50" charset="-127"/>
                </a:rPr>
                <a:t>천부성</a:t>
              </a:r>
              <a:endParaRPr lang="ko-KR" altLang="en-US" sz="1400" dirty="0"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5" name="그림 4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D8655264-23ED-9B18-F1C1-1484D3963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8329" y="2624810"/>
              <a:ext cx="269751" cy="291356"/>
            </a:xfrm>
            <a:prstGeom prst="rect">
              <a:avLst/>
            </a:prstGeom>
          </p:spPr>
        </p:pic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B37746CE-B2CF-0680-47F5-F5ABE20359CC}"/>
              </a:ext>
            </a:extLst>
          </p:cNvPr>
          <p:cNvGrpSpPr/>
          <p:nvPr/>
        </p:nvGrpSpPr>
        <p:grpSpPr>
          <a:xfrm>
            <a:off x="3350056" y="2927224"/>
            <a:ext cx="1094573" cy="345629"/>
            <a:chOff x="3179608" y="2620444"/>
            <a:chExt cx="1094573" cy="34562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76FDF15-41A9-F9B4-AEC3-D35A5CA688A6}"/>
                </a:ext>
              </a:extLst>
            </p:cNvPr>
            <p:cNvSpPr txBox="1"/>
            <p:nvPr/>
          </p:nvSpPr>
          <p:spPr>
            <a:xfrm>
              <a:off x="3314483" y="2658296"/>
              <a:ext cx="9596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latin typeface="+mj-lt"/>
                  <a:ea typeface="NanumGothicExtraBold" panose="020D0904000000000000" pitchFamily="50" charset="-127"/>
                </a:rPr>
                <a:t>항구성</a:t>
              </a:r>
            </a:p>
          </p:txBody>
        </p:sp>
        <p:pic>
          <p:nvPicPr>
            <p:cNvPr id="11" name="그림 10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A0CF14BF-07E3-31CB-764D-E8B5E2DEC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9608" y="2620444"/>
              <a:ext cx="269751" cy="291356"/>
            </a:xfrm>
            <a:prstGeom prst="rect">
              <a:avLst/>
            </a:prstGeom>
          </p:spPr>
        </p:pic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7B2C295F-CF5D-482C-DEC2-F964599FF870}"/>
              </a:ext>
            </a:extLst>
          </p:cNvPr>
          <p:cNvGrpSpPr/>
          <p:nvPr/>
        </p:nvGrpSpPr>
        <p:grpSpPr>
          <a:xfrm>
            <a:off x="7476091" y="5596344"/>
            <a:ext cx="1091425" cy="336490"/>
            <a:chOff x="7370863" y="5316129"/>
            <a:chExt cx="1091425" cy="33649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63C3255-7755-AC91-9E99-F89437D8F031}"/>
                </a:ext>
              </a:extLst>
            </p:cNvPr>
            <p:cNvSpPr txBox="1"/>
            <p:nvPr/>
          </p:nvSpPr>
          <p:spPr>
            <a:xfrm>
              <a:off x="7505738" y="5344842"/>
              <a:ext cx="9565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latin typeface="+mj-lt"/>
                  <a:ea typeface="NanumGothicExtraBold" panose="020D0904000000000000" pitchFamily="50" charset="-127"/>
                </a:rPr>
                <a:t>환경권</a:t>
              </a:r>
            </a:p>
          </p:txBody>
        </p:sp>
        <p:pic>
          <p:nvPicPr>
            <p:cNvPr id="14" name="그림 13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5E88021A-3105-065C-4D6E-D72512EE6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0863" y="5316129"/>
              <a:ext cx="269751" cy="291356"/>
            </a:xfrm>
            <a:prstGeom prst="rect">
              <a:avLst/>
            </a:prstGeom>
          </p:spPr>
        </p:pic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3A0BD83F-7F35-7833-0C3C-7186D658D353}"/>
              </a:ext>
            </a:extLst>
          </p:cNvPr>
          <p:cNvGrpSpPr/>
          <p:nvPr/>
        </p:nvGrpSpPr>
        <p:grpSpPr>
          <a:xfrm>
            <a:off x="8782945" y="5596344"/>
            <a:ext cx="1091425" cy="336490"/>
            <a:chOff x="7370863" y="5316129"/>
            <a:chExt cx="1091425" cy="33649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8EDCD6B-E7EA-A001-E03E-2A4A5B14409D}"/>
                </a:ext>
              </a:extLst>
            </p:cNvPr>
            <p:cNvSpPr txBox="1"/>
            <p:nvPr/>
          </p:nvSpPr>
          <p:spPr>
            <a:xfrm>
              <a:off x="7505738" y="5344842"/>
              <a:ext cx="9565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latin typeface="+mj-lt"/>
                  <a:ea typeface="NanumGothicExtraBold" panose="020D0904000000000000" pitchFamily="50" charset="-127"/>
                </a:rPr>
                <a:t>문화권</a:t>
              </a:r>
            </a:p>
          </p:txBody>
        </p:sp>
        <p:pic>
          <p:nvPicPr>
            <p:cNvPr id="17" name="그림 16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DD3517D9-F764-6A80-940F-37B848BE1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0863" y="5316129"/>
              <a:ext cx="269751" cy="291356"/>
            </a:xfrm>
            <a:prstGeom prst="rect">
              <a:avLst/>
            </a:prstGeom>
          </p:spPr>
        </p:pic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31AE33FA-28E1-9D72-0494-C7D82C32878A}"/>
              </a:ext>
            </a:extLst>
          </p:cNvPr>
          <p:cNvGrpSpPr/>
          <p:nvPr/>
        </p:nvGrpSpPr>
        <p:grpSpPr>
          <a:xfrm>
            <a:off x="8782945" y="5182899"/>
            <a:ext cx="1091425" cy="336490"/>
            <a:chOff x="7370863" y="5316129"/>
            <a:chExt cx="1091425" cy="33649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72662E2-0A54-C374-55B9-80FF066D305E}"/>
                </a:ext>
              </a:extLst>
            </p:cNvPr>
            <p:cNvSpPr txBox="1"/>
            <p:nvPr/>
          </p:nvSpPr>
          <p:spPr>
            <a:xfrm>
              <a:off x="7505738" y="5344842"/>
              <a:ext cx="9565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 err="1">
                  <a:latin typeface="+mj-lt"/>
                  <a:ea typeface="NanumGothicExtraBold" panose="020D0904000000000000" pitchFamily="50" charset="-127"/>
                </a:rPr>
                <a:t>안전권</a:t>
              </a:r>
              <a:endParaRPr lang="ko-KR" altLang="en-US" sz="1400" dirty="0"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20" name="그림 19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F5BDB32E-E38A-2643-48BE-D0431AEBA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0863" y="5316129"/>
              <a:ext cx="269751" cy="2913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5205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A221B16-42E1-A54B-0E3B-045E5317C6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59" b="29395"/>
          <a:stretch/>
        </p:blipFill>
        <p:spPr>
          <a:xfrm>
            <a:off x="2484033" y="1911284"/>
            <a:ext cx="3242315" cy="238625"/>
          </a:xfrm>
          <a:prstGeom prst="rect">
            <a:avLst/>
          </a:prstGeom>
        </p:spPr>
      </p:pic>
      <p:sp>
        <p:nvSpPr>
          <p:cNvPr id="49" name="사각형: 모서리가 접힌 도형 48">
            <a:extLst>
              <a:ext uri="{FF2B5EF4-FFF2-40B4-BE49-F238E27FC236}">
                <a16:creationId xmlns:a16="http://schemas.microsoft.com/office/drawing/2014/main" id="{A7B6DD97-9880-35DA-7597-0FA9F44F8446}"/>
              </a:ext>
            </a:extLst>
          </p:cNvPr>
          <p:cNvSpPr/>
          <p:nvPr/>
        </p:nvSpPr>
        <p:spPr>
          <a:xfrm>
            <a:off x="6300928" y="3454483"/>
            <a:ext cx="4274708" cy="2770826"/>
          </a:xfrm>
          <a:prstGeom prst="foldedCorner">
            <a:avLst/>
          </a:prstGeom>
          <a:solidFill>
            <a:schemeClr val="bg1"/>
          </a:solidFill>
          <a:ln>
            <a:solidFill>
              <a:srgbClr val="4592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j-lt"/>
            </a:endParaRP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455681FA-B460-F7F1-271F-1990BE4294E5}"/>
              </a:ext>
            </a:extLst>
          </p:cNvPr>
          <p:cNvCxnSpPr/>
          <p:nvPr/>
        </p:nvCxnSpPr>
        <p:spPr>
          <a:xfrm>
            <a:off x="2680716" y="1344168"/>
            <a:ext cx="6830568" cy="0"/>
          </a:xfrm>
          <a:prstGeom prst="line">
            <a:avLst/>
          </a:prstGeom>
          <a:ln>
            <a:solidFill>
              <a:srgbClr val="4592F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4902679" y="679952"/>
            <a:ext cx="1947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>
                <a:latin typeface="+mj-lt"/>
                <a:ea typeface="HY견고딕" panose="02030600000101010101" pitchFamily="18" charset="-127"/>
              </a:rPr>
              <a:t>학습 목표</a:t>
            </a:r>
          </a:p>
        </p:txBody>
      </p:sp>
      <p:pic>
        <p:nvPicPr>
          <p:cNvPr id="11" name="그림 10" descr="그래픽, 스크린샷, 디자인, 폰트이(가) 표시된 사진&#10;&#10;자동 생성된 설명">
            <a:extLst>
              <a:ext uri="{FF2B5EF4-FFF2-40B4-BE49-F238E27FC236}">
                <a16:creationId xmlns:a16="http://schemas.microsoft.com/office/drawing/2014/main" id="{4DC2AA2F-A8A5-A414-5D00-CF11BCA104B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00928" y="249934"/>
            <a:ext cx="730808" cy="584647"/>
          </a:xfrm>
          <a:prstGeom prst="rect">
            <a:avLst/>
          </a:prstGeom>
        </p:spPr>
      </p:pic>
      <p:pic>
        <p:nvPicPr>
          <p:cNvPr id="23" name="그림 22" descr="그래픽, 그래픽 디자인, 클립아트, 로고이(가) 표시된 사진&#10;&#10;자동 생성된 설명">
            <a:extLst>
              <a:ext uri="{FF2B5EF4-FFF2-40B4-BE49-F238E27FC236}">
                <a16:creationId xmlns:a16="http://schemas.microsoft.com/office/drawing/2014/main" id="{4FD56821-4CF5-4E1D-6B99-CAF69A5255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9911" y="1713167"/>
            <a:ext cx="748386" cy="748386"/>
          </a:xfrm>
          <a:prstGeom prst="rect">
            <a:avLst/>
          </a:prstGeom>
        </p:spPr>
      </p:pic>
      <p:sp>
        <p:nvSpPr>
          <p:cNvPr id="24" name="Rectangle 5">
            <a:extLst>
              <a:ext uri="{FF2B5EF4-FFF2-40B4-BE49-F238E27FC236}">
                <a16:creationId xmlns:a16="http://schemas.microsoft.com/office/drawing/2014/main" id="{D340E777-72B9-C4E6-BBF6-B525EDD0C302}"/>
              </a:ext>
            </a:extLst>
          </p:cNvPr>
          <p:cNvSpPr/>
          <p:nvPr/>
        </p:nvSpPr>
        <p:spPr>
          <a:xfrm>
            <a:off x="2438397" y="1811849"/>
            <a:ext cx="8181248" cy="4246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atinLnBrk="0">
              <a:lnSpc>
                <a:spcPct val="130000"/>
              </a:lnSpc>
              <a:defRPr/>
            </a:pPr>
            <a:r>
              <a:rPr lang="ko-KR" altLang="en-US" sz="2400" b="1" dirty="0">
                <a:ln>
                  <a:solidFill>
                    <a:srgbClr val="4472C4">
                      <a:alpha val="0"/>
                    </a:srgbClr>
                  </a:solidFill>
                </a:ln>
                <a:latin typeface="+mj-lt"/>
                <a:ea typeface="HY견고딕" panose="02030600000101010101" pitchFamily="18" charset="-127"/>
                <a:cs typeface="Pretendard" panose="02000503000000020004" pitchFamily="2" charset="-127"/>
              </a:rPr>
              <a:t>인권의 의미와 변화 과정은 어떻게 이루어졌을까</a:t>
            </a:r>
            <a:r>
              <a:rPr lang="en-US" altLang="ko-KR" sz="2400" b="1" dirty="0">
                <a:ln>
                  <a:solidFill>
                    <a:srgbClr val="4472C4">
                      <a:alpha val="0"/>
                    </a:srgbClr>
                  </a:solidFill>
                </a:ln>
                <a:latin typeface="+mj-lt"/>
                <a:ea typeface="HY견고딕" panose="02030600000101010101" pitchFamily="18" charset="-127"/>
                <a:cs typeface="Pretendard" panose="02000503000000020004" pitchFamily="2" charset="-127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F4CA24-74FD-1255-083B-217766ACE724}"/>
              </a:ext>
            </a:extLst>
          </p:cNvPr>
          <p:cNvSpPr txBox="1"/>
          <p:nvPr/>
        </p:nvSpPr>
        <p:spPr>
          <a:xfrm>
            <a:off x="3452570" y="2452152"/>
            <a:ext cx="1450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latin typeface="+mj-lt"/>
                <a:ea typeface="HY견고딕" panose="02030600000101010101" pitchFamily="18" charset="-127"/>
              </a:rPr>
              <a:t>인권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FB4F9B-145D-804B-14A0-EFF1C9B7F391}"/>
              </a:ext>
            </a:extLst>
          </p:cNvPr>
          <p:cNvSpPr txBox="1"/>
          <p:nvPr/>
        </p:nvSpPr>
        <p:spPr>
          <a:xfrm>
            <a:off x="6994912" y="2452152"/>
            <a:ext cx="1450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latin typeface="+mj-lt"/>
                <a:ea typeface="HY견고딕" panose="02030600000101010101" pitchFamily="18" charset="-127"/>
              </a:rPr>
              <a:t>시민혁명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9FA13A-1513-8431-BEE0-52A42109A98F}"/>
              </a:ext>
            </a:extLst>
          </p:cNvPr>
          <p:cNvSpPr txBox="1"/>
          <p:nvPr/>
        </p:nvSpPr>
        <p:spPr>
          <a:xfrm>
            <a:off x="5299364" y="2452152"/>
            <a:ext cx="1450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latin typeface="+mj-lt"/>
                <a:ea typeface="HY견고딕" panose="02030600000101010101" pitchFamily="18" charset="-127"/>
              </a:rPr>
              <a:t>자연권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795EF9-5996-28AF-4257-B7EA86908B69}"/>
              </a:ext>
            </a:extLst>
          </p:cNvPr>
          <p:cNvSpPr txBox="1"/>
          <p:nvPr/>
        </p:nvSpPr>
        <p:spPr>
          <a:xfrm>
            <a:off x="8693381" y="2452152"/>
            <a:ext cx="1711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>
                <a:latin typeface="+mj-lt"/>
                <a:ea typeface="HY견고딕" panose="02030600000101010101" pitchFamily="18" charset="-127"/>
              </a:rPr>
              <a:t>세계 인권 선언</a:t>
            </a:r>
            <a:endParaRPr lang="ko-KR" altLang="en-US" b="1" dirty="0">
              <a:latin typeface="+mj-lt"/>
              <a:ea typeface="HY견고딕" panose="02030600000101010101" pitchFamily="18" charset="-127"/>
            </a:endParaRPr>
          </a:p>
        </p:txBody>
      </p:sp>
      <p:pic>
        <p:nvPicPr>
          <p:cNvPr id="21" name="그림 20" descr="블랙, 어둠이(가) 표시된 사진&#10;&#10;자동 생성된 설명">
            <a:extLst>
              <a:ext uri="{FF2B5EF4-FFF2-40B4-BE49-F238E27FC236}">
                <a16:creationId xmlns:a16="http://schemas.microsoft.com/office/drawing/2014/main" id="{975C763E-65CB-BFE4-0A3F-DEABC3226E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6563" r="63842" b="53535"/>
          <a:stretch/>
        </p:blipFill>
        <p:spPr>
          <a:xfrm>
            <a:off x="3133368" y="2485711"/>
            <a:ext cx="390043" cy="311700"/>
          </a:xfrm>
          <a:prstGeom prst="rect">
            <a:avLst/>
          </a:prstGeom>
        </p:spPr>
      </p:pic>
      <p:pic>
        <p:nvPicPr>
          <p:cNvPr id="22" name="그림 21" descr="블랙, 어둠이(가) 표시된 사진&#10;&#10;자동 생성된 설명">
            <a:extLst>
              <a:ext uri="{FF2B5EF4-FFF2-40B4-BE49-F238E27FC236}">
                <a16:creationId xmlns:a16="http://schemas.microsoft.com/office/drawing/2014/main" id="{64F8E5E9-3CDB-CAD2-57F0-97A9AF5A5F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6563" r="63842" b="53535"/>
          <a:stretch/>
        </p:blipFill>
        <p:spPr>
          <a:xfrm>
            <a:off x="4935871" y="2485711"/>
            <a:ext cx="390043" cy="311700"/>
          </a:xfrm>
          <a:prstGeom prst="rect">
            <a:avLst/>
          </a:prstGeom>
        </p:spPr>
      </p:pic>
      <p:pic>
        <p:nvPicPr>
          <p:cNvPr id="25" name="그림 24" descr="블랙, 어둠이(가) 표시된 사진&#10;&#10;자동 생성된 설명">
            <a:extLst>
              <a:ext uri="{FF2B5EF4-FFF2-40B4-BE49-F238E27FC236}">
                <a16:creationId xmlns:a16="http://schemas.microsoft.com/office/drawing/2014/main" id="{FED56E0A-994E-97AA-3220-4B512ECD28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6563" r="63842" b="53535"/>
          <a:stretch/>
        </p:blipFill>
        <p:spPr>
          <a:xfrm>
            <a:off x="8374180" y="2485711"/>
            <a:ext cx="390043" cy="311700"/>
          </a:xfrm>
          <a:prstGeom prst="rect">
            <a:avLst/>
          </a:prstGeom>
        </p:spPr>
      </p:pic>
      <p:pic>
        <p:nvPicPr>
          <p:cNvPr id="26" name="그림 25" descr="블랙, 어둠이(가) 표시된 사진&#10;&#10;자동 생성된 설명">
            <a:extLst>
              <a:ext uri="{FF2B5EF4-FFF2-40B4-BE49-F238E27FC236}">
                <a16:creationId xmlns:a16="http://schemas.microsoft.com/office/drawing/2014/main" id="{A9DA4B7F-EDD6-74A6-4DB7-976E75B7E76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6563" r="63842" b="53535"/>
          <a:stretch/>
        </p:blipFill>
        <p:spPr>
          <a:xfrm>
            <a:off x="6705182" y="2485711"/>
            <a:ext cx="390043" cy="311700"/>
          </a:xfrm>
          <a:prstGeom prst="rect">
            <a:avLst/>
          </a:prstGeom>
        </p:spPr>
      </p:pic>
      <p:sp>
        <p:nvSpPr>
          <p:cNvPr id="48" name="사각형: 모서리가 접힌 도형 47">
            <a:extLst>
              <a:ext uri="{FF2B5EF4-FFF2-40B4-BE49-F238E27FC236}">
                <a16:creationId xmlns:a16="http://schemas.microsoft.com/office/drawing/2014/main" id="{C816783B-D8C0-31F4-AE57-58424093EE41}"/>
              </a:ext>
            </a:extLst>
          </p:cNvPr>
          <p:cNvSpPr/>
          <p:nvPr/>
        </p:nvSpPr>
        <p:spPr>
          <a:xfrm>
            <a:off x="1812188" y="3454483"/>
            <a:ext cx="3422445" cy="2356846"/>
          </a:xfrm>
          <a:prstGeom prst="foldedCorner">
            <a:avLst/>
          </a:prstGeom>
          <a:solidFill>
            <a:schemeClr val="bg1"/>
          </a:solidFill>
          <a:ln>
            <a:solidFill>
              <a:srgbClr val="4592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j-lt"/>
            </a:endParaRPr>
          </a:p>
        </p:txBody>
      </p:sp>
      <p:sp>
        <p:nvSpPr>
          <p:cNvPr id="31" name="Rectangle 5">
            <a:extLst>
              <a:ext uri="{FF2B5EF4-FFF2-40B4-BE49-F238E27FC236}">
                <a16:creationId xmlns:a16="http://schemas.microsoft.com/office/drawing/2014/main" id="{E192C02D-65AE-83F2-F547-1F348ECD9D5C}"/>
              </a:ext>
            </a:extLst>
          </p:cNvPr>
          <p:cNvSpPr/>
          <p:nvPr/>
        </p:nvSpPr>
        <p:spPr>
          <a:xfrm>
            <a:off x="2802993" y="3622551"/>
            <a:ext cx="1440837" cy="4246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atinLnBrk="0">
              <a:lnSpc>
                <a:spcPct val="130000"/>
              </a:lnSpc>
              <a:defRPr/>
            </a:pPr>
            <a:r>
              <a:rPr lang="ko-KR" altLang="en-US" sz="2400" b="1" dirty="0">
                <a:ln>
                  <a:solidFill>
                    <a:srgbClr val="4472C4">
                      <a:alpha val="0"/>
                    </a:srgbClr>
                  </a:solidFill>
                </a:ln>
                <a:latin typeface="+mj-lt"/>
                <a:ea typeface="HY견고딕" panose="02030600000101010101" pitchFamily="18" charset="-127"/>
                <a:cs typeface="Pretendard" panose="02000503000000020004" pitchFamily="2" charset="-127"/>
              </a:rPr>
              <a:t>학습 목표</a:t>
            </a:r>
            <a:endParaRPr lang="en-US" altLang="ko-KR" sz="2400" b="1" dirty="0">
              <a:ln>
                <a:solidFill>
                  <a:srgbClr val="4472C4">
                    <a:alpha val="0"/>
                  </a:srgbClr>
                </a:solidFill>
              </a:ln>
              <a:latin typeface="+mj-lt"/>
              <a:ea typeface="HY견고딕" panose="02030600000101010101" pitchFamily="18" charset="-127"/>
              <a:cs typeface="Pretendard" panose="02000503000000020004" pitchFamily="2" charset="-127"/>
            </a:endParaRPr>
          </a:p>
        </p:txBody>
      </p:sp>
      <p:pic>
        <p:nvPicPr>
          <p:cNvPr id="39" name="그래픽 38" descr="배지 1 윤곽선">
            <a:extLst>
              <a:ext uri="{FF2B5EF4-FFF2-40B4-BE49-F238E27FC236}">
                <a16:creationId xmlns:a16="http://schemas.microsoft.com/office/drawing/2014/main" id="{21F63601-FDC3-9B98-3D58-54BA5585BD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39807" y="4185445"/>
            <a:ext cx="282780" cy="28278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89F5AF4-895F-5D8E-4A98-95C2CB0656C5}"/>
              </a:ext>
            </a:extLst>
          </p:cNvPr>
          <p:cNvSpPr txBox="1"/>
          <p:nvPr/>
        </p:nvSpPr>
        <p:spPr>
          <a:xfrm>
            <a:off x="2522587" y="4185445"/>
            <a:ext cx="2220551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인권의 의미가 역사 속에서 확장되어 온 과정과 변화를 설명할 수 있다</a:t>
            </a:r>
            <a:r>
              <a:rPr lang="en-US" altLang="ko-KR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.</a:t>
            </a:r>
            <a:endParaRPr lang="ko-KR" altLang="en-US" sz="1050" spc="-150" dirty="0">
              <a:ln>
                <a:solidFill>
                  <a:schemeClr val="accent1">
                    <a:alpha val="0"/>
                  </a:schemeClr>
                </a:solidFill>
              </a:ln>
              <a:latin typeface="+mj-lt"/>
              <a:cs typeface="Pretendard" panose="02000503000000020004" pitchFamily="50" charset="-127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C2A2F03-7D2B-6467-C66C-F267D69BA7F8}"/>
              </a:ext>
            </a:extLst>
          </p:cNvPr>
          <p:cNvSpPr txBox="1"/>
          <p:nvPr/>
        </p:nvSpPr>
        <p:spPr>
          <a:xfrm>
            <a:off x="6573586" y="5910924"/>
            <a:ext cx="3473961" cy="267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활동</a:t>
            </a:r>
            <a:r>
              <a:rPr lang="en-US" altLang="ko-KR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 : </a:t>
            </a:r>
            <a:r>
              <a:rPr lang="ko-KR" altLang="en-US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내가 노예선에 실리게 된다면 어떤 마음이 들까</a:t>
            </a:r>
            <a:r>
              <a:rPr lang="en-US" altLang="ko-KR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?</a:t>
            </a:r>
            <a:endParaRPr lang="ko-KR" altLang="en-US" sz="1050" spc="-150" dirty="0">
              <a:ln>
                <a:solidFill>
                  <a:schemeClr val="accent1">
                    <a:alpha val="0"/>
                  </a:schemeClr>
                </a:solidFill>
              </a:ln>
              <a:latin typeface="+mj-lt"/>
              <a:cs typeface="Pretendard" panose="02000503000000020004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9D3430A-C22D-1F8C-43DE-3CD38C329E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0246" y="5007869"/>
            <a:ext cx="3638987" cy="870628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59E4CE2B-90D9-B742-9C2C-40F4D942DEE1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139" y="3508389"/>
            <a:ext cx="3677883" cy="266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7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>
            <a:extLst>
              <a:ext uri="{FF2B5EF4-FFF2-40B4-BE49-F238E27FC236}">
                <a16:creationId xmlns:a16="http://schemas.microsoft.com/office/drawing/2014/main" id="{8831BA12-4D2C-B0F2-D057-C4547ED61D0A}"/>
              </a:ext>
            </a:extLst>
          </p:cNvPr>
          <p:cNvGrpSpPr/>
          <p:nvPr/>
        </p:nvGrpSpPr>
        <p:grpSpPr>
          <a:xfrm>
            <a:off x="1235799" y="4212568"/>
            <a:ext cx="9967863" cy="2084470"/>
            <a:chOff x="1358062" y="4212568"/>
            <a:chExt cx="9967863" cy="2084470"/>
          </a:xfrm>
        </p:grpSpPr>
        <p:sp>
          <p:nvSpPr>
            <p:cNvPr id="20" name="Rectangle 7">
              <a:extLst>
                <a:ext uri="{FF2B5EF4-FFF2-40B4-BE49-F238E27FC236}">
                  <a16:creationId xmlns:a16="http://schemas.microsoft.com/office/drawing/2014/main" id="{C1802B4C-8E66-F64C-F4B3-F200C9A6BF30}"/>
                </a:ext>
              </a:extLst>
            </p:cNvPr>
            <p:cNvSpPr/>
            <p:nvPr/>
          </p:nvSpPr>
          <p:spPr>
            <a:xfrm>
              <a:off x="1358062" y="4343280"/>
              <a:ext cx="9967863" cy="19537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endParaRPr lang="en-US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9" name="Rectangle 7">
              <a:extLst>
                <a:ext uri="{FF2B5EF4-FFF2-40B4-BE49-F238E27FC236}">
                  <a16:creationId xmlns:a16="http://schemas.microsoft.com/office/drawing/2014/main" id="{53FAC46A-D1C2-C623-A585-D3D8E6F789A3}"/>
                </a:ext>
              </a:extLst>
            </p:cNvPr>
            <p:cNvSpPr/>
            <p:nvPr/>
          </p:nvSpPr>
          <p:spPr>
            <a:xfrm>
              <a:off x="1358062" y="4212568"/>
              <a:ext cx="1403370" cy="425292"/>
            </a:xfrm>
            <a:prstGeom prst="rect">
              <a:avLst/>
            </a:prstGeom>
            <a:solidFill>
              <a:srgbClr val="4592FA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r>
                <a:rPr lang="ko-KR" altLang="en-US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NanumGothicExtraBold" panose="020D0904000000000000" pitchFamily="50" charset="-127"/>
                </a:rPr>
                <a:t>의의</a:t>
              </a:r>
              <a:endPara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NanumGothicExtraBold" panose="020D0904000000000000" pitchFamily="50" charset="-127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50170908-D112-C050-788F-4B52B9E63115}"/>
              </a:ext>
            </a:extLst>
          </p:cNvPr>
          <p:cNvGrpSpPr/>
          <p:nvPr/>
        </p:nvGrpSpPr>
        <p:grpSpPr>
          <a:xfrm>
            <a:off x="1263002" y="2743203"/>
            <a:ext cx="9967863" cy="1078080"/>
            <a:chOff x="1235799" y="2516101"/>
            <a:chExt cx="9967863" cy="1078080"/>
          </a:xfrm>
        </p:grpSpPr>
        <p:sp>
          <p:nvSpPr>
            <p:cNvPr id="2" name="Rectangle 7">
              <a:extLst>
                <a:ext uri="{FF2B5EF4-FFF2-40B4-BE49-F238E27FC236}">
                  <a16:creationId xmlns:a16="http://schemas.microsoft.com/office/drawing/2014/main" id="{5018DE25-31D4-5830-9F03-A3F55A8968E4}"/>
                </a:ext>
              </a:extLst>
            </p:cNvPr>
            <p:cNvSpPr/>
            <p:nvPr/>
          </p:nvSpPr>
          <p:spPr>
            <a:xfrm>
              <a:off x="1235799" y="2729663"/>
              <a:ext cx="9967863" cy="8645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endParaRPr lang="en-US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" name="Rectangle 7">
              <a:extLst>
                <a:ext uri="{FF2B5EF4-FFF2-40B4-BE49-F238E27FC236}">
                  <a16:creationId xmlns:a16="http://schemas.microsoft.com/office/drawing/2014/main" id="{611C21BC-04E6-8654-1559-09F9EDF4D23E}"/>
                </a:ext>
              </a:extLst>
            </p:cNvPr>
            <p:cNvSpPr/>
            <p:nvPr/>
          </p:nvSpPr>
          <p:spPr>
            <a:xfrm>
              <a:off x="1235799" y="2516101"/>
              <a:ext cx="1403370" cy="425292"/>
            </a:xfrm>
            <a:prstGeom prst="rect">
              <a:avLst/>
            </a:prstGeom>
            <a:solidFill>
              <a:srgbClr val="4592FA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r>
                <a:rPr lang="ko-KR" altLang="en-US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NanumGothicExtraBold" panose="020D0904000000000000" pitchFamily="50" charset="-127"/>
                </a:rPr>
                <a:t>의미</a:t>
              </a:r>
              <a:endPara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NanumGothicExtraBold" panose="020D0904000000000000" pitchFamily="50" charset="-127"/>
              </a:endParaRPr>
            </a:p>
          </p:txBody>
        </p:sp>
      </p:grpSp>
      <p:pic>
        <p:nvPicPr>
          <p:cNvPr id="19" name="그림 18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49670EC3-26C2-42AF-0DA2-209F9AF89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400" b="81300" l="53461" r="86158">
                        <a14:foregroundMark x1="54177" y1="79200" x2="53461" y2="7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4666" r="9724" b="17888"/>
          <a:stretch/>
        </p:blipFill>
        <p:spPr>
          <a:xfrm>
            <a:off x="2556143" y="1712650"/>
            <a:ext cx="2418241" cy="5106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968664" y="677701"/>
            <a:ext cx="6002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인권의 </a:t>
            </a:r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의</a:t>
            </a:r>
            <a:r>
              <a:rPr lang="ko-KR" alt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미와 </a:t>
            </a:r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변화 과정</a:t>
            </a: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8" y="1600446"/>
            <a:ext cx="866906" cy="4360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688918" y="1727606"/>
            <a:ext cx="73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나눔고딕 ExtraBold" panose="020D0904000000000000" pitchFamily="50" charset="-127"/>
              </a:rPr>
              <a:t>인권의 의미와 중요성</a:t>
            </a:r>
          </a:p>
        </p:txBody>
      </p:sp>
      <p:pic>
        <p:nvPicPr>
          <p:cNvPr id="17" name="그림 16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C31184C5-A051-5300-BB6B-2B7236D2B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218" y="716594"/>
            <a:ext cx="8226800" cy="8600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66B29E-F403-2C64-B3F1-AAF9CDCED88D}"/>
              </a:ext>
            </a:extLst>
          </p:cNvPr>
          <p:cNvSpPr txBox="1"/>
          <p:nvPr/>
        </p:nvSpPr>
        <p:spPr>
          <a:xfrm>
            <a:off x="1795501" y="4763534"/>
            <a:ext cx="93659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인간으로서 존엄성을 인정받고 행보하게 살 권리</a:t>
            </a:r>
            <a:r>
              <a:rPr lang="en-US" altLang="ko-KR" dirty="0">
                <a:latin typeface="+mj-lt"/>
                <a:ea typeface="NanumGothicExtraBold" panose="020D0904000000000000" pitchFamily="50" charset="-127"/>
              </a:rPr>
              <a:t>, </a:t>
            </a:r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자신의 생각이나 의사를 자유롭게 표현할 수 있는 권리</a:t>
            </a:r>
            <a:r>
              <a:rPr lang="en-US" altLang="ko-KR" dirty="0">
                <a:latin typeface="+mj-lt"/>
                <a:ea typeface="NanumGothicExtraBold" panose="020D0904000000000000" pitchFamily="50" charset="-127"/>
              </a:rPr>
              <a:t>, </a:t>
            </a:r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부당한 차별을 받지 않을 권리</a:t>
            </a:r>
            <a:r>
              <a:rPr lang="en-US" altLang="ko-KR" dirty="0">
                <a:latin typeface="+mj-lt"/>
                <a:ea typeface="NanumGothicExtraBold" panose="020D0904000000000000" pitchFamily="50" charset="-127"/>
              </a:rPr>
              <a:t>, </a:t>
            </a:r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경제적으로 궁핍하지 않으며 좋은 환경에서 인간다운 생활을 누릴 수 있는 권리 등이 모두 포함된다</a:t>
            </a:r>
            <a:r>
              <a:rPr lang="en-US" altLang="ko-KR" dirty="0">
                <a:latin typeface="+mj-lt"/>
                <a:ea typeface="NanumGothicExtraBold" panose="020D0904000000000000" pitchFamily="50" charset="-127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79D68D9-AEC3-9B71-DEA6-3B4A7A9CD7B8}"/>
              </a:ext>
            </a:extLst>
          </p:cNvPr>
          <p:cNvSpPr txBox="1"/>
          <p:nvPr/>
        </p:nvSpPr>
        <p:spPr>
          <a:xfrm>
            <a:off x="2820635" y="3089830"/>
            <a:ext cx="8204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인간으로서 존엄과 가치를 인정받으며 살아기기 위해</a:t>
            </a:r>
            <a:endParaRPr lang="en-US" altLang="ko-KR" dirty="0">
              <a:latin typeface="+mj-lt"/>
              <a:ea typeface="NanumGothicExtraBold" panose="020D0904000000000000" pitchFamily="50" charset="-127"/>
            </a:endParaRPr>
          </a:p>
          <a:p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마땅히 누려야 할</a:t>
            </a:r>
            <a:r>
              <a:rPr lang="en-US" altLang="ko-KR" dirty="0">
                <a:latin typeface="+mj-lt"/>
                <a:ea typeface="NanumGothicExtraBold" panose="020D0904000000000000" pitchFamily="50" charset="-127"/>
              </a:rPr>
              <a:t> </a:t>
            </a:r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기본적인 권리를 의미한다</a:t>
            </a:r>
            <a:r>
              <a:rPr lang="en-US" altLang="ko-KR" dirty="0">
                <a:latin typeface="+mj-lt"/>
                <a:ea typeface="NanumGothicExtraBold" panose="020D0904000000000000" pitchFamily="50" charset="-127"/>
              </a:rPr>
              <a:t>.</a:t>
            </a:r>
            <a:endParaRPr lang="ko-KR" altLang="en-US" dirty="0">
              <a:latin typeface="+mj-lt"/>
              <a:ea typeface="NanumGothicExtraBold" panose="020D0904000000000000" pitchFamily="50" charset="-127"/>
            </a:endParaRPr>
          </a:p>
        </p:txBody>
      </p:sp>
      <p:pic>
        <p:nvPicPr>
          <p:cNvPr id="13" name="그림 12" descr="그래픽, 디자인이(가) 표시된 사진&#10;&#10;자동 생성된 설명">
            <a:extLst>
              <a:ext uri="{FF2B5EF4-FFF2-40B4-BE49-F238E27FC236}">
                <a16:creationId xmlns:a16="http://schemas.microsoft.com/office/drawing/2014/main" id="{E6F80ED3-CD19-0890-C8DB-688F4ADAE6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068" y="4763534"/>
            <a:ext cx="329135" cy="329135"/>
          </a:xfrm>
          <a:prstGeom prst="rect">
            <a:avLst/>
          </a:prstGeom>
        </p:spPr>
      </p:pic>
      <p:pic>
        <p:nvPicPr>
          <p:cNvPr id="15" name="그림 14" descr="그래픽, 디자인이(가) 표시된 사진&#10;&#10;자동 생성된 설명">
            <a:extLst>
              <a:ext uri="{FF2B5EF4-FFF2-40B4-BE49-F238E27FC236}">
                <a16:creationId xmlns:a16="http://schemas.microsoft.com/office/drawing/2014/main" id="{F396C21F-57A0-3EF0-CD7E-F98FD6F2D1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068" y="5726145"/>
            <a:ext cx="329135" cy="3291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72DE87-81D0-AF1F-F6BC-CD44D2EE3E5D}"/>
              </a:ext>
            </a:extLst>
          </p:cNvPr>
          <p:cNvSpPr txBox="1"/>
          <p:nvPr/>
        </p:nvSpPr>
        <p:spPr>
          <a:xfrm>
            <a:off x="1795501" y="5764480"/>
            <a:ext cx="9365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다양한 모습과 특징을 지닌 사람들은 모두 인간이라는 이유만으로 </a:t>
            </a:r>
            <a:r>
              <a:rPr lang="ko-KR" altLang="en-US" dirty="0" err="1">
                <a:latin typeface="+mj-lt"/>
                <a:ea typeface="NanumGothicExtraBold" panose="020D0904000000000000" pitchFamily="50" charset="-127"/>
              </a:rPr>
              <a:t>존중받을</a:t>
            </a:r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 권리가 있다</a:t>
            </a:r>
            <a:r>
              <a:rPr lang="en-US" altLang="ko-KR" dirty="0">
                <a:latin typeface="+mj-lt"/>
                <a:ea typeface="NanumGothicExtraBold" panose="020D0904000000000000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5032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그림 41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8A802522-AEFD-39F6-564A-527F25DC2B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400" b="81300" l="53461" r="86158">
                        <a14:foregroundMark x1="54177" y1="79200" x2="53461" y2="7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4666" r="9724" b="17888"/>
          <a:stretch/>
        </p:blipFill>
        <p:spPr>
          <a:xfrm>
            <a:off x="2556143" y="1712650"/>
            <a:ext cx="2418241" cy="5106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968664" y="677701"/>
            <a:ext cx="6002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인권의 </a:t>
            </a:r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의</a:t>
            </a:r>
            <a:r>
              <a:rPr lang="ko-KR" alt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미와 </a:t>
            </a:r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변화 과정</a:t>
            </a: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8" y="1600446"/>
            <a:ext cx="866906" cy="4360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688918" y="1727606"/>
            <a:ext cx="73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나눔고딕 ExtraBold" panose="020D0904000000000000" pitchFamily="50" charset="-127"/>
              </a:rPr>
              <a:t>인권의 의미와 중요성</a:t>
            </a:r>
          </a:p>
        </p:txBody>
      </p:sp>
      <p:pic>
        <p:nvPicPr>
          <p:cNvPr id="17" name="그림 16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C31184C5-A051-5300-BB6B-2B7236D2B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218" y="716594"/>
            <a:ext cx="8226800" cy="860090"/>
          </a:xfrm>
          <a:prstGeom prst="rect">
            <a:avLst/>
          </a:prstGeom>
        </p:spPr>
      </p:pic>
      <p:sp>
        <p:nvSpPr>
          <p:cNvPr id="10" name="타원 9">
            <a:extLst>
              <a:ext uri="{FF2B5EF4-FFF2-40B4-BE49-F238E27FC236}">
                <a16:creationId xmlns:a16="http://schemas.microsoft.com/office/drawing/2014/main" id="{E89D73DE-5D21-EE2D-0E6D-540913C305B4}"/>
              </a:ext>
            </a:extLst>
          </p:cNvPr>
          <p:cNvSpPr/>
          <p:nvPr/>
        </p:nvSpPr>
        <p:spPr>
          <a:xfrm>
            <a:off x="5396315" y="3429000"/>
            <a:ext cx="1198313" cy="1146735"/>
          </a:xfrm>
          <a:prstGeom prst="ellipse">
            <a:avLst/>
          </a:prstGeom>
          <a:solidFill>
            <a:srgbClr val="4592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latin typeface="+mj-lt"/>
              </a:rPr>
              <a:t>자연권</a:t>
            </a:r>
          </a:p>
        </p:txBody>
      </p: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6CC93036-4331-7EBD-876A-108054F01465}"/>
              </a:ext>
            </a:extLst>
          </p:cNvPr>
          <p:cNvCxnSpPr/>
          <p:nvPr/>
        </p:nvCxnSpPr>
        <p:spPr>
          <a:xfrm flipV="1">
            <a:off x="6400801" y="2554356"/>
            <a:ext cx="1292087" cy="1080052"/>
          </a:xfrm>
          <a:prstGeom prst="line">
            <a:avLst/>
          </a:prstGeom>
          <a:ln>
            <a:solidFill>
              <a:srgbClr val="4592F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1506C0B4-3849-6922-8924-FB219164EDE3}"/>
              </a:ext>
            </a:extLst>
          </p:cNvPr>
          <p:cNvCxnSpPr>
            <a:cxnSpLocks/>
          </p:cNvCxnSpPr>
          <p:nvPr/>
        </p:nvCxnSpPr>
        <p:spPr>
          <a:xfrm flipH="1" flipV="1">
            <a:off x="4204758" y="2605353"/>
            <a:ext cx="1292087" cy="1080052"/>
          </a:xfrm>
          <a:prstGeom prst="line">
            <a:avLst/>
          </a:prstGeom>
          <a:ln>
            <a:solidFill>
              <a:srgbClr val="4592F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8F5B6BB6-C8C6-840E-07B0-EADABCD85575}"/>
              </a:ext>
            </a:extLst>
          </p:cNvPr>
          <p:cNvCxnSpPr>
            <a:cxnSpLocks/>
          </p:cNvCxnSpPr>
          <p:nvPr/>
        </p:nvCxnSpPr>
        <p:spPr>
          <a:xfrm flipH="1" flipV="1">
            <a:off x="6341991" y="4432550"/>
            <a:ext cx="1292087" cy="1080052"/>
          </a:xfrm>
          <a:prstGeom prst="line">
            <a:avLst/>
          </a:prstGeom>
          <a:ln>
            <a:solidFill>
              <a:srgbClr val="4592F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id="{E7D0AE2C-3F54-060F-C766-2B2E8399D51D}"/>
              </a:ext>
            </a:extLst>
          </p:cNvPr>
          <p:cNvCxnSpPr>
            <a:cxnSpLocks/>
          </p:cNvCxnSpPr>
          <p:nvPr/>
        </p:nvCxnSpPr>
        <p:spPr>
          <a:xfrm flipV="1">
            <a:off x="4305287" y="4432550"/>
            <a:ext cx="1292087" cy="1080052"/>
          </a:xfrm>
          <a:prstGeom prst="line">
            <a:avLst/>
          </a:prstGeom>
          <a:ln>
            <a:solidFill>
              <a:srgbClr val="4592F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7">
            <a:extLst>
              <a:ext uri="{FF2B5EF4-FFF2-40B4-BE49-F238E27FC236}">
                <a16:creationId xmlns:a16="http://schemas.microsoft.com/office/drawing/2014/main" id="{7CFAD35F-338D-9DB6-1771-19E19B4546DA}"/>
              </a:ext>
            </a:extLst>
          </p:cNvPr>
          <p:cNvSpPr/>
          <p:nvPr/>
        </p:nvSpPr>
        <p:spPr>
          <a:xfrm>
            <a:off x="2801388" y="2433091"/>
            <a:ext cx="1403370" cy="425292"/>
          </a:xfrm>
          <a:prstGeom prst="rect">
            <a:avLst/>
          </a:prstGeom>
          <a:solidFill>
            <a:srgbClr val="4592FA"/>
          </a:solidFill>
          <a:ln>
            <a:noFill/>
          </a:ln>
          <a:effectLst>
            <a:outerShdw blurRad="889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latinLnBrk="0">
              <a:defRPr/>
            </a:pPr>
            <a:r>
              <a:rPr lang="ko-KR" altLang="en-US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NanumGothicExtraBold" panose="020D0904000000000000" pitchFamily="50" charset="-127"/>
              </a:rPr>
              <a:t>보편성</a:t>
            </a:r>
            <a:endParaRPr 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NanumGothicExtraBold" panose="020D0904000000000000" pitchFamily="50" charset="-127"/>
            </a:endParaRPr>
          </a:p>
        </p:txBody>
      </p:sp>
      <p:sp>
        <p:nvSpPr>
          <p:cNvPr id="30" name="Rectangle 7">
            <a:extLst>
              <a:ext uri="{FF2B5EF4-FFF2-40B4-BE49-F238E27FC236}">
                <a16:creationId xmlns:a16="http://schemas.microsoft.com/office/drawing/2014/main" id="{5D24428F-725A-C930-4FD0-03318B2907BD}"/>
              </a:ext>
            </a:extLst>
          </p:cNvPr>
          <p:cNvSpPr/>
          <p:nvPr/>
        </p:nvSpPr>
        <p:spPr>
          <a:xfrm>
            <a:off x="7692888" y="2391042"/>
            <a:ext cx="1403370" cy="425292"/>
          </a:xfrm>
          <a:prstGeom prst="rect">
            <a:avLst/>
          </a:prstGeom>
          <a:solidFill>
            <a:srgbClr val="4592FA"/>
          </a:solidFill>
          <a:ln>
            <a:noFill/>
          </a:ln>
          <a:effectLst>
            <a:outerShdw blurRad="889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latinLnBrk="0">
              <a:defRPr/>
            </a:pPr>
            <a:r>
              <a:rPr lang="ko-KR" altLang="en-US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NanumGothicExtraBold" panose="020D0904000000000000" pitchFamily="50" charset="-127"/>
              </a:rPr>
              <a:t>천부성</a:t>
            </a:r>
            <a:endParaRPr 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NanumGothicExtraBold" panose="020D0904000000000000" pitchFamily="50" charset="-127"/>
            </a:endParaRPr>
          </a:p>
        </p:txBody>
      </p:sp>
      <p:sp>
        <p:nvSpPr>
          <p:cNvPr id="31" name="Rectangle 7">
            <a:extLst>
              <a:ext uri="{FF2B5EF4-FFF2-40B4-BE49-F238E27FC236}">
                <a16:creationId xmlns:a16="http://schemas.microsoft.com/office/drawing/2014/main" id="{C1B47BDA-5EF5-09CA-46A3-D216020C26EF}"/>
              </a:ext>
            </a:extLst>
          </p:cNvPr>
          <p:cNvSpPr/>
          <p:nvPr/>
        </p:nvSpPr>
        <p:spPr>
          <a:xfrm>
            <a:off x="7639880" y="5299956"/>
            <a:ext cx="1403370" cy="425292"/>
          </a:xfrm>
          <a:prstGeom prst="rect">
            <a:avLst/>
          </a:prstGeom>
          <a:solidFill>
            <a:srgbClr val="4592FA"/>
          </a:solidFill>
          <a:ln>
            <a:noFill/>
          </a:ln>
          <a:effectLst>
            <a:outerShdw blurRad="889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latinLnBrk="0">
              <a:defRPr/>
            </a:pPr>
            <a:r>
              <a:rPr lang="ko-KR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NanumGothicExtraBold" panose="020D0904000000000000" pitchFamily="50" charset="-127"/>
              </a:rPr>
              <a:t>항구성</a:t>
            </a:r>
            <a:endParaRPr 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NanumGothicExtraBold" panose="020D0904000000000000" pitchFamily="50" charset="-127"/>
            </a:endParaRPr>
          </a:p>
        </p:txBody>
      </p:sp>
      <p:sp>
        <p:nvSpPr>
          <p:cNvPr id="32" name="Rectangle 7">
            <a:extLst>
              <a:ext uri="{FF2B5EF4-FFF2-40B4-BE49-F238E27FC236}">
                <a16:creationId xmlns:a16="http://schemas.microsoft.com/office/drawing/2014/main" id="{F478C1A5-1776-BE3F-8229-5E937609AC6B}"/>
              </a:ext>
            </a:extLst>
          </p:cNvPr>
          <p:cNvSpPr/>
          <p:nvPr/>
        </p:nvSpPr>
        <p:spPr>
          <a:xfrm>
            <a:off x="2901917" y="5299956"/>
            <a:ext cx="1403370" cy="425292"/>
          </a:xfrm>
          <a:prstGeom prst="rect">
            <a:avLst/>
          </a:prstGeom>
          <a:solidFill>
            <a:srgbClr val="4592FA"/>
          </a:solidFill>
          <a:ln>
            <a:noFill/>
          </a:ln>
          <a:effectLst>
            <a:outerShdw blurRad="889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latinLnBrk="0">
              <a:defRPr/>
            </a:pPr>
            <a:r>
              <a:rPr lang="ko-KR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NanumGothicExtraBold" panose="020D0904000000000000" pitchFamily="50" charset="-127"/>
              </a:rPr>
              <a:t>불가침성</a:t>
            </a:r>
            <a:endParaRPr 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NanumGothicExtraBold" panose="020D0904000000000000" pitchFamily="50" charset="-12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C22ECB7-EC2B-5F78-AE75-D0A76493A0CD}"/>
              </a:ext>
            </a:extLst>
          </p:cNvPr>
          <p:cNvSpPr txBox="1"/>
          <p:nvPr/>
        </p:nvSpPr>
        <p:spPr>
          <a:xfrm>
            <a:off x="1839257" y="2860862"/>
            <a:ext cx="31050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400" dirty="0">
                <a:solidFill>
                  <a:srgbClr val="4592FA"/>
                </a:solidFill>
                <a:latin typeface="+mj-lt"/>
                <a:ea typeface="나눔스퀘어 Bold" panose="020B0600000101010101" pitchFamily="50" charset="-127"/>
                <a:cs typeface="Pretendard" panose="02000503000000020004" pitchFamily="50" charset="-127"/>
              </a:rPr>
              <a:t>성별</a:t>
            </a:r>
            <a:r>
              <a:rPr lang="en-US" altLang="ko-KR" sz="1400" dirty="0">
                <a:solidFill>
                  <a:srgbClr val="4592FA"/>
                </a:solidFill>
                <a:latin typeface="+mj-lt"/>
                <a:ea typeface="나눔스퀘어 Bold" panose="020B0600000101010101" pitchFamily="50" charset="-127"/>
                <a:cs typeface="Pretendard" panose="02000503000000020004" pitchFamily="50" charset="-127"/>
              </a:rPr>
              <a:t>, </a:t>
            </a:r>
            <a:r>
              <a:rPr lang="ko-KR" altLang="en-US" sz="1400" dirty="0">
                <a:solidFill>
                  <a:srgbClr val="4592FA"/>
                </a:solidFill>
                <a:latin typeface="+mj-lt"/>
                <a:ea typeface="나눔스퀘어 Bold" panose="020B0600000101010101" pitchFamily="50" charset="-127"/>
                <a:cs typeface="Pretendard" panose="02000503000000020004" pitchFamily="50" charset="-127"/>
              </a:rPr>
              <a:t>연령</a:t>
            </a:r>
            <a:r>
              <a:rPr lang="en-US" altLang="ko-KR" sz="1400" dirty="0">
                <a:solidFill>
                  <a:srgbClr val="4592FA"/>
                </a:solidFill>
                <a:latin typeface="+mj-lt"/>
                <a:ea typeface="나눔스퀘어 Bold" panose="020B0600000101010101" pitchFamily="50" charset="-127"/>
                <a:cs typeface="Pretendard" panose="02000503000000020004" pitchFamily="50" charset="-127"/>
              </a:rPr>
              <a:t>, </a:t>
            </a:r>
            <a:r>
              <a:rPr lang="ko-KR" altLang="en-US" sz="1400" dirty="0">
                <a:solidFill>
                  <a:srgbClr val="4592FA"/>
                </a:solidFill>
                <a:latin typeface="+mj-lt"/>
                <a:ea typeface="나눔스퀘어 Bold" panose="020B0600000101010101" pitchFamily="50" charset="-127"/>
                <a:cs typeface="Pretendard" panose="02000503000000020004" pitchFamily="50" charset="-127"/>
              </a:rPr>
              <a:t>종교</a:t>
            </a:r>
            <a:r>
              <a:rPr lang="en-US" altLang="ko-KR" sz="1400" dirty="0">
                <a:solidFill>
                  <a:srgbClr val="4592FA"/>
                </a:solidFill>
                <a:latin typeface="+mj-lt"/>
                <a:ea typeface="나눔스퀘어 Bold" panose="020B0600000101010101" pitchFamily="50" charset="-127"/>
                <a:cs typeface="Pretendard" panose="02000503000000020004" pitchFamily="50" charset="-127"/>
              </a:rPr>
              <a:t>, </a:t>
            </a:r>
            <a:r>
              <a:rPr lang="ko-KR" altLang="en-US" sz="1400" dirty="0">
                <a:solidFill>
                  <a:srgbClr val="4592FA"/>
                </a:solidFill>
                <a:latin typeface="+mj-lt"/>
                <a:ea typeface="나눔스퀘어 Bold" panose="020B0600000101010101" pitchFamily="50" charset="-127"/>
                <a:cs typeface="Pretendard" panose="02000503000000020004" pitchFamily="50" charset="-127"/>
              </a:rPr>
              <a:t>국적</a:t>
            </a:r>
            <a:r>
              <a:rPr lang="en-US" altLang="ko-KR" sz="1400" dirty="0">
                <a:solidFill>
                  <a:srgbClr val="4592FA"/>
                </a:solidFill>
                <a:latin typeface="+mj-lt"/>
                <a:ea typeface="나눔스퀘어 Bold" panose="020B0600000101010101" pitchFamily="50" charset="-127"/>
                <a:cs typeface="Pretendard" panose="02000503000000020004" pitchFamily="50" charset="-127"/>
              </a:rPr>
              <a:t>,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400" dirty="0">
                <a:solidFill>
                  <a:srgbClr val="4592FA"/>
                </a:solidFill>
                <a:latin typeface="+mj-lt"/>
                <a:ea typeface="나눔스퀘어 Bold" panose="020B0600000101010101" pitchFamily="50" charset="-127"/>
                <a:cs typeface="Pretendard" panose="02000503000000020004" pitchFamily="50" charset="-127"/>
              </a:rPr>
              <a:t>사회적 신분</a:t>
            </a:r>
            <a:r>
              <a:rPr lang="en-US" altLang="ko-KR" sz="1400" dirty="0">
                <a:solidFill>
                  <a:srgbClr val="4592FA"/>
                </a:solidFill>
                <a:latin typeface="+mj-lt"/>
                <a:ea typeface="나눔스퀘어 Bold" panose="020B0600000101010101" pitchFamily="50" charset="-127"/>
                <a:cs typeface="Pretendard" panose="02000503000000020004" pitchFamily="50" charset="-127"/>
              </a:rPr>
              <a:t>, </a:t>
            </a:r>
            <a:r>
              <a:rPr lang="ko-KR" altLang="en-US" sz="1400" dirty="0">
                <a:solidFill>
                  <a:srgbClr val="4592FA"/>
                </a:solidFill>
                <a:latin typeface="+mj-lt"/>
                <a:ea typeface="나눔스퀘어 Bold" panose="020B0600000101010101" pitchFamily="50" charset="-127"/>
                <a:cs typeface="Pretendard" panose="02000503000000020004" pitchFamily="50" charset="-127"/>
              </a:rPr>
              <a:t>인종 등과 관계없이</a:t>
            </a:r>
            <a:endParaRPr lang="en-US" altLang="ko-KR" sz="1400" dirty="0">
              <a:solidFill>
                <a:srgbClr val="4592FA"/>
              </a:solidFill>
              <a:latin typeface="+mj-lt"/>
              <a:ea typeface="나눔스퀘어 Bold" panose="020B0600000101010101" pitchFamily="50" charset="-127"/>
              <a:cs typeface="Pretendard" panose="02000503000000020004" pitchFamily="50" charset="-127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92FA"/>
                </a:solidFill>
                <a:effectLst/>
                <a:uLnTx/>
                <a:uFillTx/>
                <a:latin typeface="+mj-lt"/>
                <a:ea typeface="나눔스퀘어 Bold" panose="020B0600000101010101" pitchFamily="50" charset="-127"/>
                <a:cs typeface="Pretendard" panose="02000503000000020004" pitchFamily="50" charset="-127"/>
              </a:rPr>
              <a:t>인간이라면 누가나 가지는 권리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AF3AB52-573A-4D75-3D77-FBF6C61C7827}"/>
              </a:ext>
            </a:extLst>
          </p:cNvPr>
          <p:cNvSpPr txBox="1"/>
          <p:nvPr/>
        </p:nvSpPr>
        <p:spPr>
          <a:xfrm>
            <a:off x="1950533" y="5736527"/>
            <a:ext cx="3105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92FA"/>
                </a:solidFill>
                <a:effectLst/>
                <a:uLnTx/>
                <a:uFillTx/>
                <a:latin typeface="+mj-lt"/>
                <a:ea typeface="나눔스퀘어 Bold" panose="020B0600000101010101" pitchFamily="50" charset="-127"/>
                <a:cs typeface="Pretendard" panose="02000503000000020004" pitchFamily="50" charset="-127"/>
              </a:rPr>
              <a:t>남에게 양도되거나 함부로</a:t>
            </a: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4592FA"/>
              </a:solidFill>
              <a:effectLst/>
              <a:uLnTx/>
              <a:uFillTx/>
              <a:latin typeface="+mj-lt"/>
              <a:ea typeface="나눔스퀘어 Bold" panose="020B0600000101010101" pitchFamily="50" charset="-127"/>
              <a:cs typeface="Pretendard" panose="02000503000000020004" pitchFamily="50" charset="-127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92FA"/>
                </a:solidFill>
                <a:effectLst/>
                <a:uLnTx/>
                <a:uFillTx/>
                <a:latin typeface="+mj-lt"/>
                <a:ea typeface="나눔스퀘어 Bold" panose="020B0600000101010101" pitchFamily="50" charset="-127"/>
                <a:cs typeface="Pretendard" panose="02000503000000020004" pitchFamily="50" charset="-127"/>
              </a:rPr>
              <a:t>침해할 수 없는 것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304F155-A126-1449-3C53-3CD683D7F731}"/>
              </a:ext>
            </a:extLst>
          </p:cNvPr>
          <p:cNvSpPr txBox="1"/>
          <p:nvPr/>
        </p:nvSpPr>
        <p:spPr>
          <a:xfrm>
            <a:off x="6889985" y="5736527"/>
            <a:ext cx="3105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92FA"/>
                </a:solidFill>
                <a:effectLst/>
                <a:uLnTx/>
                <a:uFillTx/>
                <a:latin typeface="+mj-lt"/>
                <a:ea typeface="나눔스퀘어 Bold" panose="020B0600000101010101" pitchFamily="50" charset="-127"/>
                <a:cs typeface="Pretendard" panose="02000503000000020004" pitchFamily="50" charset="-127"/>
              </a:rPr>
              <a:t>어떠한 이유로든 박탈될 수 없으며 영구히 보장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0C0A1DA-997E-FBF4-BC73-C82E6D099361}"/>
              </a:ext>
            </a:extLst>
          </p:cNvPr>
          <p:cNvSpPr txBox="1"/>
          <p:nvPr/>
        </p:nvSpPr>
        <p:spPr>
          <a:xfrm>
            <a:off x="6889985" y="2832772"/>
            <a:ext cx="3105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92FA"/>
                </a:solidFill>
                <a:effectLst/>
                <a:uLnTx/>
                <a:uFillTx/>
                <a:latin typeface="+mj-lt"/>
                <a:ea typeface="나눔스퀘어 Bold" panose="020B0600000101010101" pitchFamily="50" charset="-127"/>
                <a:cs typeface="Pretendard" panose="02000503000000020004" pitchFamily="50" charset="-127"/>
              </a:rPr>
              <a:t>인간이라면 태어나면서부터</a:t>
            </a: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4592FA"/>
              </a:solidFill>
              <a:effectLst/>
              <a:uLnTx/>
              <a:uFillTx/>
              <a:latin typeface="+mj-lt"/>
              <a:ea typeface="나눔스퀘어 Bold" panose="020B0600000101010101" pitchFamily="50" charset="-127"/>
              <a:cs typeface="Pretendard" panose="02000503000000020004" pitchFamily="50" charset="-127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400" dirty="0">
                <a:solidFill>
                  <a:srgbClr val="4592FA"/>
                </a:solidFill>
                <a:latin typeface="+mj-lt"/>
                <a:ea typeface="나눔스퀘어 Bold" panose="020B0600000101010101" pitchFamily="50" charset="-127"/>
                <a:cs typeface="Pretendard" panose="02000503000000020004" pitchFamily="50" charset="-127"/>
              </a:rPr>
              <a:t>당연히 가지는 권리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4592FA"/>
              </a:solidFill>
              <a:effectLst/>
              <a:uLnTx/>
              <a:uFillTx/>
              <a:latin typeface="+mj-lt"/>
              <a:ea typeface="나눔스퀘어 Bold" panose="020B0600000101010101" pitchFamily="50" charset="-127"/>
              <a:cs typeface="Pretendard" panose="020005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99080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그림 22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6DA24F52-063F-5640-C200-0F9742A546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400" b="81300" l="53461" r="86158">
                        <a14:foregroundMark x1="54177" y1="79200" x2="53461" y2="7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4666" r="9724" b="17888"/>
          <a:stretch/>
        </p:blipFill>
        <p:spPr>
          <a:xfrm>
            <a:off x="2556143" y="1712650"/>
            <a:ext cx="2418241" cy="510637"/>
          </a:xfrm>
          <a:prstGeom prst="rect">
            <a:avLst/>
          </a:prstGeom>
        </p:spPr>
      </p:pic>
      <p:grpSp>
        <p:nvGrpSpPr>
          <p:cNvPr id="8" name="그룹 7">
            <a:extLst>
              <a:ext uri="{FF2B5EF4-FFF2-40B4-BE49-F238E27FC236}">
                <a16:creationId xmlns:a16="http://schemas.microsoft.com/office/drawing/2014/main" id="{50170908-D112-C050-788F-4B52B9E63115}"/>
              </a:ext>
            </a:extLst>
          </p:cNvPr>
          <p:cNvGrpSpPr/>
          <p:nvPr/>
        </p:nvGrpSpPr>
        <p:grpSpPr>
          <a:xfrm>
            <a:off x="889918" y="2483810"/>
            <a:ext cx="10412163" cy="3657596"/>
            <a:chOff x="1235799" y="2516101"/>
            <a:chExt cx="10412163" cy="3657596"/>
          </a:xfrm>
        </p:grpSpPr>
        <p:sp>
          <p:nvSpPr>
            <p:cNvPr id="2" name="Rectangle 7">
              <a:extLst>
                <a:ext uri="{FF2B5EF4-FFF2-40B4-BE49-F238E27FC236}">
                  <a16:creationId xmlns:a16="http://schemas.microsoft.com/office/drawing/2014/main" id="{5018DE25-31D4-5830-9F03-A3F55A8968E4}"/>
                </a:ext>
              </a:extLst>
            </p:cNvPr>
            <p:cNvSpPr/>
            <p:nvPr/>
          </p:nvSpPr>
          <p:spPr>
            <a:xfrm>
              <a:off x="1235799" y="2729662"/>
              <a:ext cx="10412163" cy="34440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endParaRPr lang="en-US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" name="Rectangle 7">
              <a:extLst>
                <a:ext uri="{FF2B5EF4-FFF2-40B4-BE49-F238E27FC236}">
                  <a16:creationId xmlns:a16="http://schemas.microsoft.com/office/drawing/2014/main" id="{611C21BC-04E6-8654-1559-09F9EDF4D23E}"/>
                </a:ext>
              </a:extLst>
            </p:cNvPr>
            <p:cNvSpPr/>
            <p:nvPr/>
          </p:nvSpPr>
          <p:spPr>
            <a:xfrm>
              <a:off x="1235799" y="2516101"/>
              <a:ext cx="1403370" cy="425292"/>
            </a:xfrm>
            <a:prstGeom prst="rect">
              <a:avLst/>
            </a:prstGeom>
            <a:solidFill>
              <a:srgbClr val="4592FA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r>
                <a:rPr lang="ko-KR" altLang="en-US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NanumGothicExtraBold" panose="020D0904000000000000" pitchFamily="50" charset="-127"/>
                </a:rPr>
                <a:t>중요성</a:t>
              </a:r>
              <a:endPara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NanumGothicExtraBold" panose="020D0904000000000000" pitchFamily="50" charset="-127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968664" y="677701"/>
            <a:ext cx="6002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인권의 </a:t>
            </a:r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의</a:t>
            </a:r>
            <a:r>
              <a:rPr lang="ko-KR" alt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미와 </a:t>
            </a:r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변화 과정</a:t>
            </a: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8" y="1600446"/>
            <a:ext cx="866906" cy="4360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688918" y="1727606"/>
            <a:ext cx="73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나눔고딕 ExtraBold" panose="020D0904000000000000" pitchFamily="50" charset="-127"/>
              </a:rPr>
              <a:t>인권의 의미와 중요성</a:t>
            </a:r>
          </a:p>
        </p:txBody>
      </p:sp>
      <p:pic>
        <p:nvPicPr>
          <p:cNvPr id="17" name="그림 16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C31184C5-A051-5300-BB6B-2B7236D2B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218" y="716594"/>
            <a:ext cx="8226800" cy="860090"/>
          </a:xfrm>
          <a:prstGeom prst="rect">
            <a:avLst/>
          </a:prstGeom>
        </p:spPr>
      </p:pic>
      <p:pic>
        <p:nvPicPr>
          <p:cNvPr id="13" name="그림 12" descr="그래픽, 디자인이(가) 표시된 사진&#10;&#10;자동 생성된 설명">
            <a:extLst>
              <a:ext uri="{FF2B5EF4-FFF2-40B4-BE49-F238E27FC236}">
                <a16:creationId xmlns:a16="http://schemas.microsoft.com/office/drawing/2014/main" id="{E6F80ED3-CD19-0890-C8DB-688F4ADAE6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092" y="3201625"/>
            <a:ext cx="329135" cy="329135"/>
          </a:xfrm>
          <a:prstGeom prst="rect">
            <a:avLst/>
          </a:prstGeom>
        </p:spPr>
      </p:pic>
      <p:pic>
        <p:nvPicPr>
          <p:cNvPr id="15" name="그림 14" descr="그래픽, 디자인이(가) 표시된 사진&#10;&#10;자동 생성된 설명">
            <a:extLst>
              <a:ext uri="{FF2B5EF4-FFF2-40B4-BE49-F238E27FC236}">
                <a16:creationId xmlns:a16="http://schemas.microsoft.com/office/drawing/2014/main" id="{F396C21F-57A0-3EF0-CD7E-F98FD6F2D1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092" y="3988044"/>
            <a:ext cx="329135" cy="3291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F81A432-CDA2-4CC3-0523-B5C03D2A1E00}"/>
              </a:ext>
            </a:extLst>
          </p:cNvPr>
          <p:cNvSpPr txBox="1"/>
          <p:nvPr/>
        </p:nvSpPr>
        <p:spPr>
          <a:xfrm>
            <a:off x="1559149" y="3181527"/>
            <a:ext cx="8204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과거 인권을 보장 받지 못해 인간으로서 존중을 받지 못했음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281093-3350-C3DF-205A-EFDF1A4130E6}"/>
              </a:ext>
            </a:extLst>
          </p:cNvPr>
          <p:cNvSpPr txBox="1"/>
          <p:nvPr/>
        </p:nvSpPr>
        <p:spPr>
          <a:xfrm>
            <a:off x="1559148" y="3967945"/>
            <a:ext cx="9530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자유나 평등과 같은 기본적 권리를 보장받지 못하면 인간은 자신의 생각이나 의지에 따라 자유롭고 행복하게 살 수 없다</a:t>
            </a:r>
            <a:r>
              <a:rPr lang="en-US" altLang="ko-KR" dirty="0">
                <a:latin typeface="+mj-lt"/>
                <a:ea typeface="NanumGothicExtraBold" panose="020D0904000000000000" pitchFamily="50" charset="-127"/>
              </a:rPr>
              <a:t>.</a:t>
            </a:r>
            <a:endParaRPr lang="ko-KR" altLang="en-US" dirty="0">
              <a:latin typeface="+mj-lt"/>
              <a:ea typeface="NanumGothicExtraBold" panose="020D0904000000000000" pitchFamily="50" charset="-127"/>
            </a:endParaRPr>
          </a:p>
        </p:txBody>
      </p:sp>
      <p:pic>
        <p:nvPicPr>
          <p:cNvPr id="16" name="그림 15" descr="그래픽, 디자인이(가) 표시된 사진&#10;&#10;자동 생성된 설명">
            <a:extLst>
              <a:ext uri="{FF2B5EF4-FFF2-40B4-BE49-F238E27FC236}">
                <a16:creationId xmlns:a16="http://schemas.microsoft.com/office/drawing/2014/main" id="{8594069B-BA74-C4DC-FC8B-CFFB3EF751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092" y="4958005"/>
            <a:ext cx="329135" cy="32913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A946772-6423-CDF3-2F34-860B62E463FB}"/>
              </a:ext>
            </a:extLst>
          </p:cNvPr>
          <p:cNvSpPr txBox="1"/>
          <p:nvPr/>
        </p:nvSpPr>
        <p:spPr>
          <a:xfrm>
            <a:off x="1559148" y="4937906"/>
            <a:ext cx="96170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과거부터 현재까지 많은 사람들이 인권을 보장받기 위해 적극적인 노력이 있었으며</a:t>
            </a:r>
            <a:r>
              <a:rPr lang="en-US" altLang="ko-KR" dirty="0">
                <a:latin typeface="+mj-lt"/>
                <a:ea typeface="NanumGothicExtraBold" panose="020D0904000000000000" pitchFamily="50" charset="-127"/>
              </a:rPr>
              <a:t>, </a:t>
            </a:r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점차 일부 특권층만의 권리가 아닌 </a:t>
            </a:r>
            <a:r>
              <a:rPr lang="ko-KR" altLang="en-US" dirty="0">
                <a:highlight>
                  <a:srgbClr val="FFFF00"/>
                </a:highlight>
                <a:latin typeface="+mj-lt"/>
                <a:ea typeface="NanumGothicExtraBold" panose="020D0904000000000000" pitchFamily="50" charset="-127"/>
              </a:rPr>
              <a:t>사회 구성원 모두의 권리</a:t>
            </a:r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로 인정받기 시작해 나아가 </a:t>
            </a:r>
            <a:r>
              <a:rPr lang="ko-KR" altLang="en-US" dirty="0">
                <a:highlight>
                  <a:srgbClr val="FFFF00"/>
                </a:highlight>
                <a:latin typeface="+mj-lt"/>
                <a:ea typeface="NanumGothicExtraBold" panose="020D0904000000000000" pitchFamily="50" charset="-127"/>
              </a:rPr>
              <a:t>인권 보장을 국가의 의무</a:t>
            </a:r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로 규정</a:t>
            </a:r>
          </a:p>
        </p:txBody>
      </p:sp>
    </p:spTree>
    <p:extLst>
      <p:ext uri="{BB962C8B-B14F-4D97-AF65-F5344CB8AC3E}">
        <p14:creationId xmlns:p14="http://schemas.microsoft.com/office/powerpoint/2010/main" val="1069535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스크린샷, 직사각형, 라인, 디자인이(가) 표시된 사진&#10;&#10;자동 생성된 설명">
            <a:extLst>
              <a:ext uri="{FF2B5EF4-FFF2-40B4-BE49-F238E27FC236}">
                <a16:creationId xmlns:a16="http://schemas.microsoft.com/office/drawing/2014/main" id="{87C74A06-39B7-D1CC-E545-ACE384B0F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59" y="371705"/>
            <a:ext cx="2107683" cy="5985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E0D9F8-E6BC-A47F-1ECB-A55158355D4E}"/>
              </a:ext>
            </a:extLst>
          </p:cNvPr>
          <p:cNvSpPr txBox="1"/>
          <p:nvPr/>
        </p:nvSpPr>
        <p:spPr>
          <a:xfrm>
            <a:off x="434565" y="486330"/>
            <a:ext cx="202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자료 더하기</a:t>
            </a:r>
            <a:r>
              <a:rPr lang="en-US" altLang="ko-KR" dirty="0">
                <a:latin typeface="+mj-lt"/>
                <a:ea typeface="NanumGothicExtraBold" panose="020D0904000000000000" pitchFamily="50" charset="-127"/>
              </a:rPr>
              <a:t>+</a:t>
            </a:r>
            <a:endParaRPr lang="ko-KR" altLang="en-US" dirty="0">
              <a:latin typeface="+mj-lt"/>
              <a:ea typeface="NanumGothicExtraBold" panose="020D0904000000000000" pitchFamily="50" charset="-127"/>
            </a:endParaRPr>
          </a:p>
        </p:txBody>
      </p:sp>
      <p:pic>
        <p:nvPicPr>
          <p:cNvPr id="14" name="그림 13" descr="스크린샷, 직사각형, 라인, 프레임이(가) 표시된 사진&#10;&#10;자동 생성된 설명">
            <a:extLst>
              <a:ext uri="{FF2B5EF4-FFF2-40B4-BE49-F238E27FC236}">
                <a16:creationId xmlns:a16="http://schemas.microsoft.com/office/drawing/2014/main" id="{1DF6AF45-080F-CA7A-5992-C5245EBC83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26" y="1439501"/>
            <a:ext cx="10154347" cy="47259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9D9AB00-FC7C-2B81-DEAD-3B41ABC46846}"/>
              </a:ext>
            </a:extLst>
          </p:cNvPr>
          <p:cNvSpPr txBox="1"/>
          <p:nvPr/>
        </p:nvSpPr>
        <p:spPr>
          <a:xfrm>
            <a:off x="2462542" y="501719"/>
            <a:ext cx="7948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highlight>
                  <a:srgbClr val="FFFF00"/>
                </a:highlight>
                <a:latin typeface="+mj-lt"/>
                <a:ea typeface="NanumGothicExtraBold" panose="020D0904000000000000" pitchFamily="50" charset="-127"/>
              </a:rPr>
              <a:t>노동자 인권 운동의 불씨</a:t>
            </a:r>
            <a:r>
              <a:rPr lang="ko-KR" altLang="en-US" sz="1600" dirty="0">
                <a:latin typeface="+mj-lt"/>
                <a:ea typeface="NanumGothicExtraBold" panose="020D0904000000000000" pitchFamily="50" charset="-127"/>
              </a:rPr>
              <a:t>가 된 아름다운 청년 전태일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FC29640-5BED-4331-3B52-0DD695BBE2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3595" y="2074775"/>
            <a:ext cx="5175046" cy="3886856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AC14648C-6865-B73A-90E8-AF6C49DD6C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264" y="2074775"/>
            <a:ext cx="3012309" cy="374865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554682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>
            <a:extLst>
              <a:ext uri="{FF2B5EF4-FFF2-40B4-BE49-F238E27FC236}">
                <a16:creationId xmlns:a16="http://schemas.microsoft.com/office/drawing/2014/main" id="{50170908-D112-C050-788F-4B52B9E63115}"/>
              </a:ext>
            </a:extLst>
          </p:cNvPr>
          <p:cNvGrpSpPr/>
          <p:nvPr/>
        </p:nvGrpSpPr>
        <p:grpSpPr>
          <a:xfrm>
            <a:off x="1112068" y="2431777"/>
            <a:ext cx="9967863" cy="3398202"/>
            <a:chOff x="1235799" y="2516101"/>
            <a:chExt cx="9967863" cy="3398202"/>
          </a:xfrm>
        </p:grpSpPr>
        <p:sp>
          <p:nvSpPr>
            <p:cNvPr id="2" name="Rectangle 7">
              <a:extLst>
                <a:ext uri="{FF2B5EF4-FFF2-40B4-BE49-F238E27FC236}">
                  <a16:creationId xmlns:a16="http://schemas.microsoft.com/office/drawing/2014/main" id="{5018DE25-31D4-5830-9F03-A3F55A8968E4}"/>
                </a:ext>
              </a:extLst>
            </p:cNvPr>
            <p:cNvSpPr/>
            <p:nvPr/>
          </p:nvSpPr>
          <p:spPr>
            <a:xfrm>
              <a:off x="1235799" y="2729662"/>
              <a:ext cx="9967863" cy="31846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endParaRPr lang="en-US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" name="Rectangle 7">
              <a:extLst>
                <a:ext uri="{FF2B5EF4-FFF2-40B4-BE49-F238E27FC236}">
                  <a16:creationId xmlns:a16="http://schemas.microsoft.com/office/drawing/2014/main" id="{611C21BC-04E6-8654-1559-09F9EDF4D23E}"/>
                </a:ext>
              </a:extLst>
            </p:cNvPr>
            <p:cNvSpPr/>
            <p:nvPr/>
          </p:nvSpPr>
          <p:spPr>
            <a:xfrm>
              <a:off x="1235799" y="2516101"/>
              <a:ext cx="4203520" cy="425292"/>
            </a:xfrm>
            <a:prstGeom prst="rect">
              <a:avLst/>
            </a:prstGeom>
            <a:solidFill>
              <a:srgbClr val="4592FA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r>
                <a:rPr lang="ko-KR" altLang="en-US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NanumGothicExtraBold" panose="020D0904000000000000" pitchFamily="50" charset="-127"/>
                </a:rPr>
                <a:t>자유와 평등의 가치 확인 </a:t>
              </a:r>
              <a:r>
                <a:rPr lang="en-US" altLang="ko-KR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NanumGothicExtraBold" panose="020D0904000000000000" pitchFamily="50" charset="-127"/>
                </a:rPr>
                <a:t>: </a:t>
              </a:r>
              <a:r>
                <a:rPr lang="ko-KR" altLang="en-US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NanumGothicExtraBold" panose="020D0904000000000000" pitchFamily="50" charset="-127"/>
                </a:rPr>
                <a:t>근대 시민 혁명</a:t>
              </a:r>
              <a:endPara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NanumGothicExtraBold" panose="020D0904000000000000" pitchFamily="50" charset="-127"/>
              </a:endParaRPr>
            </a:p>
          </p:txBody>
        </p:sp>
      </p:grpSp>
      <p:pic>
        <p:nvPicPr>
          <p:cNvPr id="19" name="그림 18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49670EC3-26C2-42AF-0DA2-209F9AF89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400" b="81300" l="53461" r="86158">
                        <a14:foregroundMark x1="54177" y1="79200" x2="53461" y2="7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4666" r="9724" b="17888"/>
          <a:stretch/>
        </p:blipFill>
        <p:spPr>
          <a:xfrm>
            <a:off x="4444577" y="1760896"/>
            <a:ext cx="2418241" cy="5106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968664" y="677701"/>
            <a:ext cx="6002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인권의 </a:t>
            </a:r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의</a:t>
            </a:r>
            <a:r>
              <a:rPr lang="ko-KR" alt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미와 </a:t>
            </a:r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변화 과정</a:t>
            </a: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8" y="1600446"/>
            <a:ext cx="866906" cy="4360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688918" y="1727606"/>
            <a:ext cx="73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나눔고딕 ExtraBold" panose="020D0904000000000000" pitchFamily="50" charset="-127"/>
              </a:rPr>
              <a:t>역사 속에서 인권은 어떻게 확장되었을까</a:t>
            </a:r>
            <a:r>
              <a:rPr lang="en-US" altLang="ko-KR" dirty="0">
                <a:latin typeface="+mj-lt"/>
                <a:ea typeface="나눔고딕 ExtraBold" panose="020D0904000000000000" pitchFamily="50" charset="-127"/>
              </a:rPr>
              <a:t>?</a:t>
            </a:r>
            <a:endParaRPr lang="ko-KR" altLang="en-US" dirty="0">
              <a:latin typeface="+mj-lt"/>
              <a:ea typeface="나눔고딕 ExtraBold" panose="020D0904000000000000" pitchFamily="50" charset="-127"/>
            </a:endParaRPr>
          </a:p>
        </p:txBody>
      </p:sp>
      <p:pic>
        <p:nvPicPr>
          <p:cNvPr id="17" name="그림 16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C31184C5-A051-5300-BB6B-2B7236D2B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218" y="716594"/>
            <a:ext cx="8226800" cy="8600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38CD09B-38D2-A5DA-B583-C87CEC3B462C}"/>
              </a:ext>
            </a:extLst>
          </p:cNvPr>
          <p:cNvSpPr txBox="1"/>
          <p:nvPr/>
        </p:nvSpPr>
        <p:spPr>
          <a:xfrm>
            <a:off x="1885617" y="3336930"/>
            <a:ext cx="89406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highlight>
                  <a:srgbClr val="FFFF00"/>
                </a:highlight>
                <a:latin typeface="+mj-lt"/>
                <a:ea typeface="NanumGothicExtraBold" panose="020D0904000000000000" pitchFamily="50" charset="-127"/>
              </a:rPr>
              <a:t>천부 인권 사상</a:t>
            </a:r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이 본격적으로 발전하기 시작</a:t>
            </a:r>
            <a:endParaRPr lang="en-US" altLang="ko-KR" dirty="0">
              <a:latin typeface="+mj-lt"/>
              <a:ea typeface="NanumGothicExtraBold" panose="020D0904000000000000" pitchFamily="50" charset="-127"/>
            </a:endParaRPr>
          </a:p>
          <a:p>
            <a:endParaRPr lang="en-US" altLang="ko-KR" dirty="0">
              <a:latin typeface="+mj-lt"/>
              <a:ea typeface="NanumGothicExtraBold" panose="020D0904000000000000" pitchFamily="50" charset="-127"/>
            </a:endParaRPr>
          </a:p>
          <a:p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시민 혁명</a:t>
            </a:r>
            <a:r>
              <a:rPr lang="en-US" altLang="ko-KR" dirty="0">
                <a:latin typeface="+mj-lt"/>
                <a:ea typeface="NanumGothicExtraBold" panose="020D0904000000000000" pitchFamily="50" charset="-127"/>
              </a:rPr>
              <a:t> </a:t>
            </a:r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발발 </a:t>
            </a:r>
            <a:r>
              <a:rPr lang="en-US" altLang="ko-KR" dirty="0">
                <a:latin typeface="+mj-lt"/>
                <a:ea typeface="NanumGothicExtraBold" panose="020D0904000000000000" pitchFamily="50" charset="-127"/>
              </a:rPr>
              <a:t>(</a:t>
            </a:r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영국의 명예 혁명</a:t>
            </a:r>
            <a:r>
              <a:rPr lang="en-US" altLang="ko-KR" dirty="0">
                <a:latin typeface="+mj-lt"/>
                <a:ea typeface="NanumGothicExtraBold" panose="020D0904000000000000" pitchFamily="50" charset="-127"/>
              </a:rPr>
              <a:t>, </a:t>
            </a:r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미국의 독립 혁명</a:t>
            </a:r>
            <a:r>
              <a:rPr lang="en-US" altLang="ko-KR" dirty="0">
                <a:latin typeface="+mj-lt"/>
                <a:ea typeface="NanumGothicExtraBold" panose="020D0904000000000000" pitchFamily="50" charset="-127"/>
              </a:rPr>
              <a:t>, </a:t>
            </a:r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프랑스 혁명 등</a:t>
            </a:r>
            <a:r>
              <a:rPr lang="en-US" altLang="ko-KR" dirty="0">
                <a:latin typeface="+mj-lt"/>
                <a:ea typeface="NanumGothicExtraBold" panose="020D0904000000000000" pitchFamily="50" charset="-127"/>
              </a:rPr>
              <a:t>)</a:t>
            </a:r>
          </a:p>
          <a:p>
            <a:endParaRPr lang="en-US" altLang="ko-KR" dirty="0">
              <a:latin typeface="+mj-lt"/>
              <a:ea typeface="NanumGothicExtraBold" panose="020D0904000000000000" pitchFamily="50" charset="-127"/>
            </a:endParaRPr>
          </a:p>
          <a:p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인간과 시민의 권리 선언이 명시 되었으며 </a:t>
            </a:r>
            <a:r>
              <a:rPr lang="ko-KR" altLang="en-US" dirty="0">
                <a:highlight>
                  <a:srgbClr val="FFFF00"/>
                </a:highlight>
                <a:latin typeface="+mj-lt"/>
                <a:ea typeface="NanumGothicExtraBold" panose="020D0904000000000000" pitchFamily="50" charset="-127"/>
              </a:rPr>
              <a:t>자유권과 평등권</a:t>
            </a:r>
            <a:r>
              <a:rPr lang="en-US" altLang="ko-KR" dirty="0">
                <a:highlight>
                  <a:srgbClr val="FFFF00"/>
                </a:highlight>
                <a:latin typeface="+mj-lt"/>
                <a:ea typeface="NanumGothicExtraBold" panose="020D0904000000000000" pitchFamily="50" charset="-127"/>
              </a:rPr>
              <a:t>, </a:t>
            </a:r>
            <a:r>
              <a:rPr lang="ko-KR" altLang="en-US" dirty="0">
                <a:highlight>
                  <a:srgbClr val="FFFF00"/>
                </a:highlight>
                <a:latin typeface="+mj-lt"/>
                <a:ea typeface="NanumGothicExtraBold" panose="020D0904000000000000" pitchFamily="50" charset="-127"/>
              </a:rPr>
              <a:t>참정권</a:t>
            </a:r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이 보장되기 시작</a:t>
            </a:r>
          </a:p>
        </p:txBody>
      </p:sp>
      <p:pic>
        <p:nvPicPr>
          <p:cNvPr id="18" name="그림 17" descr="그래픽, 디자인이(가) 표시된 사진&#10;&#10;자동 생성된 설명">
            <a:extLst>
              <a:ext uri="{FF2B5EF4-FFF2-40B4-BE49-F238E27FC236}">
                <a16:creationId xmlns:a16="http://schemas.microsoft.com/office/drawing/2014/main" id="{DD496CF8-9C9F-1FCE-5727-EF90921452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242" y="3328494"/>
            <a:ext cx="329135" cy="329135"/>
          </a:xfrm>
          <a:prstGeom prst="rect">
            <a:avLst/>
          </a:prstGeom>
        </p:spPr>
      </p:pic>
      <p:pic>
        <p:nvPicPr>
          <p:cNvPr id="21" name="그림 20" descr="그래픽, 디자인이(가) 표시된 사진&#10;&#10;자동 생성된 설명">
            <a:extLst>
              <a:ext uri="{FF2B5EF4-FFF2-40B4-BE49-F238E27FC236}">
                <a16:creationId xmlns:a16="http://schemas.microsoft.com/office/drawing/2014/main" id="{AC2FEBCB-6A02-FCFC-41B8-D389367074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242" y="3911026"/>
            <a:ext cx="329135" cy="329135"/>
          </a:xfrm>
          <a:prstGeom prst="rect">
            <a:avLst/>
          </a:prstGeom>
        </p:spPr>
      </p:pic>
      <p:pic>
        <p:nvPicPr>
          <p:cNvPr id="22" name="그림 21" descr="그래픽, 디자인이(가) 표시된 사진&#10;&#10;자동 생성된 설명">
            <a:extLst>
              <a:ext uri="{FF2B5EF4-FFF2-40B4-BE49-F238E27FC236}">
                <a16:creationId xmlns:a16="http://schemas.microsoft.com/office/drawing/2014/main" id="{660AFA72-553C-495A-6FE4-5C39632703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242" y="4453722"/>
            <a:ext cx="329135" cy="329135"/>
          </a:xfrm>
          <a:prstGeom prst="rect">
            <a:avLst/>
          </a:prstGeom>
        </p:spPr>
      </p:pic>
      <p:grpSp>
        <p:nvGrpSpPr>
          <p:cNvPr id="32" name="그룹 31">
            <a:extLst>
              <a:ext uri="{FF2B5EF4-FFF2-40B4-BE49-F238E27FC236}">
                <a16:creationId xmlns:a16="http://schemas.microsoft.com/office/drawing/2014/main" id="{5533EDC2-BE66-32A1-2615-2702CFFB50AA}"/>
              </a:ext>
            </a:extLst>
          </p:cNvPr>
          <p:cNvGrpSpPr/>
          <p:nvPr/>
        </p:nvGrpSpPr>
        <p:grpSpPr>
          <a:xfrm>
            <a:off x="4293643" y="4924787"/>
            <a:ext cx="5354108" cy="738664"/>
            <a:chOff x="4444577" y="5236213"/>
            <a:chExt cx="5354108" cy="738664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441CDFB-5DA9-9CF3-D302-B841B2850915}"/>
                </a:ext>
              </a:extLst>
            </p:cNvPr>
            <p:cNvSpPr txBox="1"/>
            <p:nvPr/>
          </p:nvSpPr>
          <p:spPr>
            <a:xfrm>
              <a:off x="4568270" y="5236213"/>
              <a:ext cx="523041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자유권</a:t>
              </a: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 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: </a:t>
              </a: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전제 군주의 권력으로부터 벗어나 자유롭게 살 수 있는</a:t>
              </a:r>
              <a:endPara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srgbClr val="4592FA"/>
                </a:solidFill>
                <a:effectLst/>
                <a:uLnTx/>
                <a:uFillTx/>
                <a:latin typeface="+mj-lt"/>
                <a:ea typeface="나눔스퀘어 Bold" panose="020B0600000101010101" pitchFamily="50" charset="-127"/>
                <a:cs typeface="Pretendard" panose="02000503000000020004" pitchFamily="50" charset="-127"/>
              </a:endParaRPr>
            </a:p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평등권</a:t>
              </a: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 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: </a:t>
              </a: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부당한 차별을 받지 않을 </a:t>
              </a:r>
              <a:endPara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srgbClr val="4592FA"/>
                </a:solidFill>
                <a:effectLst/>
                <a:uLnTx/>
                <a:uFillTx/>
                <a:latin typeface="+mj-lt"/>
                <a:ea typeface="나눔스퀘어 Bold" panose="020B0600000101010101" pitchFamily="50" charset="-127"/>
                <a:cs typeface="Pretendard" panose="02000503000000020004" pitchFamily="50" charset="-127"/>
              </a:endParaRPr>
            </a:p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참정권</a:t>
              </a: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 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: </a:t>
              </a: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정치에 참여할 수 있는</a:t>
              </a:r>
            </a:p>
          </p:txBody>
        </p:sp>
        <p:pic>
          <p:nvPicPr>
            <p:cNvPr id="24" name="그림 23" descr="원이(가) 표시된 사진&#10;&#10;자동 생성된 설명">
              <a:extLst>
                <a:ext uri="{FF2B5EF4-FFF2-40B4-BE49-F238E27FC236}">
                  <a16:creationId xmlns:a16="http://schemas.microsoft.com/office/drawing/2014/main" id="{B3775DA4-9299-81B4-F9ED-00CDB86F3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4577" y="5455858"/>
              <a:ext cx="199383" cy="2993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997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>
            <a:extLst>
              <a:ext uri="{FF2B5EF4-FFF2-40B4-BE49-F238E27FC236}">
                <a16:creationId xmlns:a16="http://schemas.microsoft.com/office/drawing/2014/main" id="{50170908-D112-C050-788F-4B52B9E63115}"/>
              </a:ext>
            </a:extLst>
          </p:cNvPr>
          <p:cNvGrpSpPr/>
          <p:nvPr/>
        </p:nvGrpSpPr>
        <p:grpSpPr>
          <a:xfrm>
            <a:off x="1050966" y="2544420"/>
            <a:ext cx="9967864" cy="3398202"/>
            <a:chOff x="1235798" y="2516101"/>
            <a:chExt cx="9967864" cy="3398202"/>
          </a:xfrm>
        </p:grpSpPr>
        <p:sp>
          <p:nvSpPr>
            <p:cNvPr id="2" name="Rectangle 7">
              <a:extLst>
                <a:ext uri="{FF2B5EF4-FFF2-40B4-BE49-F238E27FC236}">
                  <a16:creationId xmlns:a16="http://schemas.microsoft.com/office/drawing/2014/main" id="{5018DE25-31D4-5830-9F03-A3F55A8968E4}"/>
                </a:ext>
              </a:extLst>
            </p:cNvPr>
            <p:cNvSpPr/>
            <p:nvPr/>
          </p:nvSpPr>
          <p:spPr>
            <a:xfrm>
              <a:off x="1235799" y="2729662"/>
              <a:ext cx="9967863" cy="31846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endParaRPr lang="en-US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" name="Rectangle 7">
              <a:extLst>
                <a:ext uri="{FF2B5EF4-FFF2-40B4-BE49-F238E27FC236}">
                  <a16:creationId xmlns:a16="http://schemas.microsoft.com/office/drawing/2014/main" id="{611C21BC-04E6-8654-1559-09F9EDF4D23E}"/>
                </a:ext>
              </a:extLst>
            </p:cNvPr>
            <p:cNvSpPr/>
            <p:nvPr/>
          </p:nvSpPr>
          <p:spPr>
            <a:xfrm>
              <a:off x="1235798" y="2516101"/>
              <a:ext cx="4461937" cy="425292"/>
            </a:xfrm>
            <a:prstGeom prst="rect">
              <a:avLst/>
            </a:prstGeom>
            <a:solidFill>
              <a:srgbClr val="4592FA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r>
                <a:rPr lang="ko-KR" altLang="en-US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NanumGothicExtraBold" panose="020D0904000000000000" pitchFamily="50" charset="-127"/>
                </a:rPr>
                <a:t>차별 없는 정치 참여 요구 </a:t>
              </a:r>
              <a:r>
                <a:rPr lang="en-US" altLang="ko-KR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NanumGothicExtraBold" panose="020D0904000000000000" pitchFamily="50" charset="-127"/>
                </a:rPr>
                <a:t>: </a:t>
              </a:r>
              <a:r>
                <a:rPr lang="ko-KR" altLang="en-US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NanumGothicExtraBold" panose="020D0904000000000000" pitchFamily="50" charset="-127"/>
                </a:rPr>
                <a:t>참정권 확대 운동</a:t>
              </a:r>
              <a:endPara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NanumGothicExtraBold" panose="020D0904000000000000" pitchFamily="50" charset="-127"/>
              </a:endParaRPr>
            </a:p>
          </p:txBody>
        </p:sp>
      </p:grpSp>
      <p:pic>
        <p:nvPicPr>
          <p:cNvPr id="19" name="그림 18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49670EC3-26C2-42AF-0DA2-209F9AF89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400" b="81300" l="53461" r="86158">
                        <a14:foregroundMark x1="54177" y1="79200" x2="53461" y2="7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4666" r="9724" b="17888"/>
          <a:stretch/>
        </p:blipFill>
        <p:spPr>
          <a:xfrm>
            <a:off x="4444577" y="1760896"/>
            <a:ext cx="2418241" cy="5106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968664" y="677701"/>
            <a:ext cx="6002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인권의 </a:t>
            </a:r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의</a:t>
            </a:r>
            <a:r>
              <a:rPr lang="ko-KR" alt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미와 </a:t>
            </a:r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변화 과정</a:t>
            </a: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8" y="1600446"/>
            <a:ext cx="866906" cy="4360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688918" y="1727606"/>
            <a:ext cx="73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나눔고딕 ExtraBold" panose="020D0904000000000000" pitchFamily="50" charset="-127"/>
              </a:rPr>
              <a:t>역사 속에서 인권은 어떻게 확장되었을까</a:t>
            </a:r>
            <a:r>
              <a:rPr lang="en-US" altLang="ko-KR" dirty="0">
                <a:latin typeface="+mj-lt"/>
                <a:ea typeface="나눔고딕 ExtraBold" panose="020D0904000000000000" pitchFamily="50" charset="-127"/>
              </a:rPr>
              <a:t>?</a:t>
            </a:r>
            <a:endParaRPr lang="ko-KR" altLang="en-US" dirty="0">
              <a:latin typeface="+mj-lt"/>
              <a:ea typeface="나눔고딕 ExtraBold" panose="020D0904000000000000" pitchFamily="50" charset="-127"/>
            </a:endParaRPr>
          </a:p>
        </p:txBody>
      </p:sp>
      <p:pic>
        <p:nvPicPr>
          <p:cNvPr id="17" name="그림 16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C31184C5-A051-5300-BB6B-2B7236D2B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218" y="716594"/>
            <a:ext cx="8226800" cy="8600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38CD09B-38D2-A5DA-B583-C87CEC3B462C}"/>
              </a:ext>
            </a:extLst>
          </p:cNvPr>
          <p:cNvSpPr txBox="1"/>
          <p:nvPr/>
        </p:nvSpPr>
        <p:spPr>
          <a:xfrm>
            <a:off x="1725125" y="3306223"/>
            <a:ext cx="89406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시민 혁명 이후 모두가 자유롭고 평등하지 않고 직업</a:t>
            </a:r>
            <a:r>
              <a:rPr lang="en-US" altLang="ko-KR" dirty="0">
                <a:latin typeface="+mj-lt"/>
                <a:ea typeface="NanumGothicExtraBold" panose="020D0904000000000000" pitchFamily="50" charset="-127"/>
              </a:rPr>
              <a:t>, </a:t>
            </a:r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재산</a:t>
            </a:r>
            <a:r>
              <a:rPr lang="en-US" altLang="ko-KR" dirty="0">
                <a:latin typeface="+mj-lt"/>
                <a:ea typeface="NanumGothicExtraBold" panose="020D0904000000000000" pitchFamily="50" charset="-127"/>
              </a:rPr>
              <a:t>, </a:t>
            </a:r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성별</a:t>
            </a:r>
            <a:r>
              <a:rPr lang="en-US" altLang="ko-KR" dirty="0">
                <a:latin typeface="+mj-lt"/>
                <a:ea typeface="NanumGothicExtraBold" panose="020D0904000000000000" pitchFamily="50" charset="-127"/>
              </a:rPr>
              <a:t>, </a:t>
            </a:r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인종 등에 따라 정치 참여 권리의 제한이 있었음</a:t>
            </a:r>
            <a:endParaRPr lang="en-US" altLang="ko-KR" dirty="0">
              <a:latin typeface="+mj-lt"/>
              <a:ea typeface="NanumGothicExtraBold" panose="020D0904000000000000" pitchFamily="50" charset="-127"/>
            </a:endParaRPr>
          </a:p>
          <a:p>
            <a:endParaRPr lang="en-US" altLang="ko-KR" dirty="0">
              <a:latin typeface="+mj-lt"/>
              <a:ea typeface="NanumGothicExtraBold" panose="020D0904000000000000" pitchFamily="50" charset="-127"/>
            </a:endParaRPr>
          </a:p>
          <a:p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사회적 차별을 해결하기 위한 영국의 차티스트 운동</a:t>
            </a:r>
            <a:r>
              <a:rPr lang="en-US" altLang="ko-KR" dirty="0">
                <a:latin typeface="+mj-lt"/>
                <a:ea typeface="NanumGothicExtraBold" panose="020D0904000000000000" pitchFamily="50" charset="-127"/>
              </a:rPr>
              <a:t>, </a:t>
            </a:r>
            <a:r>
              <a:rPr lang="ko-KR" altLang="en-US" dirty="0" err="1">
                <a:latin typeface="+mj-lt"/>
                <a:ea typeface="NanumGothicExtraBold" panose="020D0904000000000000" pitchFamily="50" charset="-127"/>
              </a:rPr>
              <a:t>서프러제트의</a:t>
            </a:r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 여성 참정권 운동</a:t>
            </a:r>
            <a:r>
              <a:rPr lang="en-US" altLang="ko-KR" dirty="0">
                <a:latin typeface="+mj-lt"/>
                <a:ea typeface="NanumGothicExtraBold" panose="020D0904000000000000" pitchFamily="50" charset="-127"/>
              </a:rPr>
              <a:t>, </a:t>
            </a:r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흑인 인권 운동 등이 전개됨</a:t>
            </a:r>
            <a:endParaRPr lang="en-US" altLang="ko-KR" dirty="0">
              <a:latin typeface="+mj-lt"/>
              <a:ea typeface="NanumGothicExtraBold" panose="020D0904000000000000" pitchFamily="50" charset="-127"/>
            </a:endParaRPr>
          </a:p>
          <a:p>
            <a:endParaRPr lang="en-US" altLang="ko-KR" dirty="0">
              <a:latin typeface="+mj-lt"/>
              <a:ea typeface="NanumGothicExtraBold" panose="020D0904000000000000" pitchFamily="50" charset="-127"/>
            </a:endParaRPr>
          </a:p>
          <a:p>
            <a:r>
              <a:rPr lang="en-US" altLang="ko-KR" dirty="0">
                <a:latin typeface="+mj-lt"/>
                <a:ea typeface="NanumGothicExtraBold" panose="020D0904000000000000" pitchFamily="50" charset="-127"/>
              </a:rPr>
              <a:t>20</a:t>
            </a:r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세기 이후 보통 선거 제도가 </a:t>
            </a:r>
            <a:r>
              <a:rPr lang="ko-KR" altLang="en-US" dirty="0" err="1">
                <a:latin typeface="+mj-lt"/>
                <a:ea typeface="NanumGothicExtraBold" panose="020D0904000000000000" pitchFamily="50" charset="-127"/>
              </a:rPr>
              <a:t>확립됨으로서</a:t>
            </a:r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 여성</a:t>
            </a:r>
            <a:r>
              <a:rPr lang="en-US" altLang="ko-KR" dirty="0">
                <a:latin typeface="+mj-lt"/>
                <a:ea typeface="NanumGothicExtraBold" panose="020D0904000000000000" pitchFamily="50" charset="-127"/>
              </a:rPr>
              <a:t>, </a:t>
            </a:r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노동자</a:t>
            </a:r>
            <a:r>
              <a:rPr lang="en-US" altLang="ko-KR" dirty="0">
                <a:latin typeface="+mj-lt"/>
                <a:ea typeface="NanumGothicExtraBold" panose="020D0904000000000000" pitchFamily="50" charset="-127"/>
              </a:rPr>
              <a:t>, </a:t>
            </a:r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흑인 등 사회적 약자들도 정치에 참여하여 목소리를 낼 수 있게 됨</a:t>
            </a:r>
          </a:p>
        </p:txBody>
      </p:sp>
      <p:pic>
        <p:nvPicPr>
          <p:cNvPr id="18" name="그림 17" descr="그래픽, 디자인이(가) 표시된 사진&#10;&#10;자동 생성된 설명">
            <a:extLst>
              <a:ext uri="{FF2B5EF4-FFF2-40B4-BE49-F238E27FC236}">
                <a16:creationId xmlns:a16="http://schemas.microsoft.com/office/drawing/2014/main" id="{DD496CF8-9C9F-1FCE-5727-EF90921452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750" y="3297787"/>
            <a:ext cx="329135" cy="329135"/>
          </a:xfrm>
          <a:prstGeom prst="rect">
            <a:avLst/>
          </a:prstGeom>
        </p:spPr>
      </p:pic>
      <p:pic>
        <p:nvPicPr>
          <p:cNvPr id="21" name="그림 20" descr="그래픽, 디자인이(가) 표시된 사진&#10;&#10;자동 생성된 설명">
            <a:extLst>
              <a:ext uri="{FF2B5EF4-FFF2-40B4-BE49-F238E27FC236}">
                <a16:creationId xmlns:a16="http://schemas.microsoft.com/office/drawing/2014/main" id="{AC2FEBCB-6A02-FCFC-41B8-D389367074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13" y="4148249"/>
            <a:ext cx="329135" cy="329135"/>
          </a:xfrm>
          <a:prstGeom prst="rect">
            <a:avLst/>
          </a:prstGeom>
        </p:spPr>
      </p:pic>
      <p:pic>
        <p:nvPicPr>
          <p:cNvPr id="22" name="그림 21" descr="그래픽, 디자인이(가) 표시된 사진&#10;&#10;자동 생성된 설명">
            <a:extLst>
              <a:ext uri="{FF2B5EF4-FFF2-40B4-BE49-F238E27FC236}">
                <a16:creationId xmlns:a16="http://schemas.microsoft.com/office/drawing/2014/main" id="{660AFA72-553C-495A-6FE4-5C39632703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750" y="4956914"/>
            <a:ext cx="329135" cy="32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42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>
            <a:extLst>
              <a:ext uri="{FF2B5EF4-FFF2-40B4-BE49-F238E27FC236}">
                <a16:creationId xmlns:a16="http://schemas.microsoft.com/office/drawing/2014/main" id="{50170908-D112-C050-788F-4B52B9E63115}"/>
              </a:ext>
            </a:extLst>
          </p:cNvPr>
          <p:cNvGrpSpPr/>
          <p:nvPr/>
        </p:nvGrpSpPr>
        <p:grpSpPr>
          <a:xfrm>
            <a:off x="1084097" y="2458282"/>
            <a:ext cx="9967864" cy="3398202"/>
            <a:chOff x="1235798" y="2516101"/>
            <a:chExt cx="9967864" cy="3398202"/>
          </a:xfrm>
        </p:grpSpPr>
        <p:sp>
          <p:nvSpPr>
            <p:cNvPr id="2" name="Rectangle 7">
              <a:extLst>
                <a:ext uri="{FF2B5EF4-FFF2-40B4-BE49-F238E27FC236}">
                  <a16:creationId xmlns:a16="http://schemas.microsoft.com/office/drawing/2014/main" id="{5018DE25-31D4-5830-9F03-A3F55A8968E4}"/>
                </a:ext>
              </a:extLst>
            </p:cNvPr>
            <p:cNvSpPr/>
            <p:nvPr/>
          </p:nvSpPr>
          <p:spPr>
            <a:xfrm>
              <a:off x="1235799" y="2729662"/>
              <a:ext cx="9967863" cy="31846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endParaRPr lang="en-US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" name="Rectangle 7">
              <a:extLst>
                <a:ext uri="{FF2B5EF4-FFF2-40B4-BE49-F238E27FC236}">
                  <a16:creationId xmlns:a16="http://schemas.microsoft.com/office/drawing/2014/main" id="{611C21BC-04E6-8654-1559-09F9EDF4D23E}"/>
                </a:ext>
              </a:extLst>
            </p:cNvPr>
            <p:cNvSpPr/>
            <p:nvPr/>
          </p:nvSpPr>
          <p:spPr>
            <a:xfrm>
              <a:off x="1235798" y="2516101"/>
              <a:ext cx="4461937" cy="425292"/>
            </a:xfrm>
            <a:prstGeom prst="rect">
              <a:avLst/>
            </a:prstGeom>
            <a:solidFill>
              <a:srgbClr val="4592FA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r>
                <a:rPr lang="ko-KR" altLang="en-US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NanumGothicExtraBold" panose="020D0904000000000000" pitchFamily="50" charset="-127"/>
                </a:rPr>
                <a:t>인간다운 삶을 위한 노력 </a:t>
              </a:r>
              <a:r>
                <a:rPr lang="en-US" altLang="ko-KR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NanumGothicExtraBold" panose="020D0904000000000000" pitchFamily="50" charset="-127"/>
                </a:rPr>
                <a:t>: </a:t>
              </a:r>
              <a:r>
                <a:rPr lang="ko-KR" altLang="en-US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NanumGothicExtraBold" panose="020D0904000000000000" pitchFamily="50" charset="-127"/>
                </a:rPr>
                <a:t>사회권의 명문화</a:t>
              </a:r>
              <a:endPara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NanumGothicExtraBold" panose="020D0904000000000000" pitchFamily="50" charset="-127"/>
              </a:endParaRPr>
            </a:p>
          </p:txBody>
        </p:sp>
      </p:grpSp>
      <p:pic>
        <p:nvPicPr>
          <p:cNvPr id="19" name="그림 18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49670EC3-26C2-42AF-0DA2-209F9AF89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400" b="81300" l="53461" r="86158">
                        <a14:foregroundMark x1="54177" y1="79200" x2="53461" y2="7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4666" r="9724" b="17888"/>
          <a:stretch/>
        </p:blipFill>
        <p:spPr>
          <a:xfrm>
            <a:off x="4444577" y="1760896"/>
            <a:ext cx="2418241" cy="5106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968664" y="677701"/>
            <a:ext cx="6002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인권의 </a:t>
            </a:r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의</a:t>
            </a:r>
            <a:r>
              <a:rPr lang="ko-KR" alt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미와 </a:t>
            </a:r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변화 과정</a:t>
            </a: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8" y="1600446"/>
            <a:ext cx="866906" cy="4360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688918" y="1727606"/>
            <a:ext cx="73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나눔고딕 ExtraBold" panose="020D0904000000000000" pitchFamily="50" charset="-127"/>
              </a:rPr>
              <a:t>역사 속에서 인권은 어떻게 확장되었을까</a:t>
            </a:r>
            <a:r>
              <a:rPr lang="en-US" altLang="ko-KR" dirty="0">
                <a:latin typeface="+mj-lt"/>
                <a:ea typeface="나눔고딕 ExtraBold" panose="020D0904000000000000" pitchFamily="50" charset="-127"/>
              </a:rPr>
              <a:t>?</a:t>
            </a:r>
            <a:endParaRPr lang="ko-KR" altLang="en-US" dirty="0">
              <a:latin typeface="+mj-lt"/>
              <a:ea typeface="나눔고딕 ExtraBold" panose="020D0904000000000000" pitchFamily="50" charset="-127"/>
            </a:endParaRPr>
          </a:p>
        </p:txBody>
      </p:sp>
      <p:pic>
        <p:nvPicPr>
          <p:cNvPr id="17" name="그림 16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C31184C5-A051-5300-BB6B-2B7236D2B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218" y="716594"/>
            <a:ext cx="8226800" cy="8600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38CD09B-38D2-A5DA-B583-C87CEC3B462C}"/>
              </a:ext>
            </a:extLst>
          </p:cNvPr>
          <p:cNvSpPr txBox="1"/>
          <p:nvPr/>
        </p:nvSpPr>
        <p:spPr>
          <a:xfrm>
            <a:off x="1784760" y="3153131"/>
            <a:ext cx="89406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근대 이후 산업혁명과 함께 자본주의가 급격하게 발전</a:t>
            </a:r>
            <a:endParaRPr lang="en-US" altLang="ko-KR" dirty="0">
              <a:latin typeface="+mj-lt"/>
              <a:ea typeface="NanumGothicExtraBold" panose="020D0904000000000000" pitchFamily="50" charset="-127"/>
            </a:endParaRPr>
          </a:p>
          <a:p>
            <a:endParaRPr lang="en-US" altLang="ko-KR" dirty="0">
              <a:latin typeface="+mj-lt"/>
              <a:ea typeface="NanumGothicExtraBold" panose="020D0904000000000000" pitchFamily="50" charset="-127"/>
            </a:endParaRPr>
          </a:p>
          <a:p>
            <a:endParaRPr lang="en-US" altLang="ko-KR" dirty="0">
              <a:latin typeface="+mj-lt"/>
              <a:ea typeface="NanumGothicExtraBold" panose="020D0904000000000000" pitchFamily="50" charset="-127"/>
            </a:endParaRPr>
          </a:p>
          <a:p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노동조합을 결성과 사회권의 탄생</a:t>
            </a:r>
            <a:endParaRPr lang="en-US" altLang="ko-KR" dirty="0">
              <a:latin typeface="+mj-lt"/>
              <a:ea typeface="NanumGothicExtraBold" panose="020D0904000000000000" pitchFamily="50" charset="-127"/>
            </a:endParaRPr>
          </a:p>
          <a:p>
            <a:endParaRPr lang="en-US" altLang="ko-KR" dirty="0">
              <a:latin typeface="+mj-lt"/>
              <a:ea typeface="NanumGothicExtraBold" panose="020D0904000000000000" pitchFamily="50" charset="-127"/>
            </a:endParaRPr>
          </a:p>
          <a:p>
            <a:endParaRPr lang="en-US" altLang="ko-KR" dirty="0">
              <a:latin typeface="+mj-lt"/>
              <a:ea typeface="NanumGothicExtraBold" panose="020D0904000000000000" pitchFamily="50" charset="-127"/>
            </a:endParaRPr>
          </a:p>
          <a:p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노동권</a:t>
            </a:r>
            <a:r>
              <a:rPr lang="en-US" altLang="ko-KR" dirty="0">
                <a:latin typeface="+mj-lt"/>
                <a:ea typeface="NanumGothicExtraBold" panose="020D0904000000000000" pitchFamily="50" charset="-127"/>
              </a:rPr>
              <a:t>, </a:t>
            </a:r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노동 삼권 등 노동자의 권리와 교육을 받을 권리</a:t>
            </a:r>
            <a:r>
              <a:rPr lang="en-US" altLang="ko-KR" dirty="0">
                <a:latin typeface="+mj-lt"/>
                <a:ea typeface="NanumGothicExtraBold" panose="020D0904000000000000" pitchFamily="50" charset="-127"/>
              </a:rPr>
              <a:t>, </a:t>
            </a:r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쾌적한 환경에서 살 권리</a:t>
            </a:r>
            <a:endParaRPr lang="en-US" altLang="ko-KR" dirty="0">
              <a:latin typeface="+mj-lt"/>
              <a:ea typeface="NanumGothicExtraBold" panose="020D0904000000000000" pitchFamily="50" charset="-127"/>
            </a:endParaRPr>
          </a:p>
          <a:p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생계를 보장받을 권리 등 사회권에 대한 인식과 이를 보장하기 위한 제도적 장치  확산</a:t>
            </a:r>
            <a:endParaRPr lang="en-US" altLang="ko-KR" dirty="0">
              <a:latin typeface="+mj-lt"/>
              <a:ea typeface="NanumGothicExtraBold" panose="020D0904000000000000" pitchFamily="50" charset="-127"/>
            </a:endParaRPr>
          </a:p>
          <a:p>
            <a:endParaRPr lang="en-US" altLang="ko-KR" dirty="0">
              <a:latin typeface="+mj-lt"/>
              <a:ea typeface="NanumGothicExtraBold" panose="020D0904000000000000" pitchFamily="50" charset="-127"/>
            </a:endParaRPr>
          </a:p>
        </p:txBody>
      </p:sp>
      <p:pic>
        <p:nvPicPr>
          <p:cNvPr id="18" name="그림 17" descr="그래픽, 디자인이(가) 표시된 사진&#10;&#10;자동 생성된 설명">
            <a:extLst>
              <a:ext uri="{FF2B5EF4-FFF2-40B4-BE49-F238E27FC236}">
                <a16:creationId xmlns:a16="http://schemas.microsoft.com/office/drawing/2014/main" id="{DD496CF8-9C9F-1FCE-5727-EF90921452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385" y="3144695"/>
            <a:ext cx="329135" cy="329135"/>
          </a:xfrm>
          <a:prstGeom prst="rect">
            <a:avLst/>
          </a:prstGeom>
        </p:spPr>
      </p:pic>
      <p:pic>
        <p:nvPicPr>
          <p:cNvPr id="21" name="그림 20" descr="그래픽, 디자인이(가) 표시된 사진&#10;&#10;자동 생성된 설명">
            <a:extLst>
              <a:ext uri="{FF2B5EF4-FFF2-40B4-BE49-F238E27FC236}">
                <a16:creationId xmlns:a16="http://schemas.microsoft.com/office/drawing/2014/main" id="{AC2FEBCB-6A02-FCFC-41B8-D389367074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548" y="3995157"/>
            <a:ext cx="329135" cy="329135"/>
          </a:xfrm>
          <a:prstGeom prst="rect">
            <a:avLst/>
          </a:prstGeom>
        </p:spPr>
      </p:pic>
      <p:pic>
        <p:nvPicPr>
          <p:cNvPr id="22" name="그림 21" descr="그래픽, 디자인이(가) 표시된 사진&#10;&#10;자동 생성된 설명">
            <a:extLst>
              <a:ext uri="{FF2B5EF4-FFF2-40B4-BE49-F238E27FC236}">
                <a16:creationId xmlns:a16="http://schemas.microsoft.com/office/drawing/2014/main" id="{660AFA72-553C-495A-6FE4-5C39632703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385" y="4803822"/>
            <a:ext cx="329135" cy="3291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94B740-AE4F-413F-4895-993D11E5E41B}"/>
              </a:ext>
            </a:extLst>
          </p:cNvPr>
          <p:cNvSpPr txBox="1"/>
          <p:nvPr/>
        </p:nvSpPr>
        <p:spPr>
          <a:xfrm>
            <a:off x="2032427" y="3491685"/>
            <a:ext cx="5230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92FA"/>
                </a:solidFill>
                <a:effectLst/>
                <a:uLnTx/>
                <a:uFillTx/>
                <a:latin typeface="+mj-lt"/>
                <a:ea typeface="나눔스퀘어 Bold" panose="020B0600000101010101" pitchFamily="50" charset="-127"/>
                <a:cs typeface="Pretendard" panose="02000503000000020004" pitchFamily="50" charset="-127"/>
              </a:rPr>
              <a:t>자본력을 바탕으로 성장한 자본가와 노동자 간의 계급이 발생</a:t>
            </a:r>
          </a:p>
        </p:txBody>
      </p:sp>
      <p:pic>
        <p:nvPicPr>
          <p:cNvPr id="11" name="그림 10" descr="원이(가) 표시된 사진&#10;&#10;자동 생성된 설명">
            <a:extLst>
              <a:ext uri="{FF2B5EF4-FFF2-40B4-BE49-F238E27FC236}">
                <a16:creationId xmlns:a16="http://schemas.microsoft.com/office/drawing/2014/main" id="{65E36E70-E801-0AFF-F498-D4C04C6D88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735" y="3472152"/>
            <a:ext cx="199383" cy="2993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951900A-407E-3797-3740-E868EB0B069B}"/>
              </a:ext>
            </a:extLst>
          </p:cNvPr>
          <p:cNvSpPr txBox="1"/>
          <p:nvPr/>
        </p:nvSpPr>
        <p:spPr>
          <a:xfrm>
            <a:off x="2032427" y="4343825"/>
            <a:ext cx="74097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92FA"/>
                </a:solidFill>
                <a:effectLst/>
                <a:uLnTx/>
                <a:uFillTx/>
                <a:latin typeface="+mj-lt"/>
                <a:ea typeface="나눔스퀘어 Bold" panose="020B0600000101010101" pitchFamily="50" charset="-127"/>
                <a:cs typeface="Pretendard" panose="02000503000000020004" pitchFamily="50" charset="-127"/>
              </a:rPr>
              <a:t>바이마르 헌법 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srgbClr val="4592FA"/>
                </a:solidFill>
                <a:effectLst/>
                <a:uLnTx/>
                <a:uFillTx/>
                <a:latin typeface="+mj-lt"/>
                <a:ea typeface="나눔스퀘어 Bold" panose="020B0600000101010101" pitchFamily="50" charset="-127"/>
                <a:cs typeface="Pretendard" panose="02000503000000020004" pitchFamily="50" charset="-127"/>
              </a:rPr>
              <a:t>: 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92FA"/>
                </a:solidFill>
                <a:effectLst/>
                <a:uLnTx/>
                <a:uFillTx/>
                <a:latin typeface="+mj-lt"/>
                <a:ea typeface="나눔스퀘어 Bold" panose="020B0600000101010101" pitchFamily="50" charset="-127"/>
                <a:cs typeface="Pretendard" panose="02000503000000020004" pitchFamily="50" charset="-127"/>
              </a:rPr>
              <a:t>처음으로 국가가 모든 국민에게 최소한의 인간다운 삶을 보장해야 한다</a:t>
            </a:r>
          </a:p>
        </p:txBody>
      </p:sp>
      <p:pic>
        <p:nvPicPr>
          <p:cNvPr id="14" name="그림 13" descr="원이(가) 표시된 사진&#10;&#10;자동 생성된 설명">
            <a:extLst>
              <a:ext uri="{FF2B5EF4-FFF2-40B4-BE49-F238E27FC236}">
                <a16:creationId xmlns:a16="http://schemas.microsoft.com/office/drawing/2014/main" id="{D3D22FAF-CE15-86E7-ABF1-7CB36E6740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735" y="4324292"/>
            <a:ext cx="199383" cy="29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362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1173</TotalTime>
  <Words>914</Words>
  <Application>Microsoft Office PowerPoint</Application>
  <PresentationFormat>와이드스크린</PresentationFormat>
  <Paragraphs>195</Paragraphs>
  <Slides>18</Slides>
  <Notes>4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18</vt:i4>
      </vt:variant>
    </vt:vector>
  </HeadingPairs>
  <TitlesOfParts>
    <vt:vector size="25" baseType="lpstr">
      <vt:lpstr>Arial</vt:lpstr>
      <vt:lpstr>NanumGothicExtraBold</vt:lpstr>
      <vt:lpstr>나눔고딕</vt:lpstr>
      <vt:lpstr>맑은 고딕</vt:lpstr>
      <vt:lpstr>Wingdings</vt:lpstr>
      <vt:lpstr>Office 테마</vt:lpstr>
      <vt:lpstr>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미경 김</dc:creator>
  <cp:lastModifiedBy>USER</cp:lastModifiedBy>
  <cp:revision>26</cp:revision>
  <dcterms:created xsi:type="dcterms:W3CDTF">2024-07-30T05:05:06Z</dcterms:created>
  <dcterms:modified xsi:type="dcterms:W3CDTF">2024-08-30T04:55:16Z</dcterms:modified>
</cp:coreProperties>
</file>