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22" r:id="rId5"/>
    <p:sldId id="312" r:id="rId6"/>
    <p:sldId id="334" r:id="rId7"/>
    <p:sldId id="328" r:id="rId8"/>
    <p:sldId id="329" r:id="rId9"/>
    <p:sldId id="335" r:id="rId10"/>
    <p:sldId id="336" r:id="rId11"/>
    <p:sldId id="337" r:id="rId12"/>
    <p:sldId id="32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7.png"/><Relationship Id="rId7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ko-KR" dirty="0">
                <a:latin typeface="+mn-lt"/>
              </a:rPr>
              <a:t>1. </a:t>
            </a:r>
            <a:r>
              <a:rPr kumimoji="1" lang="ko-KR" altLang="en-US" dirty="0">
                <a:latin typeface="+mn-lt"/>
              </a:rPr>
              <a:t>대통령과 행정부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. </a:t>
            </a: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헌법과 국가기관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8" y="393300"/>
            <a:ext cx="2333518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20203" y="470038"/>
            <a:ext cx="199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대통령이 하는 일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42007"/>
            <a:ext cx="10154347" cy="472590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F2FB625-DEFE-7C94-C58D-A35E26F8E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27" y="2209768"/>
            <a:ext cx="1257475" cy="457264"/>
          </a:xfrm>
          <a:prstGeom prst="rect">
            <a:avLst/>
          </a:prstGeom>
        </p:spPr>
      </p:pic>
      <p:pic>
        <p:nvPicPr>
          <p:cNvPr id="6" name="그림 5" descr="의류, 장례, 사람, 테이블이(가) 표시된 사진&#10;&#10;자동 생성된 설명">
            <a:extLst>
              <a:ext uri="{FF2B5EF4-FFF2-40B4-BE49-F238E27FC236}">
                <a16:creationId xmlns:a16="http://schemas.microsoft.com/office/drawing/2014/main" id="{4DAC89E2-B899-F233-5F5F-0CEC3194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0" y="2808514"/>
            <a:ext cx="2401824" cy="1073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200DD0-D1E0-6D60-2409-5972A0C27446}"/>
              </a:ext>
            </a:extLst>
          </p:cNvPr>
          <p:cNvSpPr txBox="1"/>
          <p:nvPr/>
        </p:nvSpPr>
        <p:spPr>
          <a:xfrm>
            <a:off x="1243190" y="3945852"/>
            <a:ext cx="247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1954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미국을 방문해 미국 의회에서 연설하는 이승만 대통령</a:t>
            </a:r>
          </a:p>
        </p:txBody>
      </p:sp>
      <p:pic>
        <p:nvPicPr>
          <p:cNvPr id="9" name="그림 8" descr="의류, 사람, 인간의 얼굴, 정장 차림이(가) 표시된 사진&#10;&#10;자동 생성된 설명">
            <a:extLst>
              <a:ext uri="{FF2B5EF4-FFF2-40B4-BE49-F238E27FC236}">
                <a16:creationId xmlns:a16="http://schemas.microsoft.com/office/drawing/2014/main" id="{A9AE6046-5B50-82CA-20E0-2B7FD8CBC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54" y="2808514"/>
            <a:ext cx="2548679" cy="1102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A7D310-8793-3D15-B274-2034C9FC0EC3}"/>
              </a:ext>
            </a:extLst>
          </p:cNvPr>
          <p:cNvSpPr txBox="1"/>
          <p:nvPr/>
        </p:nvSpPr>
        <p:spPr>
          <a:xfrm>
            <a:off x="4321782" y="3924032"/>
            <a:ext cx="2662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1968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대법원장에게 임명장을 수여하는 박정희 대통령</a:t>
            </a:r>
          </a:p>
        </p:txBody>
      </p:sp>
      <p:pic>
        <p:nvPicPr>
          <p:cNvPr id="15" name="그림 14" descr="의류, 사람, 테이블, 실내이(가) 표시된 사진&#10;&#10;자동 생성된 설명">
            <a:extLst>
              <a:ext uri="{FF2B5EF4-FFF2-40B4-BE49-F238E27FC236}">
                <a16:creationId xmlns:a16="http://schemas.microsoft.com/office/drawing/2014/main" id="{8E03DBE4-2BC6-5FD9-6FC3-AC20C6446C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21" y="2808514"/>
            <a:ext cx="2450592" cy="1073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802C12-AD34-16EE-999F-2F36FD22416A}"/>
              </a:ext>
            </a:extLst>
          </p:cNvPr>
          <p:cNvSpPr txBox="1"/>
          <p:nvPr/>
        </p:nvSpPr>
        <p:spPr>
          <a:xfrm>
            <a:off x="7663577" y="3864063"/>
            <a:ext cx="254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1983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국무 회의를 진행하는 전두환 대통령</a:t>
            </a:r>
          </a:p>
        </p:txBody>
      </p:sp>
      <p:pic>
        <p:nvPicPr>
          <p:cNvPr id="18" name="그림 17" descr="의류, 사람, 슈트, 정장 차림이(가) 표시된 사진&#10;&#10;자동 생성된 설명">
            <a:extLst>
              <a:ext uri="{FF2B5EF4-FFF2-40B4-BE49-F238E27FC236}">
                <a16:creationId xmlns:a16="http://schemas.microsoft.com/office/drawing/2014/main" id="{4A6C9950-B609-F876-4EBE-FC1A55C58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0" y="4410270"/>
            <a:ext cx="2536287" cy="963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8BD245-67A8-4FCA-672C-411836058134}"/>
              </a:ext>
            </a:extLst>
          </p:cNvPr>
          <p:cNvSpPr txBox="1"/>
          <p:nvPr/>
        </p:nvSpPr>
        <p:spPr>
          <a:xfrm>
            <a:off x="1180430" y="5418499"/>
            <a:ext cx="254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1992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농림수산부 장관에게 임명장을 수여하는 노태우 대통령</a:t>
            </a:r>
          </a:p>
        </p:txBody>
      </p:sp>
      <p:pic>
        <p:nvPicPr>
          <p:cNvPr id="21" name="그림 20" descr="의류, 사람, 공무원, 슈트이(가) 표시된 사진&#10;&#10;자동 생성된 설명">
            <a:extLst>
              <a:ext uri="{FF2B5EF4-FFF2-40B4-BE49-F238E27FC236}">
                <a16:creationId xmlns:a16="http://schemas.microsoft.com/office/drawing/2014/main" id="{049F290B-5C2B-7BF4-F5C1-F8C479AFC7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54" y="4421265"/>
            <a:ext cx="2662050" cy="10554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A3AD094-783D-9D41-752D-91E66DAE2C08}"/>
              </a:ext>
            </a:extLst>
          </p:cNvPr>
          <p:cNvSpPr txBox="1"/>
          <p:nvPr/>
        </p:nvSpPr>
        <p:spPr>
          <a:xfrm>
            <a:off x="4363127" y="5476677"/>
            <a:ext cx="280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1993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금융 실명제 긴급 명령을 발표하는 김영삼 대통령</a:t>
            </a:r>
          </a:p>
        </p:txBody>
      </p:sp>
      <p:pic>
        <p:nvPicPr>
          <p:cNvPr id="24" name="그림 23" descr="의류, 사람, 슈트, 정장 차림이(가) 표시된 사진&#10;&#10;자동 생성된 설명">
            <a:extLst>
              <a:ext uri="{FF2B5EF4-FFF2-40B4-BE49-F238E27FC236}">
                <a16:creationId xmlns:a16="http://schemas.microsoft.com/office/drawing/2014/main" id="{DE7E7680-99F5-B5F0-ED0B-2DEE617497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78" y="4302322"/>
            <a:ext cx="2548678" cy="11362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AECE9C5-7B0B-AA71-ECD2-511300C0CD70}"/>
              </a:ext>
            </a:extLst>
          </p:cNvPr>
          <p:cNvSpPr txBox="1"/>
          <p:nvPr/>
        </p:nvSpPr>
        <p:spPr>
          <a:xfrm>
            <a:off x="7583908" y="5476677"/>
            <a:ext cx="262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2000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남북 정상 회담에 임하는 김대중 대통령</a:t>
            </a:r>
          </a:p>
        </p:txBody>
      </p:sp>
    </p:spTree>
    <p:extLst>
      <p:ext uri="{BB962C8B-B14F-4D97-AF65-F5344CB8AC3E}">
        <p14:creationId xmlns:p14="http://schemas.microsoft.com/office/powerpoint/2010/main" val="27648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2333518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698057" y="455552"/>
            <a:ext cx="164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행정부의 역할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4947331" y="2069066"/>
            <a:ext cx="51301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342900" indent="-342900" algn="just">
              <a:buAutoNum type="arabicParenR"/>
            </a:pP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우리나라 행정부는 대통령을 중심으로 국무총리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국무 회의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 각부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감사원 등으로 구성되었다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국무총리는 대통령을 도와 행정 각부를 총괄하며 대통령과 함께 국무 회의를 열어 각부 장관과 정책을 논의한다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 각부는 구체적인 행정 사무를 집행하는 곳이며 교육부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외교부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법무부 등이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감사원은 최고 감사 기관으로 국가의 모든 수입과 지출을 검사하며 공무원이 직무를 제대로 처리하는지 확인한다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endParaRPr lang="en-US" altLang="ko-KR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→행정부는 법률에 근거하여 구체적인 정책을 만들고 이를 실행한다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국민의 생명과 재산을 지키기 위해 치안을 유지하는 일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국민의 인간다운 삶을 보장하고자 복지 정책을 만들고 실행하는 일 등을 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pic>
        <p:nvPicPr>
          <p:cNvPr id="2" name="그림 1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9F919FF8-C154-92B8-226A-5C0A7AA7F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71" y="2213811"/>
            <a:ext cx="2791215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45673" y="402159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602095" y="1219439"/>
            <a:ext cx="3051771" cy="2500163"/>
            <a:chOff x="1009496" y="1471664"/>
            <a:chExt cx="3051771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1104569" y="2199593"/>
              <a:ext cx="2861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정부 형태</a:t>
              </a:r>
              <a:endParaRPr lang="en-US" altLang="ko-KR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35" name="그림 3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A530568-2EF8-272B-367A-0908CDD8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79" y="2389369"/>
            <a:ext cx="269751" cy="291356"/>
          </a:xfrm>
          <a:prstGeom prst="rect">
            <a:avLst/>
          </a:prstGeom>
        </p:spPr>
      </p:pic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2" y="1205381"/>
            <a:ext cx="3051771" cy="2500163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394809" y="2399181"/>
            <a:ext cx="1983650" cy="350941"/>
            <a:chOff x="7240428" y="2393243"/>
            <a:chExt cx="1983650" cy="3509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287436" y="2405630"/>
              <a:ext cx="1936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대통령 선출</a:t>
              </a: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104627" y="1967393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대통령제</a:t>
            </a:r>
          </a:p>
        </p:txBody>
      </p:sp>
      <p:pic>
        <p:nvPicPr>
          <p:cNvPr id="41" name="그림 40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865EEB9A-A78D-3F5D-543F-28FC929F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09" y="2821952"/>
            <a:ext cx="269751" cy="2913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0792F8-63C8-4FA6-79E7-3C2EDCF4C3E0}"/>
              </a:ext>
            </a:extLst>
          </p:cNvPr>
          <p:cNvSpPr txBox="1"/>
          <p:nvPr/>
        </p:nvSpPr>
        <p:spPr>
          <a:xfrm>
            <a:off x="7317330" y="2830729"/>
            <a:ext cx="2173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탄핵 소추권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4FC27D6-71E1-F548-1127-C73482840952}"/>
              </a:ext>
            </a:extLst>
          </p:cNvPr>
          <p:cNvGrpSpPr/>
          <p:nvPr/>
        </p:nvGrpSpPr>
        <p:grpSpPr>
          <a:xfrm>
            <a:off x="7104629" y="3910758"/>
            <a:ext cx="3051771" cy="2500163"/>
            <a:chOff x="1009496" y="1471664"/>
            <a:chExt cx="3051771" cy="2500163"/>
          </a:xfrm>
        </p:grpSpPr>
        <p:pic>
          <p:nvPicPr>
            <p:cNvPr id="48" name="그림 47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98DC6A7-EAA4-37E5-0AB6-DAE7A388E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5E761B-F35C-71B4-541D-1A3F1DE7113A}"/>
                </a:ext>
              </a:extLst>
            </p:cNvPr>
            <p:cNvSpPr txBox="1"/>
            <p:nvPr/>
          </p:nvSpPr>
          <p:spPr>
            <a:xfrm>
              <a:off x="1072491" y="2237155"/>
              <a:ext cx="292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행정부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EDE06A6C-CEF3-6D29-B00E-2ED4168B8DE2}"/>
              </a:ext>
            </a:extLst>
          </p:cNvPr>
          <p:cNvGrpSpPr/>
          <p:nvPr/>
        </p:nvGrpSpPr>
        <p:grpSpPr>
          <a:xfrm>
            <a:off x="7225643" y="5219113"/>
            <a:ext cx="1747817" cy="318628"/>
            <a:chOff x="7190016" y="5314119"/>
            <a:chExt cx="1747817" cy="31862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491C7A-BED8-A772-E592-7236EF3A91FD}"/>
                </a:ext>
              </a:extLst>
            </p:cNvPr>
            <p:cNvSpPr txBox="1"/>
            <p:nvPr/>
          </p:nvSpPr>
          <p:spPr>
            <a:xfrm>
              <a:off x="7387163" y="5324970"/>
              <a:ext cx="1550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대통령</a:t>
              </a:r>
              <a:r>
                <a:rPr lang="en-US" altLang="ko-KR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국무총리</a:t>
              </a:r>
            </a:p>
          </p:txBody>
        </p:sp>
        <p:pic>
          <p:nvPicPr>
            <p:cNvPr id="51" name="그림 50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40931B59-207F-CC82-249E-6B8759A5B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016" y="5314119"/>
              <a:ext cx="269751" cy="291356"/>
            </a:xfrm>
            <a:prstGeom prst="rect">
              <a:avLst/>
            </a:prstGeom>
          </p:spPr>
        </p:pic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9285746A-4C42-41AC-4E6F-8B3ADB64536C}"/>
              </a:ext>
            </a:extLst>
          </p:cNvPr>
          <p:cNvGrpSpPr/>
          <p:nvPr/>
        </p:nvGrpSpPr>
        <p:grpSpPr>
          <a:xfrm>
            <a:off x="8927432" y="5227323"/>
            <a:ext cx="1253428" cy="317701"/>
            <a:chOff x="8891805" y="5322329"/>
            <a:chExt cx="1253428" cy="3177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9CE4AC-690A-AE39-4613-35FB503D8B62}"/>
                </a:ext>
              </a:extLst>
            </p:cNvPr>
            <p:cNvSpPr txBox="1"/>
            <p:nvPr/>
          </p:nvSpPr>
          <p:spPr>
            <a:xfrm>
              <a:off x="8891805" y="5332253"/>
              <a:ext cx="1253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</a:t>
              </a:r>
            </a:p>
          </p:txBody>
        </p:sp>
        <p:pic>
          <p:nvPicPr>
            <p:cNvPr id="53" name="그림 52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4BFFB2DE-7486-2AE0-85F9-D51016FDA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4425" y="5322329"/>
              <a:ext cx="269751" cy="291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헌법과 국가기관</a:t>
            </a:r>
            <a:endParaRPr lang="en-US" altLang="ko-KR" sz="1600" dirty="0">
              <a:solidFill>
                <a:srgbClr val="4592FA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대통령과 행정부</a:t>
            </a:r>
          </a:p>
        </p:txBody>
      </p:sp>
      <p:pic>
        <p:nvPicPr>
          <p:cNvPr id="38" name="그림 3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B468F58A-0C5B-4D7C-B7B6-C94EA8E3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95" y="4002023"/>
            <a:ext cx="3051771" cy="250016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1793E1-0CD6-4431-BE9C-F45BE3FA5B6A}"/>
              </a:ext>
            </a:extLst>
          </p:cNvPr>
          <p:cNvGrpSpPr/>
          <p:nvPr/>
        </p:nvGrpSpPr>
        <p:grpSpPr>
          <a:xfrm>
            <a:off x="1800891" y="5175982"/>
            <a:ext cx="1525842" cy="338554"/>
            <a:chOff x="7240427" y="2393243"/>
            <a:chExt cx="2093578" cy="33855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DA604D-0447-423F-9A99-DC9DC4D880D7}"/>
                </a:ext>
              </a:extLst>
            </p:cNvPr>
            <p:cNvSpPr txBox="1"/>
            <p:nvPr/>
          </p:nvSpPr>
          <p:spPr>
            <a:xfrm>
              <a:off x="7397363" y="2393243"/>
              <a:ext cx="1936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의회</a:t>
              </a:r>
              <a:r>
                <a:rPr lang="en-US" altLang="ko-KR" sz="16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국회</a:t>
              </a:r>
            </a:p>
          </p:txBody>
        </p:sp>
        <p:pic>
          <p:nvPicPr>
            <p:cNvPr id="54" name="그림 5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D157E4A-C06F-4B1E-914A-BC07DB03E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7" y="2393243"/>
              <a:ext cx="394115" cy="291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366306-E38D-4671-979E-6A10F4A9D762}"/>
              </a:ext>
            </a:extLst>
          </p:cNvPr>
          <p:cNvSpPr txBox="1"/>
          <p:nvPr/>
        </p:nvSpPr>
        <p:spPr>
          <a:xfrm>
            <a:off x="1665090" y="4750132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의원내각제</a:t>
            </a:r>
          </a:p>
        </p:txBody>
      </p:sp>
      <p:pic>
        <p:nvPicPr>
          <p:cNvPr id="56" name="그림 55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23169F69-6E6C-4494-BFE6-E51D10F4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91" y="5598753"/>
            <a:ext cx="269751" cy="29135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39C12AA-37C2-4816-8454-022F27855C28}"/>
              </a:ext>
            </a:extLst>
          </p:cNvPr>
          <p:cNvSpPr txBox="1"/>
          <p:nvPr/>
        </p:nvSpPr>
        <p:spPr>
          <a:xfrm>
            <a:off x="1833561" y="5615174"/>
            <a:ext cx="1149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정당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4DDA9D6D-3F15-4430-9370-C6BC9160A721}"/>
              </a:ext>
            </a:extLst>
          </p:cNvPr>
          <p:cNvGrpSpPr/>
          <p:nvPr/>
        </p:nvGrpSpPr>
        <p:grpSpPr>
          <a:xfrm>
            <a:off x="7928374" y="5593547"/>
            <a:ext cx="1388304" cy="313799"/>
            <a:chOff x="8593925" y="5309402"/>
            <a:chExt cx="1388304" cy="31379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960408D-ABE2-4722-80AD-6B77E0958CA3}"/>
                </a:ext>
              </a:extLst>
            </p:cNvPr>
            <p:cNvSpPr txBox="1"/>
            <p:nvPr/>
          </p:nvSpPr>
          <p:spPr>
            <a:xfrm>
              <a:off x="8728801" y="5315424"/>
              <a:ext cx="12534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인간다운 삶</a:t>
              </a:r>
            </a:p>
          </p:txBody>
        </p:sp>
        <p:pic>
          <p:nvPicPr>
            <p:cNvPr id="73" name="그림 72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777A1915-7A0B-41C2-893D-5273E679F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925" y="5309402"/>
              <a:ext cx="269751" cy="2913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57C9BD-F9E5-4C2E-805E-53B916E6C078}"/>
              </a:ext>
            </a:extLst>
          </p:cNvPr>
          <p:cNvSpPr txBox="1"/>
          <p:nvPr/>
        </p:nvSpPr>
        <p:spPr>
          <a:xfrm>
            <a:off x="2048833" y="2371992"/>
            <a:ext cx="26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민주 국가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1E18B-4516-64E9-D0CC-67B6B11061EB}"/>
              </a:ext>
            </a:extLst>
          </p:cNvPr>
          <p:cNvSpPr txBox="1"/>
          <p:nvPr/>
        </p:nvSpPr>
        <p:spPr>
          <a:xfrm>
            <a:off x="2070642" y="2789124"/>
            <a:ext cx="26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권력분립의 원리</a:t>
            </a:r>
          </a:p>
        </p:txBody>
      </p:sp>
      <p:pic>
        <p:nvPicPr>
          <p:cNvPr id="5" name="그림 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2FE44FBB-4048-7BA5-83B5-57FA24C23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36" y="2832170"/>
            <a:ext cx="269751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+mj-lt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국회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02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B5E3CC-31B8-771D-4BC6-3240DA322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7497" y="3430800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법률을 만드는 국가기관</a:t>
            </a:r>
            <a:r>
              <a:rPr kumimoji="1" lang="en-US" altLang="ko-KR" dirty="0">
                <a:latin typeface="+mj-lt"/>
              </a:rPr>
              <a:t>, </a:t>
            </a:r>
            <a:r>
              <a:rPr kumimoji="1" lang="ko-KR" altLang="en-US" dirty="0">
                <a:latin typeface="+mj-lt"/>
              </a:rPr>
              <a:t>입법부</a:t>
            </a:r>
            <a:endParaRPr kumimoji="1" lang="en-US" altLang="ko-KR" dirty="0">
              <a:latin typeface="+mj-lt"/>
            </a:endParaRP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국회는 어떤 역할을 할까</a:t>
            </a:r>
            <a:r>
              <a:rPr kumimoji="1" lang="en-US" altLang="ko-KR" dirty="0">
                <a:latin typeface="+mj-lt"/>
              </a:rPr>
              <a:t>?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법원과 헌법재판소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03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891396C-C782-73A6-93D6-EC9297A6E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7364" y="4610132"/>
            <a:ext cx="3925947" cy="50400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법을 적용하고 판단하는 국가기관</a:t>
            </a:r>
            <a:r>
              <a:rPr kumimoji="1" lang="en-US" altLang="ko-KR" dirty="0">
                <a:latin typeface="+mj-lt"/>
              </a:rPr>
              <a:t>, </a:t>
            </a:r>
            <a:r>
              <a:rPr kumimoji="1" lang="ko-KR" altLang="en-US" dirty="0">
                <a:latin typeface="+mj-lt"/>
              </a:rPr>
              <a:t>사법부</a:t>
            </a:r>
            <a:endParaRPr kumimoji="1" lang="en-US" altLang="ko-KR" dirty="0">
              <a:latin typeface="+mj-lt"/>
            </a:endParaRP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헌법재판소는 어떤 역할을 할까</a:t>
            </a:r>
            <a:r>
              <a:rPr kumimoji="1" lang="en-US" altLang="ko-KR" dirty="0">
                <a:latin typeface="+mj-lt"/>
              </a:rPr>
              <a:t>?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대통령과 행정부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01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C0DA576-A9DA-CFFB-A8F0-6C016BBD51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6365" y="2240668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민주 국가의 정부 형태는 어떻게 구분할까</a:t>
            </a:r>
            <a:r>
              <a:rPr kumimoji="1" lang="en-US" altLang="ko-KR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법률을 집행하는 국가기관</a:t>
            </a:r>
            <a:r>
              <a:rPr kumimoji="1" lang="en-US" altLang="ko-KR" dirty="0">
                <a:latin typeface="+mj-lt"/>
              </a:rPr>
              <a:t>, </a:t>
            </a:r>
            <a:r>
              <a:rPr kumimoji="1" lang="ko-KR" altLang="en-US" dirty="0">
                <a:latin typeface="+mj-lt"/>
              </a:rPr>
              <a:t>행정부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8918953D-86B7-4AE1-AF83-4C20C74BC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4850" y="5421051"/>
            <a:ext cx="3156611" cy="234000"/>
          </a:xfrm>
        </p:spPr>
        <p:txBody>
          <a:bodyPr>
            <a:normAutofit lnSpcReduction="10000"/>
          </a:bodyPr>
          <a:lstStyle/>
          <a:p>
            <a:r>
              <a:rPr kumimoji="1" lang="en-US" altLang="ko-KR" dirty="0">
                <a:latin typeface="+mj-lt"/>
              </a:rPr>
              <a:t>1</a:t>
            </a:r>
            <a:r>
              <a:rPr kumimoji="1" lang="ko-KR" altLang="en-US" dirty="0">
                <a:latin typeface="+mj-lt"/>
              </a:rPr>
              <a:t>단원 마무리</a:t>
            </a:r>
          </a:p>
        </p:txBody>
      </p:sp>
      <p:sp>
        <p:nvSpPr>
          <p:cNvPr id="16" name="텍스트 개체 틀 9">
            <a:extLst>
              <a:ext uri="{FF2B5EF4-FFF2-40B4-BE49-F238E27FC236}">
                <a16:creationId xmlns:a16="http://schemas.microsoft.com/office/drawing/2014/main" id="{5699EFF8-C756-4298-9270-06B175398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6277" y="5394051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04</a:t>
            </a:r>
            <a:endParaRPr kumimoji="1"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A221B16-42E1-A54B-0E3B-045E5317C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354555" y="1507489"/>
            <a:ext cx="1716500" cy="238625"/>
          </a:xfrm>
          <a:prstGeom prst="rect">
            <a:avLst/>
          </a:prstGeom>
        </p:spPr>
      </p:pic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283315" y="3407222"/>
            <a:ext cx="4274708" cy="277082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11" y="1476753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2356711" y="2513233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정부 형태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4042326" y="2513233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대통령제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043937" y="2512541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3722264" y="2537784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탐구 주제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7" name="그래픽 36" descr="배지 윤곽선">
              <a:extLst>
                <a:ext uri="{FF2B5EF4-FFF2-40B4-BE49-F238E27FC236}">
                  <a16:creationId xmlns:a16="http://schemas.microsoft.com/office/drawing/2014/main" id="{48EBC956-BE0E-7EB0-A15D-E5139A71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30107" y="5102212"/>
              <a:ext cx="282780" cy="282780"/>
            </a:xfrm>
            <a:prstGeom prst="rect">
              <a:avLst/>
            </a:prstGeom>
          </p:spPr>
        </p:pic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9F5AF4-895F-5D8E-4A98-95C2CB0656C5}"/>
                </a:ext>
              </a:extLst>
            </p:cNvPr>
            <p:cNvSpPr txBox="1"/>
            <p:nvPr/>
          </p:nvSpPr>
          <p:spPr>
            <a:xfrm>
              <a:off x="2504299" y="4189190"/>
              <a:ext cx="194058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우리나라 정부의 형태를 파악하고 나아가 민주 국가의 정부 형태는 </a:t>
              </a:r>
              <a:r>
                <a:rPr lang="ko-KR" altLang="en-US" sz="1050" dirty="0" err="1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어떤지</a:t>
              </a:r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 알아본다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행정부의 역할을 파악하고 기관의 특징이 무엇인지 알아본다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9D4743-DADE-43D1-A3A7-F6E098437B79}"/>
              </a:ext>
            </a:extLst>
          </p:cNvPr>
          <p:cNvSpPr txBox="1"/>
          <p:nvPr/>
        </p:nvSpPr>
        <p:spPr>
          <a:xfrm>
            <a:off x="5560717" y="2503519"/>
            <a:ext cx="136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의원내각제</a:t>
            </a:r>
          </a:p>
        </p:txBody>
      </p:sp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A278CAFD-6748-4B80-8E61-8146A06F45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5266064" y="2532335"/>
            <a:ext cx="390043" cy="31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F1A920-EADE-487D-8664-E71DF81EF29A}"/>
              </a:ext>
            </a:extLst>
          </p:cNvPr>
          <p:cNvSpPr txBox="1"/>
          <p:nvPr/>
        </p:nvSpPr>
        <p:spPr>
          <a:xfrm>
            <a:off x="7288542" y="2503519"/>
            <a:ext cx="9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대통령</a:t>
            </a:r>
          </a:p>
        </p:txBody>
      </p:sp>
      <p:pic>
        <p:nvPicPr>
          <p:cNvPr id="30" name="그림 29" descr="블랙, 어둠이(가) 표시된 사진&#10;&#10;자동 생성된 설명">
            <a:extLst>
              <a:ext uri="{FF2B5EF4-FFF2-40B4-BE49-F238E27FC236}">
                <a16:creationId xmlns:a16="http://schemas.microsoft.com/office/drawing/2014/main" id="{6F5B9901-29EC-420F-B763-30C98CF721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6984127" y="2532335"/>
            <a:ext cx="390043" cy="311700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911564" y="1506182"/>
            <a:ext cx="8181248" cy="527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우리나라의 정부 형태를 설명할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대통령과 행정부의 역할을 설명할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C4C336-D592-7602-17F2-D5A03D59C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9" b="29395"/>
          <a:stretch/>
        </p:blipFill>
        <p:spPr>
          <a:xfrm>
            <a:off x="3334225" y="1780436"/>
            <a:ext cx="1900407" cy="23862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AA99FD-D071-8747-5EDD-0BC8C8082547}"/>
              </a:ext>
            </a:extLst>
          </p:cNvPr>
          <p:cNvSpPr txBox="1"/>
          <p:nvPr/>
        </p:nvSpPr>
        <p:spPr>
          <a:xfrm>
            <a:off x="8438282" y="5077872"/>
            <a:ext cx="194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Q.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국가마다 대표가 다른 이유는 무엇일까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  <a:endParaRPr lang="ko-KR" altLang="en-US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10" name="그림 9" descr="만화 영화, 일러스트레이션, 그림, 의류이(가) 표시된 사진&#10;&#10;자동 생성된 설명">
            <a:extLst>
              <a:ext uri="{FF2B5EF4-FFF2-40B4-BE49-F238E27FC236}">
                <a16:creationId xmlns:a16="http://schemas.microsoft.com/office/drawing/2014/main" id="{25F6DA65-8553-96C5-54D5-ABB462BD6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46" y="4521520"/>
            <a:ext cx="2004436" cy="1485694"/>
          </a:xfrm>
          <a:prstGeom prst="rect">
            <a:avLst/>
          </a:prstGeom>
        </p:spPr>
      </p:pic>
      <p:pic>
        <p:nvPicPr>
          <p:cNvPr id="5" name="그림 4" descr="의류, 만화 영화, 일러스트레이션, 텍스트이(가) 표시된 사진&#10;&#10;자동 생성된 설명">
            <a:extLst>
              <a:ext uri="{FF2B5EF4-FFF2-40B4-BE49-F238E27FC236}">
                <a16:creationId xmlns:a16="http://schemas.microsoft.com/office/drawing/2014/main" id="{DA63026D-6277-7A2B-22FA-431306870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27" y="3564544"/>
            <a:ext cx="1753573" cy="1296292"/>
          </a:xfrm>
          <a:prstGeom prst="rect">
            <a:avLst/>
          </a:prstGeom>
        </p:spPr>
      </p:pic>
      <p:pic>
        <p:nvPicPr>
          <p:cNvPr id="14" name="그림 13" descr="클립아트, 일러스트레이션, 그림, 만화 영화이(가) 표시된 사진&#10;&#10;자동 생성된 설명">
            <a:extLst>
              <a:ext uri="{FF2B5EF4-FFF2-40B4-BE49-F238E27FC236}">
                <a16:creationId xmlns:a16="http://schemas.microsoft.com/office/drawing/2014/main" id="{048A500B-EA0E-FFEC-AFFB-F015A9A0B5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68" y="3564544"/>
            <a:ext cx="1816608" cy="1344168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413A1E88-15D9-00B6-2475-E39CA6563EB4}"/>
              </a:ext>
            </a:extLst>
          </p:cNvPr>
          <p:cNvSpPr/>
          <p:nvPr/>
        </p:nvSpPr>
        <p:spPr>
          <a:xfrm>
            <a:off x="7729142" y="3281703"/>
            <a:ext cx="1302272" cy="12088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정상회담인데 ○○국은 왜 총리가 참석했지</a:t>
            </a:r>
            <a:r>
              <a:rPr lang="en-US" altLang="ko-KR" sz="10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10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6" name="말풍선: 타원형 15">
            <a:extLst>
              <a:ext uri="{FF2B5EF4-FFF2-40B4-BE49-F238E27FC236}">
                <a16:creationId xmlns:a16="http://schemas.microsoft.com/office/drawing/2014/main" id="{BB5D2E54-9BED-083A-E771-D95D3D50FCD0}"/>
              </a:ext>
            </a:extLst>
          </p:cNvPr>
          <p:cNvSpPr/>
          <p:nvPr/>
        </p:nvSpPr>
        <p:spPr>
          <a:xfrm>
            <a:off x="7685763" y="4246938"/>
            <a:ext cx="1302272" cy="79504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우리나라는 대통령이 국가를 대표해 </a:t>
            </a:r>
            <a:r>
              <a:rPr lang="ko-KR" altLang="en-US" sz="10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참석했잖아</a:t>
            </a:r>
            <a:r>
              <a:rPr lang="en-US" altLang="ko-KR" sz="10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0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6" name="말풍선: 타원형 25">
            <a:extLst>
              <a:ext uri="{FF2B5EF4-FFF2-40B4-BE49-F238E27FC236}">
                <a16:creationId xmlns:a16="http://schemas.microsoft.com/office/drawing/2014/main" id="{48CAFD57-4F3B-F15E-9AEC-5132E3235D37}"/>
              </a:ext>
            </a:extLst>
          </p:cNvPr>
          <p:cNvSpPr/>
          <p:nvPr/>
        </p:nvSpPr>
        <p:spPr>
          <a:xfrm>
            <a:off x="9920486" y="2803985"/>
            <a:ext cx="1532245" cy="79504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○○국은 대통령이 없어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총리가 국가를 대표해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7" name="말풍선: 타원형 26">
            <a:extLst>
              <a:ext uri="{FF2B5EF4-FFF2-40B4-BE49-F238E27FC236}">
                <a16:creationId xmlns:a16="http://schemas.microsoft.com/office/drawing/2014/main" id="{992CC96C-EBD7-2AA4-9229-7C7429684EAB}"/>
              </a:ext>
            </a:extLst>
          </p:cNvPr>
          <p:cNvSpPr/>
          <p:nvPr/>
        </p:nvSpPr>
        <p:spPr>
          <a:xfrm>
            <a:off x="9281783" y="4162214"/>
            <a:ext cx="996868" cy="570008"/>
          </a:xfrm>
          <a:prstGeom prst="wedgeEllipseCallout">
            <a:avLst>
              <a:gd name="adj1" fmla="val -50093"/>
              <a:gd name="adj2" fmla="val 453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대통령이 없는 국가도 있어</a:t>
            </a:r>
            <a:r>
              <a:rPr lang="en-US" altLang="ko-KR" sz="9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9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B14C0C-2796-6E90-0838-14F038ED4D74}"/>
              </a:ext>
            </a:extLst>
          </p:cNvPr>
          <p:cNvSpPr txBox="1"/>
          <p:nvPr/>
        </p:nvSpPr>
        <p:spPr>
          <a:xfrm>
            <a:off x="8655595" y="2523443"/>
            <a:ext cx="9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행정부</a:t>
            </a:r>
          </a:p>
        </p:txBody>
      </p:sp>
      <p:pic>
        <p:nvPicPr>
          <p:cNvPr id="34" name="그림 33" descr="블랙, 어둠이(가) 표시된 사진&#10;&#10;자동 생성된 설명">
            <a:extLst>
              <a:ext uri="{FF2B5EF4-FFF2-40B4-BE49-F238E27FC236}">
                <a16:creationId xmlns:a16="http://schemas.microsoft.com/office/drawing/2014/main" id="{98F8A7EA-5D7E-C1C3-AA70-5E35E9287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8336899" y="2546528"/>
            <a:ext cx="390043" cy="3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263001" y="2743203"/>
            <a:ext cx="9967864" cy="1078080"/>
            <a:chOff x="1235798" y="2516101"/>
            <a:chExt cx="9967864" cy="107808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16101"/>
              <a:ext cx="2172529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권력분립의 원리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19" name="그림 18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49670EC3-26C2-42AF-0DA2-209F9AF89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977643" y="2219333"/>
            <a:ext cx="2793765" cy="510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077544" y="462545"/>
            <a:ext cx="567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민주 국가의 정부 형태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5" y="2025419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3122371" y="2061894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대통령제와 의원내각제를 이해하고 특징을 파악한다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1687765" y="3349032"/>
            <a:ext cx="996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민주 국가에서 국가 권력을 적절하게 분산하여 국가기관이 서로 견제와 균형을 이루게 하는 원리이다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DAB1A08-3126-4684-B31A-34B29CB4BD85}"/>
              </a:ext>
            </a:extLst>
          </p:cNvPr>
          <p:cNvGrpSpPr/>
          <p:nvPr/>
        </p:nvGrpSpPr>
        <p:grpSpPr>
          <a:xfrm>
            <a:off x="1263002" y="3979186"/>
            <a:ext cx="9967863" cy="1078080"/>
            <a:chOff x="1235799" y="2516101"/>
            <a:chExt cx="9967863" cy="1078080"/>
          </a:xfrm>
        </p:grpSpPr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1910E65-E56A-4F12-8F3A-CB83FEA5B37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36D70A44-1306-4D36-A3F7-7BCB5FD6A1E8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대통령제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14414684-32E6-44D6-9A90-BD1F77C67476}"/>
              </a:ext>
            </a:extLst>
          </p:cNvPr>
          <p:cNvSpPr/>
          <p:nvPr/>
        </p:nvSpPr>
        <p:spPr>
          <a:xfrm>
            <a:off x="1260664" y="5367213"/>
            <a:ext cx="9967863" cy="11574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A19CF-0ED8-4E36-AFCE-6DBDFCBA10C1}"/>
              </a:ext>
            </a:extLst>
          </p:cNvPr>
          <p:cNvSpPr txBox="1"/>
          <p:nvPr/>
        </p:nvSpPr>
        <p:spPr>
          <a:xfrm>
            <a:off x="1687765" y="4576983"/>
            <a:ext cx="1114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국민이 선거로 의회의 의원과 대통령을 각각 선출하며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선출된 대통령이 행정부를 구성하는 정부 형태이다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87" y="526031"/>
            <a:ext cx="5702555" cy="860090"/>
          </a:xfrm>
          <a:prstGeom prst="rect">
            <a:avLst/>
          </a:prstGeom>
        </p:spPr>
      </p:pic>
      <p:pic>
        <p:nvPicPr>
          <p:cNvPr id="5" name="그림 4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C19A2FD8-C8F9-3077-0799-877BD55D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977643" y="1608704"/>
            <a:ext cx="2793765" cy="510637"/>
          </a:xfrm>
          <a:prstGeom prst="rect">
            <a:avLst/>
          </a:prstGeom>
        </p:spPr>
      </p:pic>
      <p:pic>
        <p:nvPicPr>
          <p:cNvPr id="6" name="그림 5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6F1D2E39-A79C-A482-0B7D-DA84EEC0C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5" y="1463371"/>
            <a:ext cx="866906" cy="436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689FB0-0620-C26D-5F9D-8DE557CD3125}"/>
              </a:ext>
            </a:extLst>
          </p:cNvPr>
          <p:cNvSpPr txBox="1"/>
          <p:nvPr/>
        </p:nvSpPr>
        <p:spPr>
          <a:xfrm>
            <a:off x="3122371" y="1490786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민주 국가의 정부 형태가 무엇인지 알고 설명할 수 있다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3DB230F-2BD0-E857-15FE-00902034BF04}"/>
              </a:ext>
            </a:extLst>
          </p:cNvPr>
          <p:cNvSpPr/>
          <p:nvPr/>
        </p:nvSpPr>
        <p:spPr>
          <a:xfrm>
            <a:off x="1263002" y="5214253"/>
            <a:ext cx="1425916" cy="425292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의원내각제</a:t>
            </a:r>
            <a:endParaRPr lang="en-US" dirty="0">
              <a:solidFill>
                <a:prstClr val="white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95A83-8D25-A318-195C-1FCA10A5D780}"/>
              </a:ext>
            </a:extLst>
          </p:cNvPr>
          <p:cNvSpPr txBox="1"/>
          <p:nvPr/>
        </p:nvSpPr>
        <p:spPr>
          <a:xfrm>
            <a:off x="1411300" y="5783832"/>
            <a:ext cx="1024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국민이 선거로 의회의 의원을 선출하면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의회에서 가장 많은 의석을 가진 정당의 대표가 총리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수상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 되어 내각을 구성하는 정부 형태이다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8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588822" y="440775"/>
            <a:ext cx="29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민주 국가의 정부 형태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3097956" y="579709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대통령제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5463259" y="1439501"/>
            <a:ext cx="46865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대통령은 의회에 법률안을 제출하지 못하지만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의회에서 의결한 법률안에 거부권을 행사할 수 있다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의회는 대통령이 권한을 행사할 때 </a:t>
            </a:r>
            <a:r>
              <a:rPr lang="ko-KR" altLang="en-US" sz="20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동의권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탄핵 소추권 등을 행사하여 의회와 행정부 간 권력이 독립적으로 행사되어 상호 견제와 균형을 이루도록 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3" name="그림 2" descr="텍스트, 만화 영화, 스크린샷이(가) 표시된 사진&#10;&#10;자동 생성된 설명">
            <a:extLst>
              <a:ext uri="{FF2B5EF4-FFF2-40B4-BE49-F238E27FC236}">
                <a16:creationId xmlns:a16="http://schemas.microsoft.com/office/drawing/2014/main" id="{3CBE2E16-A659-76E5-3051-81DE5EB46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35" y="2377817"/>
            <a:ext cx="3717015" cy="254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534837" y="425873"/>
            <a:ext cx="29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민주 국가의 정부 형태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D9AB00-FC7C-2B81-DEAD-3B41ABC46846}"/>
              </a:ext>
            </a:extLst>
          </p:cNvPr>
          <p:cNvSpPr txBox="1"/>
          <p:nvPr/>
        </p:nvSpPr>
        <p:spPr>
          <a:xfrm>
            <a:off x="3063240" y="575478"/>
            <a:ext cx="63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의원내각제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5622926" y="2152574"/>
            <a:ext cx="46865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1)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의원내각제는 총리와 각료가 의회의 의원을 함께 맡을 수 있어 입법부와 행정부의 관계가 밀접하게 구성된다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</a:p>
          <a:p>
            <a:pPr algn="just"/>
            <a:endParaRPr lang="en-US" altLang="ko-KR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2)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의회는 내각을 불신임할 수 있으며 내각은 의회에 법률안을 제출하고 의회를 해산하는 권한을 갖는다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endParaRPr lang="en-US" altLang="ko-KR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3)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국민의 요구에 민감하게 반응하여 책임 있는 정치를 실현한다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endParaRPr lang="en-US" altLang="ko-KR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4)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의회에서 다수 의석을 차지한 정당이 내각을 구성하므로 다수당의 세력을 견제하기 어려우며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여러 정당이 소수의 의석을 나누어 가지게 된다면 국가 운영의 방향을 합의하기 어려울 수 있다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pic>
        <p:nvPicPr>
          <p:cNvPr id="5" name="그림 4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D8D05C7B-FD67-F6E3-A0AF-792F63DD5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75" y="2496646"/>
            <a:ext cx="3745602" cy="24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3" y="393300"/>
            <a:ext cx="2700373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490661" y="473139"/>
            <a:ext cx="252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우리나라의 정부 형태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175658"/>
            <a:ext cx="10154347" cy="5289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8D56BA-C1FE-CCD7-E64C-3E304D990A7B}"/>
              </a:ext>
            </a:extLst>
          </p:cNvPr>
          <p:cNvSpPr txBox="1"/>
          <p:nvPr/>
        </p:nvSpPr>
        <p:spPr>
          <a:xfrm>
            <a:off x="1764413" y="1652856"/>
            <a:ext cx="8327572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우리나라는 대통령제를 기본으로 하면서도 의원내각제 요소를 일부 가미한 정부 형태를 채택하고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이러한 정부 형태는 헌법에 규정되어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pic>
        <p:nvPicPr>
          <p:cNvPr id="5" name="그림 4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41C5B482-BBE0-57BE-6972-ED329F3D3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2536239"/>
            <a:ext cx="7830498" cy="370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263002" y="1926339"/>
            <a:ext cx="9967863" cy="1078080"/>
            <a:chOff x="1235799" y="2516101"/>
            <a:chExt cx="9967863" cy="107808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국가 원수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1424298" y="433282"/>
            <a:ext cx="931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법률을 집행하는 국가기관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행정부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1620647" y="2488387"/>
            <a:ext cx="1023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한 국가의 최고 지도자이자 국제법상 외국에 대하여 그 나라를 대표하는 자격을 갖는 사람을 말한다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DAB1A08-3126-4684-B31A-34B29CB4BD85}"/>
              </a:ext>
            </a:extLst>
          </p:cNvPr>
          <p:cNvGrpSpPr/>
          <p:nvPr/>
        </p:nvGrpSpPr>
        <p:grpSpPr>
          <a:xfrm>
            <a:off x="1263002" y="3162322"/>
            <a:ext cx="9967863" cy="1078080"/>
            <a:chOff x="1235799" y="2516101"/>
            <a:chExt cx="9967863" cy="1078080"/>
          </a:xfrm>
        </p:grpSpPr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1910E65-E56A-4F12-8F3A-CB83FEA5B37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36D70A44-1306-4D36-A3F7-7BCB5FD6A1E8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수반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14414684-32E6-44D6-9A90-BD1F77C67476}"/>
              </a:ext>
            </a:extLst>
          </p:cNvPr>
          <p:cNvSpPr/>
          <p:nvPr/>
        </p:nvSpPr>
        <p:spPr>
          <a:xfrm>
            <a:off x="1260664" y="4550350"/>
            <a:ext cx="9967863" cy="864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A19CF-0ED8-4E36-AFCE-6DBDFCBA10C1}"/>
              </a:ext>
            </a:extLst>
          </p:cNvPr>
          <p:cNvSpPr txBox="1"/>
          <p:nvPr/>
        </p:nvSpPr>
        <p:spPr>
          <a:xfrm>
            <a:off x="1612710" y="3749473"/>
            <a:ext cx="94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행정부의 가장 높은 자리에 있는 사람을 말한다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60" y="433282"/>
            <a:ext cx="10131552" cy="8600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3DB230F-2BD0-E857-15FE-00902034BF04}"/>
              </a:ext>
            </a:extLst>
          </p:cNvPr>
          <p:cNvSpPr/>
          <p:nvPr/>
        </p:nvSpPr>
        <p:spPr>
          <a:xfrm>
            <a:off x="1263002" y="4397389"/>
            <a:ext cx="1425916" cy="425292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계엄</a:t>
            </a:r>
            <a:endParaRPr lang="en-US" dirty="0">
              <a:solidFill>
                <a:prstClr val="white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95A83-8D25-A318-195C-1FCA10A5D780}"/>
              </a:ext>
            </a:extLst>
          </p:cNvPr>
          <p:cNvSpPr txBox="1"/>
          <p:nvPr/>
        </p:nvSpPr>
        <p:spPr>
          <a:xfrm>
            <a:off x="1612710" y="4891740"/>
            <a:ext cx="102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전쟁 등 국가 비상사태가 발생했을 때 행정권과 사법권을 군이 맡아 다스리는 것을 말한다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8C2E166-EE99-0B2E-8C65-DB46F6F49B44}"/>
              </a:ext>
            </a:extLst>
          </p:cNvPr>
          <p:cNvSpPr/>
          <p:nvPr/>
        </p:nvSpPr>
        <p:spPr>
          <a:xfrm>
            <a:off x="1260664" y="5660107"/>
            <a:ext cx="9967863" cy="864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441AD3C-7B36-34ED-AC75-F322E017BC7B}"/>
              </a:ext>
            </a:extLst>
          </p:cNvPr>
          <p:cNvSpPr/>
          <p:nvPr/>
        </p:nvSpPr>
        <p:spPr>
          <a:xfrm>
            <a:off x="1263002" y="5507146"/>
            <a:ext cx="1425916" cy="425292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국정</a:t>
            </a:r>
            <a:endParaRPr lang="en-US" dirty="0">
              <a:solidFill>
                <a:prstClr val="white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61CA9B-0B79-4E63-9C20-9585C5FE7CC9}"/>
              </a:ext>
            </a:extLst>
          </p:cNvPr>
          <p:cNvSpPr txBox="1"/>
          <p:nvPr/>
        </p:nvSpPr>
        <p:spPr>
          <a:xfrm>
            <a:off x="1612710" y="6029716"/>
            <a:ext cx="102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한 국가의 정치 전반을 의미하며 입법부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행정부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사법부가 하는 일을 포괄한다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9" name="그림 8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9927463A-221E-ADC5-1B97-523E48E63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3120147" y="1601661"/>
            <a:ext cx="2793765" cy="510637"/>
          </a:xfrm>
          <a:prstGeom prst="rect">
            <a:avLst/>
          </a:prstGeom>
        </p:spPr>
      </p:pic>
      <p:pic>
        <p:nvPicPr>
          <p:cNvPr id="10" name="그림 9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15454160-01DF-3DCF-20F1-F845BFDB1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69" y="1407747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1F3A41-7C8B-25DD-727C-5815D73BD239}"/>
              </a:ext>
            </a:extLst>
          </p:cNvPr>
          <p:cNvSpPr txBox="1"/>
          <p:nvPr/>
        </p:nvSpPr>
        <p:spPr>
          <a:xfrm>
            <a:off x="3264875" y="1444222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대통령과 행정부의 역할을 파악하여 우리나라의 국가기관을 이해한다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2333518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698057" y="455552"/>
            <a:ext cx="164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대통령의 역할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273713" y="2063517"/>
            <a:ext cx="89219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우리나라 대통령은 국민의 직접 선거로 선출하고 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5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 임기를 중임할 수 없으며 국민의 직접 선거로 선출한다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457200" indent="-457200" algn="just">
              <a:buAutoNum type="arabicParenR"/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대통령이 국가를 대표하는 국가 원수이자 행정부 수반임을 명시하고 있으며 국가 원수로서 대통령은 국가를 대표하여 외국과 조약을 체결하며 외교 활동을 진행한다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457200" indent="-457200" algn="just">
              <a:buAutoNum type="arabicParenR"/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국회의 동의를 얻어 대법원장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헌법재판소장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감사원장 등을 임명하여 헌법 기관을 구성한다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</a:p>
          <a:p>
            <a:pPr marL="457200" indent="-457200" algn="just">
              <a:buAutoNum type="arabicParenR"/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국가의 중요한 사안을 국민에게 직접 의견을 묻는 국민 투표를 시행할 수 있고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국가가 위급한 상황에서는 긴급 명령을 내리거나 계엄을 선포할 수 있다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endParaRPr lang="en-US" altLang="ko-KR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→</a:t>
            </a:r>
            <a:r>
              <a:rPr lang="ko-KR" altLang="en-US" sz="16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대통령은 행정부 수반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으로서 행정부의 일에 관한 최종적인 결정을 가지고 국무 회의의 의장으로서 행정부 주요 업무를 심의한다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행정부의 공무원을 임명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해임하는 권한을 가지며 국회에서 의결한 법률안에 거부권을 행사하는 등 국제를 견제하는 역할도 맡는다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endParaRPr lang="en-US" altLang="ko-KR" sz="2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9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725</Words>
  <Application>Microsoft Office PowerPoint</Application>
  <PresentationFormat>와이드스크린</PresentationFormat>
  <Paragraphs>108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NanumGothicExtraBold</vt:lpstr>
      <vt:lpstr>NanumGothic</vt:lpstr>
      <vt:lpstr>나눔스퀘어 네오 Bold</vt:lpstr>
      <vt:lpstr>나눔스퀘어 네오 Heavy</vt:lpstr>
      <vt:lpstr>나눔스퀘어OTF</vt:lpstr>
      <vt:lpstr>나눔스퀘어OTF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99</cp:revision>
  <dcterms:created xsi:type="dcterms:W3CDTF">2024-08-13T02:16:59Z</dcterms:created>
  <dcterms:modified xsi:type="dcterms:W3CDTF">2024-08-30T08:37:41Z</dcterms:modified>
</cp:coreProperties>
</file>