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86" r:id="rId3"/>
    <p:sldId id="310" r:id="rId4"/>
    <p:sldId id="322" r:id="rId5"/>
    <p:sldId id="312" r:id="rId6"/>
    <p:sldId id="339" r:id="rId7"/>
    <p:sldId id="341" r:id="rId8"/>
    <p:sldId id="329" r:id="rId9"/>
    <p:sldId id="335" r:id="rId10"/>
    <p:sldId id="342" r:id="rId11"/>
    <p:sldId id="336" r:id="rId12"/>
    <p:sldId id="326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95" d="100"/>
          <a:sy n="95" d="100"/>
        </p:scale>
        <p:origin x="84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A19C11-EF90-469B-9A53-7DA9CAAD8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D076729-49A4-4314-AD65-B3586EABA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FC291A-2563-4A02-871C-AD90505EC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A69373-D3F3-446E-825E-9EA27FDB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D5BCB6-9AA8-44B6-8E07-D565DA42D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1385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6FE83D-D2A7-4A94-9F91-AE39CC679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1E3DFA1-A18A-4576-825D-71353851D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6BEA938-4E03-4C94-87F0-C884EEE60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8B02F45-AF52-4A66-B2F9-EF86D1C52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2A423E8-E59D-47AB-BE52-CD6DE11E3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980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54BBA6D-F664-4179-B5E0-E7CF9C6DC3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10308B7-B01D-4FCD-A157-F2B8B7235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13F7368-D96D-431A-8E63-C219D3655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491FF25-1815-49BF-A175-C8D0D5C3C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AD34A70-8B84-4DE7-8AF7-96073FCEB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3958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25">
            <a:extLst>
              <a:ext uri="{FF2B5EF4-FFF2-40B4-BE49-F238E27FC236}">
                <a16:creationId xmlns:a16="http://schemas.microsoft.com/office/drawing/2014/main" id="{5F2EA367-C772-EEA5-14E3-A7884B8D7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6000" y="3384000"/>
            <a:ext cx="5760000" cy="79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48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표지 제목 입력란</a:t>
            </a:r>
            <a:endParaRPr kumimoji="1" lang="en-US" altLang="ko-KR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7CF9D1-464D-9185-76CC-DCD80549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000" y="3060000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1" i="0">
                <a:solidFill>
                  <a:srgbClr val="46BEFA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</a:t>
            </a:r>
          </a:p>
        </p:txBody>
      </p:sp>
    </p:spTree>
    <p:extLst>
      <p:ext uri="{BB962C8B-B14F-4D97-AF65-F5344CB8AC3E}">
        <p14:creationId xmlns:p14="http://schemas.microsoft.com/office/powerpoint/2010/main" val="2547076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목차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자유형 93">
            <a:extLst>
              <a:ext uri="{FF2B5EF4-FFF2-40B4-BE49-F238E27FC236}">
                <a16:creationId xmlns:a16="http://schemas.microsoft.com/office/drawing/2014/main" id="{C1486CC4-6B29-0A8D-3CD2-0BFA6AA822AD}"/>
              </a:ext>
            </a:extLst>
          </p:cNvPr>
          <p:cNvSpPr>
            <a:spLocks/>
          </p:cNvSpPr>
          <p:nvPr userDrawn="1"/>
        </p:nvSpPr>
        <p:spPr>
          <a:xfrm>
            <a:off x="-36000" y="0"/>
            <a:ext cx="5436000" cy="6858000"/>
          </a:xfrm>
          <a:custGeom>
            <a:avLst/>
            <a:gdLst>
              <a:gd name="connsiteX0" fmla="*/ 0 w 5436000"/>
              <a:gd name="connsiteY0" fmla="*/ 0 h 6858000"/>
              <a:gd name="connsiteX1" fmla="*/ 4196380 w 5436000"/>
              <a:gd name="connsiteY1" fmla="*/ 0 h 6858000"/>
              <a:gd name="connsiteX2" fmla="*/ 4223422 w 5436000"/>
              <a:gd name="connsiteY2" fmla="*/ 24578 h 6858000"/>
              <a:gd name="connsiteX3" fmla="*/ 5436000 w 5436000"/>
              <a:gd name="connsiteY3" fmla="*/ 2952000 h 6858000"/>
              <a:gd name="connsiteX4" fmla="*/ 2719471 w 5436000"/>
              <a:gd name="connsiteY4" fmla="*/ 6840786 h 6858000"/>
              <a:gd name="connsiteX5" fmla="*/ 2668596 w 5436000"/>
              <a:gd name="connsiteY5" fmla="*/ 6858000 h 6858000"/>
              <a:gd name="connsiteX6" fmla="*/ 0 w 543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6000" h="6858000">
                <a:moveTo>
                  <a:pt x="0" y="0"/>
                </a:moveTo>
                <a:lnTo>
                  <a:pt x="4196380" y="0"/>
                </a:lnTo>
                <a:lnTo>
                  <a:pt x="4223422" y="24578"/>
                </a:lnTo>
                <a:cubicBezTo>
                  <a:pt x="4972615" y="773771"/>
                  <a:pt x="5436000" y="1808771"/>
                  <a:pt x="5436000" y="2952000"/>
                </a:cubicBezTo>
                <a:cubicBezTo>
                  <a:pt x="5436000" y="4738296"/>
                  <a:pt x="4304689" y="6260360"/>
                  <a:pt x="2719471" y="6840786"/>
                </a:cubicBezTo>
                <a:lnTo>
                  <a:pt x="2668596" y="6858000"/>
                </a:lnTo>
                <a:lnTo>
                  <a:pt x="0" y="6858000"/>
                </a:lnTo>
                <a:close/>
              </a:path>
            </a:pathLst>
          </a:custGeom>
          <a:noFill/>
          <a:ln w="12700">
            <a:solidFill>
              <a:srgbClr val="46BEF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ko-KR" altLang="en-US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9895E58C-5B7E-C797-C059-3AD811B3A7AD}"/>
              </a:ext>
            </a:extLst>
          </p:cNvPr>
          <p:cNvSpPr>
            <a:spLocks/>
          </p:cNvSpPr>
          <p:nvPr userDrawn="1"/>
        </p:nvSpPr>
        <p:spPr>
          <a:xfrm>
            <a:off x="468000" y="2088000"/>
            <a:ext cx="1800000" cy="1800000"/>
          </a:xfrm>
          <a:prstGeom prst="ellipse">
            <a:avLst/>
          </a:prstGeom>
          <a:solidFill>
            <a:srgbClr val="46B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BCE6A404-44F4-0F62-B454-3580EBBBB6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000" y="2952000"/>
            <a:ext cx="3616325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 i="0">
                <a:solidFill>
                  <a:srgbClr val="1D356B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CONTENT</a:t>
            </a:r>
            <a:endParaRPr kumimoji="1" lang="ko-KR" altLang="en-US" dirty="0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81C8A17A-1C2F-FD05-810D-3821F930BED7}"/>
              </a:ext>
            </a:extLst>
          </p:cNvPr>
          <p:cNvSpPr/>
          <p:nvPr userDrawn="1"/>
        </p:nvSpPr>
        <p:spPr>
          <a:xfrm>
            <a:off x="5071439" y="2865429"/>
            <a:ext cx="648000" cy="648000"/>
          </a:xfrm>
          <a:prstGeom prst="ellipse">
            <a:avLst/>
          </a:prstGeom>
          <a:solidFill>
            <a:srgbClr val="46B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61" name="텍스트 개체 틀 12">
            <a:extLst>
              <a:ext uri="{FF2B5EF4-FFF2-40B4-BE49-F238E27FC236}">
                <a16:creationId xmlns:a16="http://schemas.microsoft.com/office/drawing/2014/main" id="{5EF0AD64-8A99-A4CD-AFB8-C0F175BBE8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54439" y="3072429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62" name="텍스트 개체 틀 14">
            <a:extLst>
              <a:ext uri="{FF2B5EF4-FFF2-40B4-BE49-F238E27FC236}">
                <a16:creationId xmlns:a16="http://schemas.microsoft.com/office/drawing/2014/main" id="{0D7B0B3B-CD24-02DD-636B-8459E7F681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5866" y="3045429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02	</a:t>
            </a:r>
            <a:endParaRPr kumimoji="1" lang="ko-KR" altLang="en-US" dirty="0"/>
          </a:p>
        </p:txBody>
      </p:sp>
      <p:sp>
        <p:nvSpPr>
          <p:cNvPr id="63" name="텍스트 개체 틀 16">
            <a:extLst>
              <a:ext uri="{FF2B5EF4-FFF2-40B4-BE49-F238E27FC236}">
                <a16:creationId xmlns:a16="http://schemas.microsoft.com/office/drawing/2014/main" id="{0878C768-12F3-EC33-D228-7EB19FE944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7497" y="3430800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64D861A8-CAF1-9D86-D1F9-01807F97DCE6}"/>
              </a:ext>
            </a:extLst>
          </p:cNvPr>
          <p:cNvSpPr/>
          <p:nvPr userDrawn="1"/>
        </p:nvSpPr>
        <p:spPr>
          <a:xfrm>
            <a:off x="4811307" y="4044896"/>
            <a:ext cx="648000" cy="648000"/>
          </a:xfrm>
          <a:prstGeom prst="ellipse">
            <a:avLst/>
          </a:prstGeom>
          <a:solidFill>
            <a:srgbClr val="46B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3" name="텍스트 개체 틀 12">
            <a:extLst>
              <a:ext uri="{FF2B5EF4-FFF2-40B4-BE49-F238E27FC236}">
                <a16:creationId xmlns:a16="http://schemas.microsoft.com/office/drawing/2014/main" id="{928927FC-81C7-68F8-A269-F2C139AF68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94307" y="4251896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4" name="텍스트 개체 틀 14">
            <a:extLst>
              <a:ext uri="{FF2B5EF4-FFF2-40B4-BE49-F238E27FC236}">
                <a16:creationId xmlns:a16="http://schemas.microsoft.com/office/drawing/2014/main" id="{0B07924A-6FF8-ECC4-F726-11B775937C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55734" y="4224896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03</a:t>
            </a:r>
            <a:endParaRPr kumimoji="1" lang="ko-KR" altLang="en-US" dirty="0"/>
          </a:p>
        </p:txBody>
      </p:sp>
      <p:sp>
        <p:nvSpPr>
          <p:cNvPr id="75" name="텍스트 개체 틀 16">
            <a:extLst>
              <a:ext uri="{FF2B5EF4-FFF2-40B4-BE49-F238E27FC236}">
                <a16:creationId xmlns:a16="http://schemas.microsoft.com/office/drawing/2014/main" id="{0EA02FB4-39DB-A904-D404-C9EFC0F6E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7365" y="4610132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6" name="타원 75">
            <a:extLst>
              <a:ext uri="{FF2B5EF4-FFF2-40B4-BE49-F238E27FC236}">
                <a16:creationId xmlns:a16="http://schemas.microsoft.com/office/drawing/2014/main" id="{E28A8772-BBD5-4EF8-4F52-4C9A051949AD}"/>
              </a:ext>
            </a:extLst>
          </p:cNvPr>
          <p:cNvSpPr/>
          <p:nvPr userDrawn="1"/>
        </p:nvSpPr>
        <p:spPr>
          <a:xfrm>
            <a:off x="4151850" y="5214051"/>
            <a:ext cx="648000" cy="648000"/>
          </a:xfrm>
          <a:prstGeom prst="ellipse">
            <a:avLst/>
          </a:prstGeom>
          <a:solidFill>
            <a:srgbClr val="46B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텍스트 개체 틀 12">
            <a:extLst>
              <a:ext uri="{FF2B5EF4-FFF2-40B4-BE49-F238E27FC236}">
                <a16:creationId xmlns:a16="http://schemas.microsoft.com/office/drawing/2014/main" id="{457CE378-F1E9-6CE3-A5D3-4FFEB9E8CF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4850" y="5421051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8" name="텍스트 개체 틀 14">
            <a:extLst>
              <a:ext uri="{FF2B5EF4-FFF2-40B4-BE49-F238E27FC236}">
                <a16:creationId xmlns:a16="http://schemas.microsoft.com/office/drawing/2014/main" id="{2F0C93CE-9B47-0093-CB6B-F6AE0960AD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96277" y="5394051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04</a:t>
            </a:r>
            <a:endParaRPr kumimoji="1" lang="ko-KR" altLang="en-US" dirty="0"/>
          </a:p>
        </p:txBody>
      </p:sp>
      <p:sp>
        <p:nvSpPr>
          <p:cNvPr id="79" name="텍스트 개체 틀 16">
            <a:extLst>
              <a:ext uri="{FF2B5EF4-FFF2-40B4-BE49-F238E27FC236}">
                <a16:creationId xmlns:a16="http://schemas.microsoft.com/office/drawing/2014/main" id="{E634DD0D-0F61-9FEB-FB0E-0ACC03AF42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57908" y="5778664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80" name="타원 79">
            <a:extLst>
              <a:ext uri="{FF2B5EF4-FFF2-40B4-BE49-F238E27FC236}">
                <a16:creationId xmlns:a16="http://schemas.microsoft.com/office/drawing/2014/main" id="{88DDC53F-2EAA-1FA8-3410-0C0EE4E37DBA}"/>
              </a:ext>
            </a:extLst>
          </p:cNvPr>
          <p:cNvSpPr/>
          <p:nvPr userDrawn="1"/>
        </p:nvSpPr>
        <p:spPr>
          <a:xfrm>
            <a:off x="4970307" y="1674977"/>
            <a:ext cx="648000" cy="648000"/>
          </a:xfrm>
          <a:prstGeom prst="ellipse">
            <a:avLst/>
          </a:prstGeom>
          <a:solidFill>
            <a:srgbClr val="46BE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1" name="텍스트 개체 틀 12">
            <a:extLst>
              <a:ext uri="{FF2B5EF4-FFF2-40B4-BE49-F238E27FC236}">
                <a16:creationId xmlns:a16="http://schemas.microsoft.com/office/drawing/2014/main" id="{AFB24356-325B-4445-EBE0-D728DC6B97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53307" y="1881977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82" name="텍스트 개체 틀 14">
            <a:extLst>
              <a:ext uri="{FF2B5EF4-FFF2-40B4-BE49-F238E27FC236}">
                <a16:creationId xmlns:a16="http://schemas.microsoft.com/office/drawing/2014/main" id="{C1CC5BB4-DFC5-50B1-1A13-C44710AE08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24161" y="1854977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83" name="텍스트 개체 틀 16">
            <a:extLst>
              <a:ext uri="{FF2B5EF4-FFF2-40B4-BE49-F238E27FC236}">
                <a16:creationId xmlns:a16="http://schemas.microsoft.com/office/drawing/2014/main" id="{E171C7E9-FB02-80C7-AB89-75C767648D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6365" y="2240668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F6AD27CE-3348-CCD0-5042-F2F5B3D77DDF}"/>
              </a:ext>
            </a:extLst>
          </p:cNvPr>
          <p:cNvGrpSpPr/>
          <p:nvPr userDrawn="1"/>
        </p:nvGrpSpPr>
        <p:grpSpPr>
          <a:xfrm>
            <a:off x="10535160" y="-1405647"/>
            <a:ext cx="2822944" cy="2679979"/>
            <a:chOff x="10535160" y="-1405647"/>
            <a:chExt cx="2822944" cy="2679979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FB36A3C8-1EFF-EB2C-6D07-41C82346547A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35160" y="225375"/>
              <a:ext cx="216000" cy="216000"/>
            </a:xfrm>
            <a:prstGeom prst="ellipse">
              <a:avLst/>
            </a:prstGeom>
            <a:solidFill>
              <a:srgbClr val="46BEF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07037EEF-1B8E-65A4-5230-11983700E88A}"/>
                </a:ext>
              </a:extLst>
            </p:cNvPr>
            <p:cNvSpPr>
              <a:spLocks/>
            </p:cNvSpPr>
            <p:nvPr userDrawn="1"/>
          </p:nvSpPr>
          <p:spPr>
            <a:xfrm>
              <a:off x="10841062" y="-1242710"/>
              <a:ext cx="2517042" cy="2517042"/>
            </a:xfrm>
            <a:prstGeom prst="ellipse">
              <a:avLst/>
            </a:prstGeom>
            <a:solidFill>
              <a:srgbClr val="46BEFA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F811D7A1-E4E6-BA4B-099B-1D7A4F662200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55480" y="-1405647"/>
              <a:ext cx="2555810" cy="2555810"/>
            </a:xfrm>
            <a:prstGeom prst="ellipse">
              <a:avLst/>
            </a:prstGeom>
            <a:noFill/>
            <a:ln w="6350">
              <a:solidFill>
                <a:srgbClr val="46BEF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7554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35A154-0DAE-4A1B-8D19-1314AC237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CC68623-AE82-4405-935E-F6A3730D6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00658F8-12B9-4D18-AC13-AB17A0E65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E6213E8-AEFA-44DE-8312-4D930937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31D86FF-E451-4E79-BA87-68712DF3C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047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E1C9EA-F986-48F2-90D3-EAF66711A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86649E4-8F6E-481D-A4BF-875F06C81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A7A929C-EB33-4222-8654-E069C107F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7CA7C38-C216-460D-96FC-59EC315AF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26DAFDC-183C-46DA-AE5F-889FFC4F9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462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6FCD9E-B52C-41E4-9FBF-CD9F40CD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62CD990-E771-41E9-80E7-258156749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BD775AF-50CF-492D-8B8A-283E23C6B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A70B3DE-DDD1-45C0-9D5C-838E6857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980766C-66DA-41EA-BD93-688708758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9B0B4EF-06E2-48ED-8509-4AA0431C7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4642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D688C3-0BC4-413E-933D-726ADDC7C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3F51C42-8EE1-4AA5-A134-8E8D70924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BB0E5C1-7E09-449C-BD44-CBA7EFD67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C7B2EED-CE33-41B3-A31B-20D2996B1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B1159A0-EA24-4C82-87C7-16C2B70E6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795494A-E81D-432B-AEC4-F36DC0373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EF14AB0-479C-44AC-992A-4921229DA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F59626D-9AA1-4D14-A442-223658DA2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427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6F257A-CE66-45B8-BB93-5AB449FBE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FECF62D-E3D3-4E95-9007-6E285434A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99A0EB8-20DE-48D2-9B4A-5213534E6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B83E3E5-E548-4B8B-959A-BB58D28D7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611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E80CA49F-1D5B-4AA8-A25A-2B650F635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E0EDC0C-A88F-4DCD-89FF-E99C1D697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AB1E356-4026-452B-9177-7A3FF1D1B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97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FDAF43-BD4A-4669-90FA-92AB65E1E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56AD4F0-507F-4C51-9471-0B240925E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78850E3-B662-464D-A287-6D3A57E6B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169F5CE-2567-4329-AE4E-F507A5342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5ED30AA-0660-486F-9FF3-0ADA536D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D67FD3E-8056-4805-9933-0A2110A8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879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1BA938-66AC-45D6-8DAC-71133E144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8684228-3364-4B46-A976-A7D8972462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85E0EA1-EB59-44EF-8BF7-3B95CDC40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27517C9-4F29-4879-8B99-C1E74E89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961891F-530F-41BB-A027-989236CE6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533FDA7-5256-4F53-912A-F078B225D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953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A35C974-13BC-428E-944F-388E97A4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3A54A8F-9A9A-4664-AEF2-6FF1E835F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3493364-9C1B-4377-BB4E-2C5B124A6F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EFDEC-BB62-4484-BDB6-2E34946FA42C}" type="datetimeFigureOut">
              <a:rPr lang="ko-KR" altLang="en-US" smtClean="0"/>
              <a:t>2024-08-30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AE9D31B-C8BC-4F2F-803C-473E744E0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0D259FB-0949-4090-8FF9-213CCE9BB5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87B02-9BD2-4BCF-9F3E-2164D83BCF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589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7.png"/><Relationship Id="rId7" Type="http://schemas.openxmlformats.org/officeDocument/2006/relationships/hyperlink" Target="http://www.assembly.go.kr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svg"/><Relationship Id="rId11" Type="http://schemas.openxmlformats.org/officeDocument/2006/relationships/image" Target="../media/image11.jp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57C4273-1AEE-4204-B51B-3539F0F17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7F3AF5E-978B-2DAC-AC9E-A72B361F7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23403" y="3429000"/>
            <a:ext cx="5760000" cy="792000"/>
          </a:xfrm>
        </p:spPr>
        <p:txBody>
          <a:bodyPr>
            <a:normAutofit/>
          </a:bodyPr>
          <a:lstStyle/>
          <a:p>
            <a:r>
              <a:rPr kumimoji="1" lang="en-US" altLang="ko-KR" dirty="0">
                <a:latin typeface="+mn-lt"/>
              </a:rPr>
              <a:t>2. </a:t>
            </a:r>
            <a:r>
              <a:rPr kumimoji="1" lang="ko-KR" altLang="en-US" dirty="0">
                <a:latin typeface="+mn-lt"/>
              </a:rPr>
              <a:t>국회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21E9F1-FD0C-2E67-1812-7C38196D5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1800" kern="0" dirty="0">
                <a:solidFill>
                  <a:srgbClr val="000000"/>
                </a:solidFill>
                <a:latin typeface="+mn-lt"/>
                <a:ea typeface="함초롬바탕" panose="02030604000101010101" pitchFamily="18" charset="-127"/>
              </a:rPr>
              <a:t>Ⅰ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+mn-lt"/>
                <a:ea typeface="함초롬바탕" panose="02030604000101010101" pitchFamily="18" charset="-127"/>
              </a:rPr>
              <a:t>. </a:t>
            </a:r>
            <a:r>
              <a:rPr lang="ko-KR" altLang="en-US" sz="1800" kern="0" dirty="0">
                <a:solidFill>
                  <a:srgbClr val="000000"/>
                </a:solidFill>
                <a:latin typeface="+mn-lt"/>
                <a:ea typeface="함초롬바탕" panose="02030604000101010101" pitchFamily="18" charset="-127"/>
              </a:rPr>
              <a:t>헌법과 국가기관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0529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스크린샷, 직사각형, 라인, 디자인이(가) 표시된 사진&#10;&#10;자동 생성된 설명">
            <a:extLst>
              <a:ext uri="{FF2B5EF4-FFF2-40B4-BE49-F238E27FC236}">
                <a16:creationId xmlns:a16="http://schemas.microsoft.com/office/drawing/2014/main" id="{87C74A06-39B7-D1CC-E545-ACE384B0F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60" y="371705"/>
            <a:ext cx="3464786" cy="5985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E0D9F8-E6BC-A47F-1ECB-A55158355D4E}"/>
              </a:ext>
            </a:extLst>
          </p:cNvPr>
          <p:cNvSpPr txBox="1"/>
          <p:nvPr/>
        </p:nvSpPr>
        <p:spPr>
          <a:xfrm>
            <a:off x="851026" y="444219"/>
            <a:ext cx="320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일반 국정에 관한 기능</a:t>
            </a:r>
          </a:p>
        </p:txBody>
      </p:sp>
      <p:pic>
        <p:nvPicPr>
          <p:cNvPr id="14" name="그림 13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1DF6AF45-080F-CA7A-5992-C5245EBC8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AE50CF-F6BA-6D04-578F-B4032DDF7447}"/>
              </a:ext>
            </a:extLst>
          </p:cNvPr>
          <p:cNvSpPr txBox="1"/>
          <p:nvPr/>
        </p:nvSpPr>
        <p:spPr>
          <a:xfrm>
            <a:off x="1665709" y="2517206"/>
            <a:ext cx="8215710" cy="2817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국회는 매년 정기적으로 국정 감사를 하여 국가 정책의 잘못된 부분을 찾아내어 바로잡도록 하고</a:t>
            </a:r>
            <a:r>
              <a:rPr lang="en-US" altLang="ko-KR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특별한 사안이 발생했을 때는 국정 조사를 하기도 한다</a:t>
            </a:r>
            <a:r>
              <a:rPr lang="en-US" altLang="ko-KR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그리고 대통령이 국무총리</a:t>
            </a:r>
            <a:r>
              <a:rPr lang="en-US" altLang="ko-KR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대법원장</a:t>
            </a:r>
            <a:r>
              <a:rPr lang="en-US" altLang="ko-KR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헌법재판소장</a:t>
            </a:r>
            <a:r>
              <a:rPr lang="en-US" altLang="ko-KR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감사원장 등 주요 헌법 기관 구성원을 임명할 때 동의권을 행사한다</a:t>
            </a:r>
            <a:r>
              <a:rPr lang="en-US" altLang="ko-KR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또한 국회는 대통령이나 국무총리 등 법률에 정한 고위직 공무원이 직무를 집행하는 과정에서 헌법이나 법률을 위반하였을 때 탄핵 소추를 의결하고 헌법재판소에 탄핵 심판을 청구할 수 있다</a:t>
            </a:r>
            <a:r>
              <a:rPr lang="en-US" altLang="ko-KR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345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스크린샷, 직사각형, 라인, 디자인이(가) 표시된 사진&#10;&#10;자동 생성된 설명">
            <a:extLst>
              <a:ext uri="{FF2B5EF4-FFF2-40B4-BE49-F238E27FC236}">
                <a16:creationId xmlns:a16="http://schemas.microsoft.com/office/drawing/2014/main" id="{87C74A06-39B7-D1CC-E545-ACE384B0F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58" y="393300"/>
            <a:ext cx="2553626" cy="5985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E0D9F8-E6BC-A47F-1ECB-A55158355D4E}"/>
              </a:ext>
            </a:extLst>
          </p:cNvPr>
          <p:cNvSpPr txBox="1"/>
          <p:nvPr/>
        </p:nvSpPr>
        <p:spPr>
          <a:xfrm>
            <a:off x="845010" y="476039"/>
            <a:ext cx="3005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더 알아보기 </a:t>
            </a:r>
            <a:r>
              <a:rPr lang="en-US" altLang="ko-KR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- </a:t>
            </a:r>
            <a:r>
              <a:rPr lang="ko-KR" altLang="en-US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사례</a:t>
            </a:r>
          </a:p>
        </p:txBody>
      </p:sp>
      <p:pic>
        <p:nvPicPr>
          <p:cNvPr id="14" name="그림 13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1DF6AF45-080F-CA7A-5992-C5245EBC8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62" y="1624167"/>
            <a:ext cx="10154347" cy="472590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93C04BB6-9183-A8E1-8BC3-ED1B1AB89D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53" y="2296854"/>
            <a:ext cx="1257475" cy="457264"/>
          </a:xfrm>
          <a:prstGeom prst="rect">
            <a:avLst/>
          </a:prstGeom>
        </p:spPr>
      </p:pic>
      <p:pic>
        <p:nvPicPr>
          <p:cNvPr id="6" name="그래픽 5" descr="모니터 윤곽선">
            <a:extLst>
              <a:ext uri="{FF2B5EF4-FFF2-40B4-BE49-F238E27FC236}">
                <a16:creationId xmlns:a16="http://schemas.microsoft.com/office/drawing/2014/main" id="{068D366C-D385-22A1-D230-945FE906F2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29057" y="2415904"/>
            <a:ext cx="4735286" cy="36798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8D3180-E3DD-3766-0A58-1FA589DAD9D2}"/>
              </a:ext>
            </a:extLst>
          </p:cNvPr>
          <p:cNvSpPr txBox="1"/>
          <p:nvPr/>
        </p:nvSpPr>
        <p:spPr>
          <a:xfrm>
            <a:off x="6163210" y="2776738"/>
            <a:ext cx="39568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국회는 국민의 대표 기관이지만 국회의원이 하는 일을 직접 보기는 어렵다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하지만 조금만 관심을 가지면 국회 회의를 생중계로 볼 수 있다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국회 누리집에는 국회 회의 내용이 게시되고 회의 내용이 영상으로 생중계되고 있다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  <a:r>
              <a:rPr lang="ko-KR" altLang="en-US" dirty="0" err="1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생중계뿐만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 아니라 지난 회의의 내용 역시 영상 회의록으로 볼 수 있다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D492AC-46BB-02C4-87CF-297F75FCC4F7}"/>
              </a:ext>
            </a:extLst>
          </p:cNvPr>
          <p:cNvSpPr txBox="1"/>
          <p:nvPr/>
        </p:nvSpPr>
        <p:spPr>
          <a:xfrm>
            <a:off x="6096000" y="5299433"/>
            <a:ext cx="4203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◀ 대한민국 국회</a:t>
            </a:r>
            <a:r>
              <a:rPr lang="en-US" altLang="ko-KR" sz="12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(</a:t>
            </a:r>
            <a:r>
              <a:rPr lang="en-US" altLang="ko-KR" sz="1200" dirty="0">
                <a:latin typeface="나눔스퀘어OTF" panose="020B0600000101010101" pitchFamily="34" charset="-127"/>
                <a:ea typeface="나눔스퀘어OTF" panose="020B0600000101010101" pitchFamily="34" charset="-127"/>
                <a:hlinkClick r:id="rId7"/>
              </a:rPr>
              <a:t>www.assembly.go.kr</a:t>
            </a:r>
            <a:r>
              <a:rPr lang="en-US" altLang="ko-KR" sz="12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)&gt;</a:t>
            </a:r>
            <a:r>
              <a:rPr lang="ko-KR" altLang="en-US" sz="12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국외 활동</a:t>
            </a:r>
            <a:r>
              <a:rPr lang="en-US" altLang="ko-KR" sz="12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&gt;</a:t>
            </a:r>
            <a:r>
              <a:rPr lang="ko-KR" altLang="en-US" sz="12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국회 회의</a:t>
            </a:r>
            <a:r>
              <a:rPr lang="en-US" altLang="ko-KR" sz="12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&gt;</a:t>
            </a:r>
            <a:r>
              <a:rPr lang="ko-KR" altLang="en-US" sz="12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인터넷 의사 중계를 참고한다</a:t>
            </a:r>
            <a:r>
              <a:rPr lang="en-US" altLang="ko-KR" sz="12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  <a:endParaRPr lang="ko-KR" altLang="en-US" sz="12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  <p:pic>
        <p:nvPicPr>
          <p:cNvPr id="10" name="그림 9" descr="텍스트, 건물, 컨벤션, 청중이(가) 표시된 사진&#10;&#10;자동 생성된 설명">
            <a:extLst>
              <a:ext uri="{FF2B5EF4-FFF2-40B4-BE49-F238E27FC236}">
                <a16:creationId xmlns:a16="http://schemas.microsoft.com/office/drawing/2014/main" id="{7F7EA4FD-C362-C8DC-C790-5D7C539D91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691" y="3211286"/>
            <a:ext cx="3313452" cy="16085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080C61-BAD8-5C40-152B-35FF570161CD}"/>
              </a:ext>
            </a:extLst>
          </p:cNvPr>
          <p:cNvSpPr txBox="1"/>
          <p:nvPr/>
        </p:nvSpPr>
        <p:spPr>
          <a:xfrm>
            <a:off x="6163210" y="2275930"/>
            <a:ext cx="3005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생중계로 보는 국회 활동</a:t>
            </a:r>
          </a:p>
        </p:txBody>
      </p:sp>
    </p:spTree>
    <p:extLst>
      <p:ext uri="{BB962C8B-B14F-4D97-AF65-F5344CB8AC3E}">
        <p14:creationId xmlns:p14="http://schemas.microsoft.com/office/powerpoint/2010/main" val="276480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BF03F758-D855-3E8F-EDCF-14FF3932BE3F}"/>
              </a:ext>
            </a:extLst>
          </p:cNvPr>
          <p:cNvSpPr/>
          <p:nvPr/>
        </p:nvSpPr>
        <p:spPr>
          <a:xfrm>
            <a:off x="4080063" y="389875"/>
            <a:ext cx="3425675" cy="707886"/>
          </a:xfrm>
          <a:prstGeom prst="rect">
            <a:avLst/>
          </a:prstGeom>
          <a:solidFill>
            <a:srgbClr val="5B9E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C337FE-B286-34A8-0D01-B7E2A5C4F008}"/>
              </a:ext>
            </a:extLst>
          </p:cNvPr>
          <p:cNvSpPr txBox="1"/>
          <p:nvPr/>
        </p:nvSpPr>
        <p:spPr>
          <a:xfrm>
            <a:off x="3700355" y="389875"/>
            <a:ext cx="4182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총 정리</a:t>
            </a:r>
            <a:r>
              <a:rPr lang="en-US" altLang="ko-KR" sz="4000" dirty="0">
                <a:solidFill>
                  <a:schemeClr val="bg1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 Time</a:t>
            </a:r>
            <a:endParaRPr lang="ko-KR" altLang="en-US" sz="4000" dirty="0">
              <a:solidFill>
                <a:schemeClr val="bg1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0E268051-7D8B-2CA9-A8B9-2C57FE6E21BA}"/>
              </a:ext>
            </a:extLst>
          </p:cNvPr>
          <p:cNvGrpSpPr/>
          <p:nvPr/>
        </p:nvGrpSpPr>
        <p:grpSpPr>
          <a:xfrm>
            <a:off x="1231956" y="1219439"/>
            <a:ext cx="3792046" cy="2500163"/>
            <a:chOff x="639357" y="1471664"/>
            <a:chExt cx="3792046" cy="2500163"/>
          </a:xfrm>
        </p:grpSpPr>
        <p:pic>
          <p:nvPicPr>
            <p:cNvPr id="6" name="그림 5" descr="스크린샷, 직사각형, 디자인, 문구용품이(가) 표시된 사진&#10;&#10;자동 생성된 설명">
              <a:extLst>
                <a:ext uri="{FF2B5EF4-FFF2-40B4-BE49-F238E27FC236}">
                  <a16:creationId xmlns:a16="http://schemas.microsoft.com/office/drawing/2014/main" id="{934AF581-D3EC-A2F6-69AC-2957F4041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496" y="1471664"/>
              <a:ext cx="3051771" cy="250016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D9EEDA-C04A-7767-555E-61FF36D0BE10}"/>
                </a:ext>
              </a:extLst>
            </p:cNvPr>
            <p:cNvSpPr txBox="1"/>
            <p:nvPr/>
          </p:nvSpPr>
          <p:spPr>
            <a:xfrm>
              <a:off x="639357" y="2126490"/>
              <a:ext cx="37920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국회</a:t>
              </a:r>
              <a:endParaRPr lang="en-US" altLang="ko-KR" sz="2000" b="1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pic>
        <p:nvPicPr>
          <p:cNvPr id="35" name="그림 34" descr="그래픽, 일렉트릭 블루, 스크린샷, 상징이(가) 표시된 사진&#10;&#10;자동 생성된 설명">
            <a:extLst>
              <a:ext uri="{FF2B5EF4-FFF2-40B4-BE49-F238E27FC236}">
                <a16:creationId xmlns:a16="http://schemas.microsoft.com/office/drawing/2014/main" id="{EA530568-2EF8-272B-367A-0908CDD8C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379" y="2389369"/>
            <a:ext cx="269751" cy="291356"/>
          </a:xfrm>
          <a:prstGeom prst="rect">
            <a:avLst/>
          </a:prstGeom>
        </p:spPr>
      </p:pic>
      <p:pic>
        <p:nvPicPr>
          <p:cNvPr id="28" name="그림 27" descr="스크린샷, 직사각형, 디자인, 문구용품이(가) 표시된 사진&#10;&#10;자동 생성된 설명">
            <a:extLst>
              <a:ext uri="{FF2B5EF4-FFF2-40B4-BE49-F238E27FC236}">
                <a16:creationId xmlns:a16="http://schemas.microsoft.com/office/drawing/2014/main" id="{0D13FC8A-D0DA-5968-AC8C-B55C418A6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32" y="1205381"/>
            <a:ext cx="3051771" cy="2500163"/>
          </a:xfrm>
          <a:prstGeom prst="rect">
            <a:avLst/>
          </a:prstGeom>
        </p:spPr>
      </p:pic>
      <p:grpSp>
        <p:nvGrpSpPr>
          <p:cNvPr id="67" name="그룹 66">
            <a:extLst>
              <a:ext uri="{FF2B5EF4-FFF2-40B4-BE49-F238E27FC236}">
                <a16:creationId xmlns:a16="http://schemas.microsoft.com/office/drawing/2014/main" id="{1A973862-BAEC-F8BD-4F01-3C657B8E9D07}"/>
              </a:ext>
            </a:extLst>
          </p:cNvPr>
          <p:cNvGrpSpPr/>
          <p:nvPr/>
        </p:nvGrpSpPr>
        <p:grpSpPr>
          <a:xfrm>
            <a:off x="7394809" y="2393587"/>
            <a:ext cx="2095820" cy="307777"/>
            <a:chOff x="7240428" y="2387649"/>
            <a:chExt cx="2095820" cy="30777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D05EDCF-161C-B284-B10F-F091BEF62238}"/>
                </a:ext>
              </a:extLst>
            </p:cNvPr>
            <p:cNvSpPr txBox="1"/>
            <p:nvPr/>
          </p:nvSpPr>
          <p:spPr>
            <a:xfrm>
              <a:off x="7399606" y="2387649"/>
              <a:ext cx="19366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latin typeface="나눔고딕OTF" panose="020D0604000000000000" pitchFamily="34" charset="-127"/>
                  <a:ea typeface="나눔고딕OTF" panose="020D0604000000000000" pitchFamily="34" charset="-127"/>
                </a:rPr>
                <a:t>법치주의</a:t>
              </a:r>
            </a:p>
          </p:txBody>
        </p:sp>
        <p:pic>
          <p:nvPicPr>
            <p:cNvPr id="32" name="그림 31" descr="그래픽, 일렉트릭 블루, 스크린샷, 상징이(가) 표시된 사진&#10;&#10;자동 생성된 설명">
              <a:extLst>
                <a:ext uri="{FF2B5EF4-FFF2-40B4-BE49-F238E27FC236}">
                  <a16:creationId xmlns:a16="http://schemas.microsoft.com/office/drawing/2014/main" id="{F5F20CFF-5A95-B0D8-5466-7554506F1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0428" y="2393243"/>
              <a:ext cx="269751" cy="291356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AA5C1A1-94E7-D8FF-FCEE-6758A9039A1F}"/>
              </a:ext>
            </a:extLst>
          </p:cNvPr>
          <p:cNvSpPr txBox="1"/>
          <p:nvPr/>
        </p:nvSpPr>
        <p:spPr>
          <a:xfrm>
            <a:off x="7104626" y="1945790"/>
            <a:ext cx="2925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입법</a:t>
            </a:r>
          </a:p>
        </p:txBody>
      </p:sp>
      <p:pic>
        <p:nvPicPr>
          <p:cNvPr id="41" name="그림 40" descr="그래픽, 일렉트릭 블루, 스크린샷, 상징이(가) 표시된 사진&#10;&#10;자동 생성된 설명">
            <a:extLst>
              <a:ext uri="{FF2B5EF4-FFF2-40B4-BE49-F238E27FC236}">
                <a16:creationId xmlns:a16="http://schemas.microsoft.com/office/drawing/2014/main" id="{865EEB9A-A78D-3F5D-543F-28FC929F4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09" y="2821952"/>
            <a:ext cx="269751" cy="29135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20792F8-63C8-4FA6-79E7-3C2EDCF4C3E0}"/>
              </a:ext>
            </a:extLst>
          </p:cNvPr>
          <p:cNvSpPr txBox="1"/>
          <p:nvPr/>
        </p:nvSpPr>
        <p:spPr>
          <a:xfrm>
            <a:off x="7960558" y="2824673"/>
            <a:ext cx="1213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의결</a:t>
            </a:r>
            <a:r>
              <a:rPr lang="en-US" altLang="ko-KR" sz="14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·</a:t>
            </a:r>
            <a:r>
              <a:rPr lang="ko-KR" altLang="en-US" sz="14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공포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306A871-C227-EA44-B23A-D294745B16AA}"/>
              </a:ext>
            </a:extLst>
          </p:cNvPr>
          <p:cNvSpPr txBox="1"/>
          <p:nvPr/>
        </p:nvSpPr>
        <p:spPr>
          <a:xfrm>
            <a:off x="3533966" y="1080172"/>
            <a:ext cx="4329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solidFill>
                  <a:srgbClr val="4592FA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헌법과 국가기관</a:t>
            </a:r>
            <a:endParaRPr lang="en-US" altLang="ko-KR" sz="1600" dirty="0">
              <a:solidFill>
                <a:srgbClr val="4592FA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algn="ctr"/>
            <a:r>
              <a:rPr lang="en-US" altLang="ko-KR" sz="1600" dirty="0">
                <a:solidFill>
                  <a:srgbClr val="4592FA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- </a:t>
            </a:r>
            <a:r>
              <a:rPr lang="ko-KR" altLang="en-US" sz="1600" dirty="0">
                <a:solidFill>
                  <a:srgbClr val="4592FA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국회</a:t>
            </a:r>
          </a:p>
        </p:txBody>
      </p:sp>
      <p:pic>
        <p:nvPicPr>
          <p:cNvPr id="38" name="그림 37" descr="스크린샷, 직사각형, 디자인, 문구용품이(가) 표시된 사진&#10;&#10;자동 생성된 설명">
            <a:extLst>
              <a:ext uri="{FF2B5EF4-FFF2-40B4-BE49-F238E27FC236}">
                <a16:creationId xmlns:a16="http://schemas.microsoft.com/office/drawing/2014/main" id="{B468F58A-0C5B-4D7C-B7B6-C94EA8E37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324" y="3858283"/>
            <a:ext cx="3051771" cy="2500163"/>
          </a:xfrm>
          <a:prstGeom prst="rect">
            <a:avLst/>
          </a:prstGeom>
        </p:spPr>
      </p:pic>
      <p:grpSp>
        <p:nvGrpSpPr>
          <p:cNvPr id="45" name="그룹 44">
            <a:extLst>
              <a:ext uri="{FF2B5EF4-FFF2-40B4-BE49-F238E27FC236}">
                <a16:creationId xmlns:a16="http://schemas.microsoft.com/office/drawing/2014/main" id="{021793E1-0CD6-4431-BE9C-F45BE3FA5B6A}"/>
              </a:ext>
            </a:extLst>
          </p:cNvPr>
          <p:cNvGrpSpPr/>
          <p:nvPr/>
        </p:nvGrpSpPr>
        <p:grpSpPr>
          <a:xfrm>
            <a:off x="4381264" y="5032242"/>
            <a:ext cx="1513155" cy="340341"/>
            <a:chOff x="7166380" y="2393243"/>
            <a:chExt cx="1936642" cy="34034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8DA604D-0447-423F-9A99-DC9DC4D880D7}"/>
                </a:ext>
              </a:extLst>
            </p:cNvPr>
            <p:cNvSpPr txBox="1"/>
            <p:nvPr/>
          </p:nvSpPr>
          <p:spPr>
            <a:xfrm>
              <a:off x="7166380" y="2425807"/>
              <a:ext cx="19366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>
                  <a:latin typeface="나눔고딕OTF" panose="020D0604000000000000" pitchFamily="34" charset="-127"/>
                  <a:ea typeface="나눔고딕OTF" panose="020D0604000000000000" pitchFamily="34" charset="-127"/>
                </a:rPr>
                <a:t>법률 제정</a:t>
              </a:r>
            </a:p>
          </p:txBody>
        </p:sp>
        <p:pic>
          <p:nvPicPr>
            <p:cNvPr id="54" name="그림 53" descr="그래픽, 일렉트릭 블루, 스크린샷, 상징이(가) 표시된 사진&#10;&#10;자동 생성된 설명">
              <a:extLst>
                <a:ext uri="{FF2B5EF4-FFF2-40B4-BE49-F238E27FC236}">
                  <a16:creationId xmlns:a16="http://schemas.microsoft.com/office/drawing/2014/main" id="{DD157E4A-C06F-4B1E-914A-BC07DB03E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0428" y="2393243"/>
              <a:ext cx="269751" cy="291356"/>
            </a:xfrm>
            <a:prstGeom prst="rect">
              <a:avLst/>
            </a:prstGeom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00366306-E38D-4671-979E-6A10F4A9D762}"/>
              </a:ext>
            </a:extLst>
          </p:cNvPr>
          <p:cNvSpPr txBox="1"/>
          <p:nvPr/>
        </p:nvSpPr>
        <p:spPr>
          <a:xfrm>
            <a:off x="4303319" y="4606392"/>
            <a:ext cx="2925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국정</a:t>
            </a:r>
            <a:r>
              <a:rPr lang="en-US" altLang="ko-KR" sz="2000" b="1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·</a:t>
            </a:r>
            <a:r>
              <a:rPr lang="ko-KR" altLang="en-US" sz="2000" b="1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재정</a:t>
            </a:r>
          </a:p>
        </p:txBody>
      </p:sp>
      <p:pic>
        <p:nvPicPr>
          <p:cNvPr id="56" name="그림 55" descr="그래픽, 일렉트릭 블루, 스크린샷, 상징이(가) 표시된 사진&#10;&#10;자동 생성된 설명">
            <a:extLst>
              <a:ext uri="{FF2B5EF4-FFF2-40B4-BE49-F238E27FC236}">
                <a16:creationId xmlns:a16="http://schemas.microsoft.com/office/drawing/2014/main" id="{23169F69-6E6C-4494-BFE6-E51D10F40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706" y="5054189"/>
            <a:ext cx="269751" cy="291356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C39C12AA-37C2-4816-8454-022F27855C28}"/>
              </a:ext>
            </a:extLst>
          </p:cNvPr>
          <p:cNvSpPr txBox="1"/>
          <p:nvPr/>
        </p:nvSpPr>
        <p:spPr>
          <a:xfrm>
            <a:off x="5791706" y="5075423"/>
            <a:ext cx="1603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헌법 개정안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57C9BD-F9E5-4C2E-805E-53B916E6C078}"/>
              </a:ext>
            </a:extLst>
          </p:cNvPr>
          <p:cNvSpPr txBox="1"/>
          <p:nvPr/>
        </p:nvSpPr>
        <p:spPr>
          <a:xfrm>
            <a:off x="2070642" y="2413056"/>
            <a:ext cx="266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비례 대표 의원</a:t>
            </a:r>
          </a:p>
        </p:txBody>
      </p:sp>
      <p:pic>
        <p:nvPicPr>
          <p:cNvPr id="3" name="그림 2" descr="그래픽, 일렉트릭 블루, 스크린샷, 상징이(가) 표시된 사진&#10;&#10;자동 생성된 설명">
            <a:extLst>
              <a:ext uri="{FF2B5EF4-FFF2-40B4-BE49-F238E27FC236}">
                <a16:creationId xmlns:a16="http://schemas.microsoft.com/office/drawing/2014/main" id="{D50BB524-8E9E-36DE-2DFB-13FD707F1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61" y="2898863"/>
            <a:ext cx="269751" cy="2913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DAFB18-3A98-B66B-E9B6-EFF656B5CBFA}"/>
              </a:ext>
            </a:extLst>
          </p:cNvPr>
          <p:cNvSpPr txBox="1"/>
          <p:nvPr/>
        </p:nvSpPr>
        <p:spPr>
          <a:xfrm>
            <a:off x="2098597" y="2898863"/>
            <a:ext cx="1338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법률안</a:t>
            </a:r>
          </a:p>
        </p:txBody>
      </p:sp>
      <p:pic>
        <p:nvPicPr>
          <p:cNvPr id="7" name="그림 6" descr="그래픽, 일렉트릭 블루, 스크린샷, 상징이(가) 표시된 사진&#10;&#10;자동 생성된 설명">
            <a:extLst>
              <a:ext uri="{FF2B5EF4-FFF2-40B4-BE49-F238E27FC236}">
                <a16:creationId xmlns:a16="http://schemas.microsoft.com/office/drawing/2014/main" id="{E5EAAE2C-B7AE-D176-CD69-B8AC7F844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785" y="5494821"/>
            <a:ext cx="269751" cy="2913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04BC00-9A2B-38E5-CB99-AE88983B18E2}"/>
              </a:ext>
            </a:extLst>
          </p:cNvPr>
          <p:cNvSpPr txBox="1"/>
          <p:nvPr/>
        </p:nvSpPr>
        <p:spPr>
          <a:xfrm>
            <a:off x="5087047" y="5523575"/>
            <a:ext cx="1603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latin typeface="나눔고딕OTF" panose="020D0604000000000000" pitchFamily="34" charset="-127"/>
                <a:ea typeface="나눔고딕OTF" panose="020D0604000000000000" pitchFamily="34" charset="-127"/>
              </a:rPr>
              <a:t>예산안 수립</a:t>
            </a:r>
          </a:p>
        </p:txBody>
      </p:sp>
    </p:spTree>
    <p:extLst>
      <p:ext uri="{BB962C8B-B14F-4D97-AF65-F5344CB8AC3E}">
        <p14:creationId xmlns:p14="http://schemas.microsoft.com/office/powerpoint/2010/main" val="337012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536078CB-622F-864C-2A8F-3BCA9FA11F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ko-KR" altLang="en-US" dirty="0">
                <a:latin typeface="+mj-lt"/>
              </a:rPr>
              <a:t>목차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FA0C029-6FFC-B442-A0D7-260DE9D60C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kumimoji="1" lang="ko-KR" altLang="en-US" dirty="0">
                <a:latin typeface="+mj-lt"/>
              </a:rPr>
              <a:t>국회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DD59590-197A-3F6D-864A-B15DEBB0FC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27325" y="3086118"/>
            <a:ext cx="378000" cy="28800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ko-KR" dirty="0">
                <a:latin typeface="+mj-lt"/>
              </a:rPr>
              <a:t>02</a:t>
            </a:r>
            <a:endParaRPr kumimoji="1" lang="ko-KR" altLang="en-US" dirty="0">
              <a:latin typeface="+mj-lt"/>
            </a:endParaRP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DB5E3CC-31B8-771D-4BC6-3240DA3228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77497" y="3430800"/>
            <a:ext cx="3766946" cy="504000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kumimoji="1" lang="ko-KR" altLang="en-US" sz="1200" dirty="0">
                <a:latin typeface="+mj-lt"/>
              </a:rPr>
              <a:t>법률을 만드는 국가기관</a:t>
            </a:r>
            <a:r>
              <a:rPr kumimoji="1" lang="en-US" altLang="ko-KR" sz="1200" dirty="0">
                <a:latin typeface="+mj-lt"/>
              </a:rPr>
              <a:t>, </a:t>
            </a:r>
            <a:r>
              <a:rPr kumimoji="1" lang="ko-KR" altLang="en-US" sz="1200" dirty="0">
                <a:latin typeface="+mj-lt"/>
              </a:rPr>
              <a:t>입법부</a:t>
            </a:r>
            <a:endParaRPr kumimoji="1" lang="en-US" altLang="ko-KR" sz="1200" dirty="0">
              <a:latin typeface="+mj-lt"/>
            </a:endParaRPr>
          </a:p>
          <a:p>
            <a:pPr marL="342900" indent="-342900">
              <a:buAutoNum type="arabicPeriod"/>
            </a:pPr>
            <a:r>
              <a:rPr kumimoji="1" lang="ko-KR" altLang="en-US" sz="1200" dirty="0">
                <a:latin typeface="+mj-lt"/>
              </a:rPr>
              <a:t>국회는 어떤 역할을 할까</a:t>
            </a:r>
            <a:r>
              <a:rPr kumimoji="1" lang="en-US" altLang="ko-KR" sz="1200" dirty="0">
                <a:latin typeface="+mj-lt"/>
              </a:rPr>
              <a:t>?</a:t>
            </a:r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0801DD10-108A-EA22-5FB2-1CFA849637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kumimoji="1" lang="ko-KR" altLang="en-US" dirty="0">
                <a:latin typeface="+mj-lt"/>
              </a:rPr>
              <a:t>법원과 헌법재판소</a:t>
            </a:r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FF00E8BA-E981-E4F1-9981-C048E0BC3E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67766" y="4251896"/>
            <a:ext cx="378000" cy="28800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ko-KR" dirty="0">
                <a:latin typeface="+mj-lt"/>
              </a:rPr>
              <a:t>03</a:t>
            </a:r>
            <a:endParaRPr kumimoji="1" lang="ko-KR" altLang="en-US" dirty="0">
              <a:latin typeface="+mj-lt"/>
            </a:endParaRPr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1891396C-C782-73A6-93D6-EC9297A6EEF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17364" y="4610132"/>
            <a:ext cx="3033553" cy="504000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AutoNum type="arabicPeriod"/>
            </a:pPr>
            <a:r>
              <a:rPr kumimoji="1" lang="ko-KR" altLang="en-US" dirty="0">
                <a:latin typeface="+mj-lt"/>
              </a:rPr>
              <a:t>법을 적용하고 판단하는 국가기관</a:t>
            </a:r>
            <a:r>
              <a:rPr kumimoji="1" lang="en-US" altLang="ko-KR" dirty="0">
                <a:latin typeface="+mj-lt"/>
              </a:rPr>
              <a:t>, </a:t>
            </a:r>
            <a:r>
              <a:rPr kumimoji="1" lang="ko-KR" altLang="en-US" dirty="0">
                <a:latin typeface="+mj-lt"/>
              </a:rPr>
              <a:t>사법부</a:t>
            </a:r>
            <a:endParaRPr kumimoji="1" lang="en-US" altLang="ko-KR" dirty="0">
              <a:latin typeface="+mj-lt"/>
            </a:endParaRPr>
          </a:p>
          <a:p>
            <a:pPr marL="342900" indent="-342900">
              <a:buAutoNum type="arabicPeriod"/>
            </a:pPr>
            <a:r>
              <a:rPr kumimoji="1" lang="ko-KR" altLang="en-US" dirty="0">
                <a:latin typeface="+mj-lt"/>
              </a:rPr>
              <a:t>헌법재판소는 어떤 역할을 할까</a:t>
            </a:r>
            <a:r>
              <a:rPr kumimoji="1" lang="en-US" altLang="ko-KR" dirty="0">
                <a:latin typeface="+mj-lt"/>
              </a:rPr>
              <a:t>?</a:t>
            </a:r>
            <a:endParaRPr kumimoji="1" lang="ko-KR" altLang="en-US" dirty="0">
              <a:latin typeface="+mj-lt"/>
            </a:endParaRPr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5219B297-9768-AEEB-270F-C0F62D1B517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r>
              <a:rPr kumimoji="1" lang="ko-KR" altLang="en-US" dirty="0">
                <a:latin typeface="+mj-lt"/>
              </a:rPr>
              <a:t>대통령과 행정부</a:t>
            </a:r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9369111D-D004-8BF7-A21F-22DC0640FC3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144734" y="1881977"/>
            <a:ext cx="378000" cy="28800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ko-KR" dirty="0">
                <a:latin typeface="+mj-lt"/>
              </a:rPr>
              <a:t>01</a:t>
            </a:r>
            <a:endParaRPr kumimoji="1" lang="ko-KR" altLang="en-US" dirty="0">
              <a:latin typeface="+mj-lt"/>
            </a:endParaRPr>
          </a:p>
        </p:txBody>
      </p:sp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CC0DA576-A9DA-CFFB-A8F0-6C016BBD510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876365" y="2240668"/>
            <a:ext cx="3766946" cy="504000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kumimoji="1" lang="ko-KR" altLang="en-US" sz="1200" dirty="0">
                <a:latin typeface="+mj-lt"/>
              </a:rPr>
              <a:t>민주 국가의 정부 형태는 어떻게 구분할까</a:t>
            </a:r>
            <a:r>
              <a:rPr kumimoji="1" lang="en-US" altLang="ko-KR" sz="1200" dirty="0">
                <a:latin typeface="+mj-lt"/>
              </a:rPr>
              <a:t>?</a:t>
            </a:r>
          </a:p>
          <a:p>
            <a:pPr marL="342900" indent="-342900">
              <a:buAutoNum type="arabicPeriod"/>
            </a:pPr>
            <a:r>
              <a:rPr kumimoji="1" lang="ko-KR" altLang="en-US" sz="1200" dirty="0">
                <a:latin typeface="+mj-lt"/>
              </a:rPr>
              <a:t>법률을 집행하는 국가기관</a:t>
            </a:r>
            <a:r>
              <a:rPr kumimoji="1" lang="en-US" altLang="ko-KR" sz="1200" dirty="0">
                <a:latin typeface="+mj-lt"/>
              </a:rPr>
              <a:t>, </a:t>
            </a:r>
            <a:r>
              <a:rPr kumimoji="1" lang="ko-KR" altLang="en-US" sz="1200" dirty="0">
                <a:latin typeface="+mj-lt"/>
              </a:rPr>
              <a:t>행정부</a:t>
            </a:r>
          </a:p>
        </p:txBody>
      </p:sp>
      <p:sp>
        <p:nvSpPr>
          <p:cNvPr id="15" name="텍스트 개체 틀 8">
            <a:extLst>
              <a:ext uri="{FF2B5EF4-FFF2-40B4-BE49-F238E27FC236}">
                <a16:creationId xmlns:a16="http://schemas.microsoft.com/office/drawing/2014/main" id="{8918953D-86B7-4AE1-AF83-4C20C74BCE0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34850" y="5421051"/>
            <a:ext cx="3156611" cy="234000"/>
          </a:xfrm>
        </p:spPr>
        <p:txBody>
          <a:bodyPr>
            <a:normAutofit lnSpcReduction="10000"/>
          </a:bodyPr>
          <a:lstStyle/>
          <a:p>
            <a:r>
              <a:rPr kumimoji="1" lang="en-US" altLang="ko-KR" dirty="0">
                <a:latin typeface="+mj-lt"/>
              </a:rPr>
              <a:t>1</a:t>
            </a:r>
            <a:r>
              <a:rPr kumimoji="1" lang="ko-KR" altLang="en-US" dirty="0">
                <a:latin typeface="+mj-lt"/>
              </a:rPr>
              <a:t>단원 마무리</a:t>
            </a:r>
          </a:p>
        </p:txBody>
      </p:sp>
      <p:sp>
        <p:nvSpPr>
          <p:cNvPr id="16" name="텍스트 개체 틀 9">
            <a:extLst>
              <a:ext uri="{FF2B5EF4-FFF2-40B4-BE49-F238E27FC236}">
                <a16:creationId xmlns:a16="http://schemas.microsoft.com/office/drawing/2014/main" id="{5699EFF8-C756-4298-9270-06B175398FA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296277" y="5394051"/>
            <a:ext cx="378000" cy="28800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ko-KR" dirty="0">
                <a:latin typeface="+mj-lt"/>
              </a:rPr>
              <a:t>04</a:t>
            </a:r>
            <a:endParaRPr kumimoji="1" lang="ko-KR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6659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사각형: 모서리가 접힌 도형 48">
            <a:extLst>
              <a:ext uri="{FF2B5EF4-FFF2-40B4-BE49-F238E27FC236}">
                <a16:creationId xmlns:a16="http://schemas.microsoft.com/office/drawing/2014/main" id="{A7B6DD97-9880-35DA-7597-0FA9F44F8446}"/>
              </a:ext>
            </a:extLst>
          </p:cNvPr>
          <p:cNvSpPr/>
          <p:nvPr/>
        </p:nvSpPr>
        <p:spPr>
          <a:xfrm>
            <a:off x="6283315" y="3407222"/>
            <a:ext cx="4274708" cy="2770826"/>
          </a:xfrm>
          <a:prstGeom prst="foldedCorner">
            <a:avLst/>
          </a:prstGeom>
          <a:solidFill>
            <a:schemeClr val="bg1"/>
          </a:solidFill>
          <a:ln>
            <a:solidFill>
              <a:srgbClr val="4592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j-lt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455681FA-B460-F7F1-271F-1990BE4294E5}"/>
              </a:ext>
            </a:extLst>
          </p:cNvPr>
          <p:cNvCxnSpPr/>
          <p:nvPr/>
        </p:nvCxnSpPr>
        <p:spPr>
          <a:xfrm>
            <a:off x="2680716" y="1344168"/>
            <a:ext cx="6830568" cy="0"/>
          </a:xfrm>
          <a:prstGeom prst="line">
            <a:avLst/>
          </a:prstGeom>
          <a:ln>
            <a:solidFill>
              <a:srgbClr val="4592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4902679" y="679952"/>
            <a:ext cx="1947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latin typeface="+mj-lt"/>
                <a:ea typeface="HY견고딕" panose="02030600000101010101" pitchFamily="18" charset="-127"/>
              </a:rPr>
              <a:t>학습 목표</a:t>
            </a:r>
          </a:p>
        </p:txBody>
      </p:sp>
      <p:pic>
        <p:nvPicPr>
          <p:cNvPr id="11" name="그림 10" descr="그래픽, 스크린샷, 디자인, 폰트이(가) 표시된 사진&#10;&#10;자동 생성된 설명">
            <a:extLst>
              <a:ext uri="{FF2B5EF4-FFF2-40B4-BE49-F238E27FC236}">
                <a16:creationId xmlns:a16="http://schemas.microsoft.com/office/drawing/2014/main" id="{4DC2AA2F-A8A5-A414-5D00-CF11BCA104B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00928" y="249934"/>
            <a:ext cx="730808" cy="584647"/>
          </a:xfrm>
          <a:prstGeom prst="rect">
            <a:avLst/>
          </a:prstGeom>
        </p:spPr>
      </p:pic>
      <p:pic>
        <p:nvPicPr>
          <p:cNvPr id="23" name="그림 22" descr="그래픽, 그래픽 디자인, 클립아트, 로고이(가) 표시된 사진&#10;&#10;자동 생성된 설명">
            <a:extLst>
              <a:ext uri="{FF2B5EF4-FFF2-40B4-BE49-F238E27FC236}">
                <a16:creationId xmlns:a16="http://schemas.microsoft.com/office/drawing/2014/main" id="{4FD56821-4CF5-4E1D-6B99-CAF69A525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11" y="1476753"/>
            <a:ext cx="748386" cy="7483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F4CA24-74FD-1255-083B-217766ACE724}"/>
              </a:ext>
            </a:extLst>
          </p:cNvPr>
          <p:cNvSpPr txBox="1"/>
          <p:nvPr/>
        </p:nvSpPr>
        <p:spPr>
          <a:xfrm>
            <a:off x="3128916" y="2381692"/>
            <a:ext cx="145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+mj-lt"/>
                <a:ea typeface="HY견고딕" panose="02030600000101010101" pitchFamily="18" charset="-127"/>
              </a:rPr>
              <a:t>국회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9FA13A-1513-8431-BEE0-52A42109A98F}"/>
              </a:ext>
            </a:extLst>
          </p:cNvPr>
          <p:cNvSpPr txBox="1"/>
          <p:nvPr/>
        </p:nvSpPr>
        <p:spPr>
          <a:xfrm>
            <a:off x="4692875" y="2388603"/>
            <a:ext cx="145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+mj-lt"/>
                <a:ea typeface="HY견고딕" panose="02030600000101010101" pitchFamily="18" charset="-127"/>
              </a:rPr>
              <a:t>입법</a:t>
            </a:r>
          </a:p>
        </p:txBody>
      </p:sp>
      <p:pic>
        <p:nvPicPr>
          <p:cNvPr id="21" name="그림 20" descr="블랙, 어둠이(가) 표시된 사진&#10;&#10;자동 생성된 설명">
            <a:extLst>
              <a:ext uri="{FF2B5EF4-FFF2-40B4-BE49-F238E27FC236}">
                <a16:creationId xmlns:a16="http://schemas.microsoft.com/office/drawing/2014/main" id="{975C763E-65CB-BFE4-0A3F-DEABC3226E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t="26563" r="63842" b="53535"/>
          <a:stretch/>
        </p:blipFill>
        <p:spPr>
          <a:xfrm>
            <a:off x="2826315" y="2357066"/>
            <a:ext cx="390043" cy="311700"/>
          </a:xfrm>
          <a:prstGeom prst="rect">
            <a:avLst/>
          </a:prstGeom>
        </p:spPr>
      </p:pic>
      <p:pic>
        <p:nvPicPr>
          <p:cNvPr id="22" name="그림 21" descr="블랙, 어둠이(가) 표시된 사진&#10;&#10;자동 생성된 설명">
            <a:extLst>
              <a:ext uri="{FF2B5EF4-FFF2-40B4-BE49-F238E27FC236}">
                <a16:creationId xmlns:a16="http://schemas.microsoft.com/office/drawing/2014/main" id="{64F8E5E9-3CDB-CAD2-57F0-97A9AF5A5F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t="26563" r="63842" b="53535"/>
          <a:stretch/>
        </p:blipFill>
        <p:spPr>
          <a:xfrm>
            <a:off x="4384004" y="2417419"/>
            <a:ext cx="390043" cy="311700"/>
          </a:xfrm>
          <a:prstGeom prst="rect">
            <a:avLst/>
          </a:prstGeom>
        </p:spPr>
      </p:pic>
      <p:grpSp>
        <p:nvGrpSpPr>
          <p:cNvPr id="50" name="그룹 49">
            <a:extLst>
              <a:ext uri="{FF2B5EF4-FFF2-40B4-BE49-F238E27FC236}">
                <a16:creationId xmlns:a16="http://schemas.microsoft.com/office/drawing/2014/main" id="{05CFEAFA-DC6E-6D6D-C13A-B9F07CE759AA}"/>
              </a:ext>
            </a:extLst>
          </p:cNvPr>
          <p:cNvGrpSpPr/>
          <p:nvPr/>
        </p:nvGrpSpPr>
        <p:grpSpPr>
          <a:xfrm>
            <a:off x="1812188" y="3454483"/>
            <a:ext cx="3422445" cy="2356846"/>
            <a:chOff x="1702488" y="3458228"/>
            <a:chExt cx="3422445" cy="2356846"/>
          </a:xfrm>
        </p:grpSpPr>
        <p:sp>
          <p:nvSpPr>
            <p:cNvPr id="48" name="사각형: 모서리가 접힌 도형 47">
              <a:extLst>
                <a:ext uri="{FF2B5EF4-FFF2-40B4-BE49-F238E27FC236}">
                  <a16:creationId xmlns:a16="http://schemas.microsoft.com/office/drawing/2014/main" id="{C816783B-D8C0-31F4-AE57-58424093EE41}"/>
                </a:ext>
              </a:extLst>
            </p:cNvPr>
            <p:cNvSpPr/>
            <p:nvPr/>
          </p:nvSpPr>
          <p:spPr>
            <a:xfrm>
              <a:off x="1702488" y="3458228"/>
              <a:ext cx="3422445" cy="2356846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rgbClr val="4592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j-lt"/>
              </a:endParaRPr>
            </a:p>
          </p:txBody>
        </p:sp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E192C02D-65AE-83F2-F547-1F348ECD9D5C}"/>
                </a:ext>
              </a:extLst>
            </p:cNvPr>
            <p:cNvSpPr/>
            <p:nvPr/>
          </p:nvSpPr>
          <p:spPr>
            <a:xfrm>
              <a:off x="2693293" y="3626296"/>
              <a:ext cx="1440837" cy="42466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atinLnBrk="0">
                <a:lnSpc>
                  <a:spcPct val="130000"/>
                </a:lnSpc>
                <a:defRPr/>
              </a:pPr>
              <a:r>
                <a:rPr lang="ko-KR" altLang="en-US" sz="2400" b="1" dirty="0">
                  <a:ln>
                    <a:solidFill>
                      <a:srgbClr val="4472C4">
                        <a:alpha val="0"/>
                      </a:srgbClr>
                    </a:solidFill>
                  </a:ln>
                  <a:latin typeface="+mj-lt"/>
                  <a:ea typeface="HY견고딕" panose="02030600000101010101" pitchFamily="18" charset="-127"/>
                  <a:cs typeface="Pretendard" panose="02000503000000020004" pitchFamily="2" charset="-127"/>
                </a:rPr>
                <a:t>탐구 주제</a:t>
              </a:r>
              <a:endParaRPr lang="en-US" altLang="ko-KR" sz="2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endParaRPr>
            </a:p>
          </p:txBody>
        </p:sp>
        <p:pic>
          <p:nvPicPr>
            <p:cNvPr id="37" name="그래픽 36" descr="배지 윤곽선">
              <a:extLst>
                <a:ext uri="{FF2B5EF4-FFF2-40B4-BE49-F238E27FC236}">
                  <a16:creationId xmlns:a16="http://schemas.microsoft.com/office/drawing/2014/main" id="{48EBC956-BE0E-7EB0-A15D-E5139A719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130107" y="5102212"/>
              <a:ext cx="282780" cy="282780"/>
            </a:xfrm>
            <a:prstGeom prst="rect">
              <a:avLst/>
            </a:prstGeom>
          </p:spPr>
        </p:pic>
        <p:pic>
          <p:nvPicPr>
            <p:cNvPr id="39" name="그래픽 38" descr="배지 1 윤곽선">
              <a:extLst>
                <a:ext uri="{FF2B5EF4-FFF2-40B4-BE49-F238E27FC236}">
                  <a16:creationId xmlns:a16="http://schemas.microsoft.com/office/drawing/2014/main" id="{21F63601-FDC3-9B98-3D58-54BA5585B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130107" y="4189190"/>
              <a:ext cx="282780" cy="28278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89F5AF4-895F-5D8E-4A98-95C2CB0656C5}"/>
                </a:ext>
              </a:extLst>
            </p:cNvPr>
            <p:cNvSpPr txBox="1"/>
            <p:nvPr/>
          </p:nvSpPr>
          <p:spPr>
            <a:xfrm>
              <a:off x="2504299" y="4189190"/>
              <a:ext cx="201324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50" dirty="0">
                  <a:latin typeface="나눔스퀘어OTF" panose="020B0600000101010101" pitchFamily="34" charset="-127"/>
                  <a:ea typeface="나눔스퀘어OTF" panose="020B0600000101010101" pitchFamily="34" charset="-127"/>
                  <a:cs typeface="Pretendard" panose="02000503000000020004" pitchFamily="50" charset="-127"/>
                </a:rPr>
                <a:t>법률이 만들어지는 과정과 민주 국가를 운영하는 방식을 알아본다</a:t>
              </a:r>
              <a:r>
                <a:rPr lang="en-US" altLang="ko-KR" sz="1050" dirty="0">
                  <a:latin typeface="나눔스퀘어OTF" panose="020B0600000101010101" pitchFamily="34" charset="-127"/>
                  <a:ea typeface="나눔스퀘어OTF" panose="020B0600000101010101" pitchFamily="34" charset="-127"/>
                  <a:cs typeface="Pretendard" panose="02000503000000020004" pitchFamily="50" charset="-127"/>
                </a:rPr>
                <a:t>.</a:t>
              </a:r>
              <a:endParaRPr lang="ko-KR" altLang="en-US" sz="105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9583F5E-92AB-FC82-4C7E-D5FC743617F0}"/>
                </a:ext>
              </a:extLst>
            </p:cNvPr>
            <p:cNvSpPr txBox="1"/>
            <p:nvPr/>
          </p:nvSpPr>
          <p:spPr>
            <a:xfrm>
              <a:off x="2504299" y="5060363"/>
              <a:ext cx="207913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050" dirty="0">
                  <a:latin typeface="나눔스퀘어OTF" panose="020B0600000101010101" pitchFamily="34" charset="-127"/>
                  <a:ea typeface="나눔스퀘어OTF" panose="020B0600000101010101" pitchFamily="34" charset="-127"/>
                  <a:cs typeface="Pretendard" panose="02000503000000020004" pitchFamily="50" charset="-127"/>
                </a:rPr>
                <a:t>국회는 어떤 역할을 하는지 파악하여 입법 제도가 무엇인지 이해한다</a:t>
              </a:r>
              <a:r>
                <a:rPr lang="en-US" altLang="ko-KR" sz="1050" dirty="0">
                  <a:latin typeface="나눔스퀘어OTF" panose="020B0600000101010101" pitchFamily="34" charset="-127"/>
                  <a:ea typeface="나눔스퀘어OTF" panose="020B0600000101010101" pitchFamily="34" charset="-127"/>
                  <a:cs typeface="Pretendard" panose="02000503000000020004" pitchFamily="50" charset="-127"/>
                </a:rPr>
                <a:t>.</a:t>
              </a:r>
              <a:endParaRPr lang="ko-KR" altLang="en-US" sz="1050" dirty="0">
                <a:latin typeface="나눔스퀘어OTF" panose="020B0600000101010101" pitchFamily="34" charset="-127"/>
                <a:ea typeface="나눔스퀘어OTF" panose="020B0600000101010101" pitchFamily="34" charset="-127"/>
                <a:cs typeface="Pretendard" panose="02000503000000020004" pitchFamily="50" charset="-127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99D4743-DADE-43D1-A3A7-F6E098437B79}"/>
              </a:ext>
            </a:extLst>
          </p:cNvPr>
          <p:cNvSpPr txBox="1"/>
          <p:nvPr/>
        </p:nvSpPr>
        <p:spPr>
          <a:xfrm>
            <a:off x="6161141" y="2404716"/>
            <a:ext cx="1363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+mj-lt"/>
                <a:ea typeface="HY견고딕" panose="02030600000101010101" pitchFamily="18" charset="-127"/>
              </a:rPr>
              <a:t>재정</a:t>
            </a:r>
          </a:p>
        </p:txBody>
      </p:sp>
      <p:pic>
        <p:nvPicPr>
          <p:cNvPr id="28" name="그림 27" descr="블랙, 어둠이(가) 표시된 사진&#10;&#10;자동 생성된 설명">
            <a:extLst>
              <a:ext uri="{FF2B5EF4-FFF2-40B4-BE49-F238E27FC236}">
                <a16:creationId xmlns:a16="http://schemas.microsoft.com/office/drawing/2014/main" id="{A278CAFD-6748-4B80-8E61-8146A06F45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t="26563" r="63842" b="53535"/>
          <a:stretch/>
        </p:blipFill>
        <p:spPr>
          <a:xfrm>
            <a:off x="5864826" y="2439324"/>
            <a:ext cx="390043" cy="3117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9F1A920-EADE-487D-8664-E71DF81EF29A}"/>
              </a:ext>
            </a:extLst>
          </p:cNvPr>
          <p:cNvSpPr txBox="1"/>
          <p:nvPr/>
        </p:nvSpPr>
        <p:spPr>
          <a:xfrm>
            <a:off x="7785284" y="2432833"/>
            <a:ext cx="981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+mj-lt"/>
                <a:ea typeface="HY견고딕" panose="02030600000101010101" pitchFamily="18" charset="-127"/>
              </a:rPr>
              <a:t>국정</a:t>
            </a:r>
          </a:p>
        </p:txBody>
      </p:sp>
      <p:pic>
        <p:nvPicPr>
          <p:cNvPr id="30" name="그림 29" descr="블랙, 어둠이(가) 표시된 사진&#10;&#10;자동 생성된 설명">
            <a:extLst>
              <a:ext uri="{FF2B5EF4-FFF2-40B4-BE49-F238E27FC236}">
                <a16:creationId xmlns:a16="http://schemas.microsoft.com/office/drawing/2014/main" id="{6F5B9901-29EC-420F-B763-30C98CF721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t="26563" r="63842" b="53535"/>
          <a:stretch/>
        </p:blipFill>
        <p:spPr>
          <a:xfrm>
            <a:off x="7486438" y="2457690"/>
            <a:ext cx="390043" cy="311700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05AED174-E53C-4C72-B970-46E026C0A08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1059" b="29395"/>
          <a:stretch/>
        </p:blipFill>
        <p:spPr>
          <a:xfrm>
            <a:off x="3329718" y="1535306"/>
            <a:ext cx="2710135" cy="238625"/>
          </a:xfrm>
          <a:prstGeom prst="rect">
            <a:avLst/>
          </a:prstGeom>
        </p:spPr>
      </p:pic>
      <p:sp>
        <p:nvSpPr>
          <p:cNvPr id="24" name="Rectangle 5">
            <a:extLst>
              <a:ext uri="{FF2B5EF4-FFF2-40B4-BE49-F238E27FC236}">
                <a16:creationId xmlns:a16="http://schemas.microsoft.com/office/drawing/2014/main" id="{D340E777-72B9-C4E6-BBF6-B525EDD0C302}"/>
              </a:ext>
            </a:extLst>
          </p:cNvPr>
          <p:cNvSpPr/>
          <p:nvPr/>
        </p:nvSpPr>
        <p:spPr>
          <a:xfrm>
            <a:off x="2941112" y="1519855"/>
            <a:ext cx="8181248" cy="527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457200" indent="-457200" latinLnBrk="0">
              <a:lnSpc>
                <a:spcPct val="130000"/>
              </a:lnSpc>
              <a:buAutoNum type="arabicParenR"/>
              <a:defRPr/>
            </a:pPr>
            <a:r>
              <a:rPr lang="ko-KR" altLang="en-US" sz="1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rPr>
              <a:t>국회에서 법률이 만들어지는 과정을 사례를 통해 제시할 수 있다</a:t>
            </a:r>
            <a:r>
              <a:rPr lang="en-US" altLang="ko-KR" sz="1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rPr>
              <a:t>.</a:t>
            </a:r>
          </a:p>
          <a:p>
            <a:pPr marL="457200" indent="-457200" latinLnBrk="0">
              <a:lnSpc>
                <a:spcPct val="130000"/>
              </a:lnSpc>
              <a:buAutoNum type="arabicParenR"/>
              <a:defRPr/>
            </a:pPr>
            <a:r>
              <a:rPr lang="ko-KR" altLang="en-US" sz="1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rPr>
              <a:t>국회의 기능을 통해 </a:t>
            </a:r>
            <a:r>
              <a:rPr lang="ko-KR" altLang="en-US" sz="1400" b="1" dirty="0" err="1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rPr>
              <a:t>입법기관으로서의</a:t>
            </a:r>
            <a:r>
              <a:rPr lang="ko-KR" altLang="en-US" sz="1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rPr>
              <a:t> 국회의 역할을 조사할 수 있다</a:t>
            </a:r>
            <a:r>
              <a:rPr lang="en-US" altLang="ko-KR" sz="1400" b="1" dirty="0">
                <a:ln>
                  <a:solidFill>
                    <a:srgbClr val="4472C4">
                      <a:alpha val="0"/>
                    </a:srgbClr>
                  </a:solidFill>
                </a:ln>
                <a:latin typeface="+mj-lt"/>
                <a:ea typeface="HY견고딕" panose="02030600000101010101" pitchFamily="18" charset="-127"/>
                <a:cs typeface="Pretendard" panose="02000503000000020004" pitchFamily="2" charset="-127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6C4C336-D592-7602-17F2-D5A03D59C81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1059" b="29395"/>
          <a:stretch/>
        </p:blipFill>
        <p:spPr>
          <a:xfrm>
            <a:off x="4902679" y="1813348"/>
            <a:ext cx="2551417" cy="227369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26AA99FD-D071-8747-5EDD-0BC8C8082547}"/>
              </a:ext>
            </a:extLst>
          </p:cNvPr>
          <p:cNvSpPr txBox="1"/>
          <p:nvPr/>
        </p:nvSpPr>
        <p:spPr>
          <a:xfrm>
            <a:off x="8276201" y="4976492"/>
            <a:ext cx="19415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Q. </a:t>
            </a:r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국민을 위한 손과 발이 되겠다는 말에 담긴 의미는 무엇일까</a:t>
            </a:r>
            <a:r>
              <a:rPr lang="en-US" altLang="ko-KR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?</a:t>
            </a:r>
            <a:endParaRPr lang="ko-KR" altLang="en-US" sz="1400" dirty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pic>
        <p:nvPicPr>
          <p:cNvPr id="9" name="그림 8" descr="만화 영화, 그림, 일러스트레이션, 인간의 얼굴이(가) 표시된 사진&#10;&#10;자동 생성된 설명">
            <a:extLst>
              <a:ext uri="{FF2B5EF4-FFF2-40B4-BE49-F238E27FC236}">
                <a16:creationId xmlns:a16="http://schemas.microsoft.com/office/drawing/2014/main" id="{B060DC08-585E-66DC-E913-3131E149C9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986" y="3463110"/>
            <a:ext cx="1688226" cy="1374363"/>
          </a:xfrm>
          <a:prstGeom prst="rect">
            <a:avLst/>
          </a:prstGeom>
        </p:spPr>
      </p:pic>
      <p:pic>
        <p:nvPicPr>
          <p:cNvPr id="15" name="그림 14" descr="그림, 만화 영화, 일러스트레이션, 아동 미술이(가) 표시된 사진&#10;&#10;자동 생성된 설명">
            <a:extLst>
              <a:ext uri="{FF2B5EF4-FFF2-40B4-BE49-F238E27FC236}">
                <a16:creationId xmlns:a16="http://schemas.microsoft.com/office/drawing/2014/main" id="{6D3FC785-AE36-64D0-5A18-509EEDC003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969" y="3463110"/>
            <a:ext cx="1688226" cy="1374464"/>
          </a:xfrm>
          <a:prstGeom prst="rect">
            <a:avLst/>
          </a:prstGeom>
        </p:spPr>
      </p:pic>
      <p:pic>
        <p:nvPicPr>
          <p:cNvPr id="19" name="그림 18" descr="만화 영화, 그림, 일러스트레이션, 인간의 얼굴이(가) 표시된 사진&#10;&#10;자동 생성된 설명">
            <a:extLst>
              <a:ext uri="{FF2B5EF4-FFF2-40B4-BE49-F238E27FC236}">
                <a16:creationId xmlns:a16="http://schemas.microsoft.com/office/drawing/2014/main" id="{3AB7E7EF-02D9-EAFF-2747-7C1098FA83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090" y="4897409"/>
            <a:ext cx="1683275" cy="1204607"/>
          </a:xfrm>
          <a:prstGeom prst="rect">
            <a:avLst/>
          </a:prstGeom>
        </p:spPr>
      </p:pic>
      <p:sp>
        <p:nvSpPr>
          <p:cNvPr id="20" name="말풍선: 타원형 19">
            <a:extLst>
              <a:ext uri="{FF2B5EF4-FFF2-40B4-BE49-F238E27FC236}">
                <a16:creationId xmlns:a16="http://schemas.microsoft.com/office/drawing/2014/main" id="{51DBEA3E-ADFB-D3D1-EA66-3B92AAA0DCCD}"/>
              </a:ext>
            </a:extLst>
          </p:cNvPr>
          <p:cNvSpPr/>
          <p:nvPr/>
        </p:nvSpPr>
        <p:spPr>
          <a:xfrm flipH="1">
            <a:off x="5737886" y="3088399"/>
            <a:ext cx="1523172" cy="795042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선거 유세 현장인가 봐</a:t>
            </a:r>
            <a:r>
              <a:rPr lang="en-US" altLang="ko-KR" sz="11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  <a:r>
              <a:rPr lang="ko-KR" altLang="en-US" sz="11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구경 가 보자</a:t>
            </a:r>
            <a:r>
              <a:rPr lang="en-US" altLang="ko-KR" sz="11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!</a:t>
            </a:r>
            <a:endParaRPr lang="ko-KR" altLang="en-US" sz="1100" dirty="0">
              <a:solidFill>
                <a:schemeClr val="tx1"/>
              </a:solidFill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  <p:sp>
        <p:nvSpPr>
          <p:cNvPr id="35" name="말풍선: 타원형 34">
            <a:extLst>
              <a:ext uri="{FF2B5EF4-FFF2-40B4-BE49-F238E27FC236}">
                <a16:creationId xmlns:a16="http://schemas.microsoft.com/office/drawing/2014/main" id="{C544FFFE-2BF2-8F4A-76E4-8CD6DAFC08E9}"/>
              </a:ext>
            </a:extLst>
          </p:cNvPr>
          <p:cNvSpPr/>
          <p:nvPr/>
        </p:nvSpPr>
        <p:spPr>
          <a:xfrm flipH="1">
            <a:off x="8069186" y="3088207"/>
            <a:ext cx="1395865" cy="775876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국민을 위한 손과 발이 되겠습니다</a:t>
            </a:r>
            <a:r>
              <a:rPr lang="en-US" altLang="ko-KR" sz="11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!</a:t>
            </a:r>
            <a:endParaRPr lang="ko-KR" altLang="en-US" sz="1100" dirty="0">
              <a:solidFill>
                <a:schemeClr val="tx1"/>
              </a:solidFill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  <p:sp>
        <p:nvSpPr>
          <p:cNvPr id="36" name="말풍선: 타원형 35">
            <a:extLst>
              <a:ext uri="{FF2B5EF4-FFF2-40B4-BE49-F238E27FC236}">
                <a16:creationId xmlns:a16="http://schemas.microsoft.com/office/drawing/2014/main" id="{9B840D86-E1CB-43FE-325A-D2419C8070B9}"/>
              </a:ext>
            </a:extLst>
          </p:cNvPr>
          <p:cNvSpPr/>
          <p:nvPr/>
        </p:nvSpPr>
        <p:spPr>
          <a:xfrm>
            <a:off x="6782294" y="4535321"/>
            <a:ext cx="1580828" cy="651508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국회의원이 국민의 손과 발이 되겠다고</a:t>
            </a:r>
            <a:r>
              <a:rPr lang="en-US" altLang="ko-KR" sz="11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?</a:t>
            </a:r>
            <a:endParaRPr lang="ko-KR" altLang="en-US" sz="1100" dirty="0">
              <a:solidFill>
                <a:schemeClr val="tx1"/>
              </a:solidFill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  <p:sp>
        <p:nvSpPr>
          <p:cNvPr id="38" name="말풍선: 타원형 37">
            <a:extLst>
              <a:ext uri="{FF2B5EF4-FFF2-40B4-BE49-F238E27FC236}">
                <a16:creationId xmlns:a16="http://schemas.microsoft.com/office/drawing/2014/main" id="{7CAF2135-05E1-6736-9EA0-E2DB4FC42C9B}"/>
              </a:ext>
            </a:extLst>
          </p:cNvPr>
          <p:cNvSpPr/>
          <p:nvPr/>
        </p:nvSpPr>
        <p:spPr>
          <a:xfrm>
            <a:off x="7935909" y="5717554"/>
            <a:ext cx="1508815" cy="651508"/>
          </a:xfrm>
          <a:prstGeom prst="wedgeEllipseCallout">
            <a:avLst>
              <a:gd name="adj1" fmla="val -50337"/>
              <a:gd name="adj2" fmla="val -46615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진짜 손과 발이 되겠다는 게 </a:t>
            </a:r>
            <a:r>
              <a:rPr lang="ko-KR" altLang="en-US" sz="1100" dirty="0" err="1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아니잖아</a:t>
            </a:r>
            <a:r>
              <a:rPr lang="en-US" altLang="ko-KR" sz="1100" dirty="0">
                <a:solidFill>
                  <a:schemeClr val="tx1"/>
                </a:solidFill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  <a:endParaRPr lang="ko-KR" altLang="en-US" sz="1100" dirty="0">
              <a:solidFill>
                <a:schemeClr val="tx1"/>
              </a:solidFill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137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50170908-D112-C050-788F-4B52B9E63115}"/>
              </a:ext>
            </a:extLst>
          </p:cNvPr>
          <p:cNvGrpSpPr/>
          <p:nvPr/>
        </p:nvGrpSpPr>
        <p:grpSpPr>
          <a:xfrm>
            <a:off x="1112068" y="2565042"/>
            <a:ext cx="9967864" cy="1078080"/>
            <a:chOff x="1235798" y="2516101"/>
            <a:chExt cx="9967864" cy="1078080"/>
          </a:xfrm>
        </p:grpSpPr>
        <p:sp>
          <p:nvSpPr>
            <p:cNvPr id="2" name="Rectangle 7">
              <a:extLst>
                <a:ext uri="{FF2B5EF4-FFF2-40B4-BE49-F238E27FC236}">
                  <a16:creationId xmlns:a16="http://schemas.microsoft.com/office/drawing/2014/main" id="{5018DE25-31D4-5830-9F03-A3F55A8968E4}"/>
                </a:ext>
              </a:extLst>
            </p:cNvPr>
            <p:cNvSpPr/>
            <p:nvPr/>
          </p:nvSpPr>
          <p:spPr>
            <a:xfrm>
              <a:off x="1235799" y="2729663"/>
              <a:ext cx="9967863" cy="864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endParaRPr lang="en-US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3" name="Rectangle 7">
              <a:extLst>
                <a:ext uri="{FF2B5EF4-FFF2-40B4-BE49-F238E27FC236}">
                  <a16:creationId xmlns:a16="http://schemas.microsoft.com/office/drawing/2014/main" id="{611C21BC-04E6-8654-1559-09F9EDF4D23E}"/>
                </a:ext>
              </a:extLst>
            </p:cNvPr>
            <p:cNvSpPr/>
            <p:nvPr/>
          </p:nvSpPr>
          <p:spPr>
            <a:xfrm>
              <a:off x="1235798" y="2516101"/>
              <a:ext cx="2172529" cy="425292"/>
            </a:xfrm>
            <a:prstGeom prst="rect">
              <a:avLst/>
            </a:prstGeom>
            <a:solidFill>
              <a:srgbClr val="4592FA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r>
                <a:rPr lang="ko-KR" altLang="en-US" dirty="0">
                  <a:solidFill>
                    <a:prstClr val="white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법치주의</a:t>
              </a:r>
              <a:endParaRPr lang="en-US" dirty="0">
                <a:solidFill>
                  <a:prstClr val="white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pic>
        <p:nvPicPr>
          <p:cNvPr id="19" name="그림 18" descr="텍스트, 친필, 디자인이(가) 표시된 사진&#10;&#10;자동 생성된 설명">
            <a:extLst>
              <a:ext uri="{FF2B5EF4-FFF2-40B4-BE49-F238E27FC236}">
                <a16:creationId xmlns:a16="http://schemas.microsoft.com/office/drawing/2014/main" id="{49670EC3-26C2-42AF-0DA2-209F9AF896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400" b="81300" l="53461" r="86158">
                        <a14:foregroundMark x1="54177" y1="79200" x2="53461" y2="7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4666" r="9724" b="17888"/>
          <a:stretch/>
        </p:blipFill>
        <p:spPr>
          <a:xfrm>
            <a:off x="2878769" y="2217781"/>
            <a:ext cx="2505364" cy="5106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1567308" y="382440"/>
            <a:ext cx="8265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법률을 만드는 국가기관</a:t>
            </a:r>
            <a:r>
              <a:rPr lang="en-US" altLang="ko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, </a:t>
            </a:r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입법부</a:t>
            </a:r>
          </a:p>
        </p:txBody>
      </p:sp>
      <p:pic>
        <p:nvPicPr>
          <p:cNvPr id="9" name="그림 8" descr="그래픽, 블랙, 상징, 디자인이(가) 표시된 사진&#10;&#10;자동 생성된 설명">
            <a:extLst>
              <a:ext uri="{FF2B5EF4-FFF2-40B4-BE49-F238E27FC236}">
                <a16:creationId xmlns:a16="http://schemas.microsoft.com/office/drawing/2014/main" id="{CBFC6F9B-3047-372F-6CB7-F7FA35BC83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65" y="2025419"/>
            <a:ext cx="866906" cy="4360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8797ECB-37A5-F9E9-D180-FB7332869127}"/>
              </a:ext>
            </a:extLst>
          </p:cNvPr>
          <p:cNvSpPr txBox="1"/>
          <p:nvPr/>
        </p:nvSpPr>
        <p:spPr>
          <a:xfrm>
            <a:off x="3122371" y="2061894"/>
            <a:ext cx="730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네오 OTF Bold" panose="00000800000000000000" pitchFamily="50" charset="-127"/>
                <a:ea typeface="나눔스퀘어 네오 OTF Bold" panose="00000800000000000000" pitchFamily="50" charset="-127"/>
              </a:rPr>
              <a:t>국회의 구성을 파악하고 법률이 만들어지는 과정을 이해한다</a:t>
            </a:r>
            <a:r>
              <a:rPr lang="en-US" altLang="ko-KR" dirty="0">
                <a:latin typeface="나눔스퀘어 네오 OTF Bold" panose="00000800000000000000" pitchFamily="50" charset="-127"/>
                <a:ea typeface="나눔스퀘어 네오 OTF Bold" panose="00000800000000000000" pitchFamily="50" charset="-127"/>
              </a:rPr>
              <a:t>.</a:t>
            </a:r>
            <a:r>
              <a:rPr lang="ko-KR" altLang="en-US" dirty="0">
                <a:latin typeface="나눔스퀘어 네오 OTF Bold" panose="00000800000000000000" pitchFamily="50" charset="-127"/>
                <a:ea typeface="나눔스퀘어 네오 OTF Bold" panose="00000800000000000000" pitchFamily="50" charset="-127"/>
              </a:rPr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79D68D9-AEC3-9B71-DEA6-3B4A7A9CD7B8}"/>
              </a:ext>
            </a:extLst>
          </p:cNvPr>
          <p:cNvSpPr txBox="1"/>
          <p:nvPr/>
        </p:nvSpPr>
        <p:spPr>
          <a:xfrm>
            <a:off x="1109731" y="3031135"/>
            <a:ext cx="9967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국민의 자유와 권리를 보장하기 위해 국민의 의사에 따라 의회에서 만든 법률에 의하여 국가를 다스려야 한다는 이념이다</a:t>
            </a:r>
            <a:r>
              <a:rPr lang="en-US" altLang="ko-KR" sz="16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  <a:endParaRPr lang="ko-KR" altLang="en-US" sz="1600" dirty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BDAB1A08-3126-4684-B31A-34B29CB4BD85}"/>
              </a:ext>
            </a:extLst>
          </p:cNvPr>
          <p:cNvGrpSpPr/>
          <p:nvPr/>
        </p:nvGrpSpPr>
        <p:grpSpPr>
          <a:xfrm>
            <a:off x="1112068" y="3923052"/>
            <a:ext cx="9967863" cy="1011969"/>
            <a:chOff x="1235799" y="2516101"/>
            <a:chExt cx="9967863" cy="1078080"/>
          </a:xfrm>
        </p:grpSpPr>
        <p:sp>
          <p:nvSpPr>
            <p:cNvPr id="26" name="Rectangle 7">
              <a:extLst>
                <a:ext uri="{FF2B5EF4-FFF2-40B4-BE49-F238E27FC236}">
                  <a16:creationId xmlns:a16="http://schemas.microsoft.com/office/drawing/2014/main" id="{51910E65-E56A-4F12-8F3A-CB83FEA5B374}"/>
                </a:ext>
              </a:extLst>
            </p:cNvPr>
            <p:cNvSpPr/>
            <p:nvPr/>
          </p:nvSpPr>
          <p:spPr>
            <a:xfrm>
              <a:off x="1235799" y="2729663"/>
              <a:ext cx="9967863" cy="864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endParaRPr lang="en-US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27" name="Rectangle 7">
              <a:extLst>
                <a:ext uri="{FF2B5EF4-FFF2-40B4-BE49-F238E27FC236}">
                  <a16:creationId xmlns:a16="http://schemas.microsoft.com/office/drawing/2014/main" id="{36D70A44-1306-4D36-A3F7-7BCB5FD6A1E8}"/>
                </a:ext>
              </a:extLst>
            </p:cNvPr>
            <p:cNvSpPr/>
            <p:nvPr/>
          </p:nvSpPr>
          <p:spPr>
            <a:xfrm>
              <a:off x="1235799" y="2516101"/>
              <a:ext cx="2172528" cy="425292"/>
            </a:xfrm>
            <a:prstGeom prst="rect">
              <a:avLst/>
            </a:prstGeom>
            <a:solidFill>
              <a:srgbClr val="4592FA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r>
                <a:rPr lang="ko-KR" altLang="en-US" dirty="0">
                  <a:solidFill>
                    <a:prstClr val="white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상임 위원회</a:t>
              </a:r>
              <a:endParaRPr lang="en-US" dirty="0">
                <a:solidFill>
                  <a:prstClr val="white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sp>
        <p:nvSpPr>
          <p:cNvPr id="30" name="Rectangle 7">
            <a:extLst>
              <a:ext uri="{FF2B5EF4-FFF2-40B4-BE49-F238E27FC236}">
                <a16:creationId xmlns:a16="http://schemas.microsoft.com/office/drawing/2014/main" id="{14414684-32E6-44D6-9A90-BD1F77C67476}"/>
              </a:ext>
            </a:extLst>
          </p:cNvPr>
          <p:cNvSpPr/>
          <p:nvPr/>
        </p:nvSpPr>
        <p:spPr>
          <a:xfrm>
            <a:off x="1109731" y="5376704"/>
            <a:ext cx="9967863" cy="8645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endParaRPr 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2A19CF-0ED8-4E36-AFCE-6DBDFCBA10C1}"/>
              </a:ext>
            </a:extLst>
          </p:cNvPr>
          <p:cNvSpPr txBox="1"/>
          <p:nvPr/>
        </p:nvSpPr>
        <p:spPr>
          <a:xfrm>
            <a:off x="1318485" y="4433328"/>
            <a:ext cx="10467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국회 본회의에 안건을 부치기 전</a:t>
            </a:r>
            <a:r>
              <a:rPr lang="en-US" altLang="ko-KR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법안의 내용을 전문적으로 심사하는 국회 내 조직이다</a:t>
            </a:r>
            <a:r>
              <a:rPr lang="en-US" altLang="ko-KR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  <a:endParaRPr lang="ko-KR" altLang="en-US" dirty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pic>
        <p:nvPicPr>
          <p:cNvPr id="34" name="그림 33" descr="상징, 예술, 별이(가) 표시된 사진&#10;&#10;자동 생성된 설명">
            <a:extLst>
              <a:ext uri="{FF2B5EF4-FFF2-40B4-BE49-F238E27FC236}">
                <a16:creationId xmlns:a16="http://schemas.microsoft.com/office/drawing/2014/main" id="{CDAF221E-F66A-43FF-BB6D-02EE29444A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73" y="382440"/>
            <a:ext cx="9011129" cy="860090"/>
          </a:xfrm>
          <a:prstGeom prst="rect">
            <a:avLst/>
          </a:prstGeom>
        </p:spPr>
      </p:pic>
      <p:pic>
        <p:nvPicPr>
          <p:cNvPr id="5" name="그림 4" descr="텍스트, 친필, 디자인이(가) 표시된 사진&#10;&#10;자동 생성된 설명">
            <a:extLst>
              <a:ext uri="{FF2B5EF4-FFF2-40B4-BE49-F238E27FC236}">
                <a16:creationId xmlns:a16="http://schemas.microsoft.com/office/drawing/2014/main" id="{C19A2FD8-C8F9-3077-0799-877BD55D93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400" b="81300" l="53461" r="86158">
                        <a14:foregroundMark x1="54177" y1="79200" x2="53461" y2="7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4666" r="9724" b="17888"/>
          <a:stretch/>
        </p:blipFill>
        <p:spPr>
          <a:xfrm>
            <a:off x="2993926" y="1672821"/>
            <a:ext cx="2618806" cy="510637"/>
          </a:xfrm>
          <a:prstGeom prst="rect">
            <a:avLst/>
          </a:prstGeom>
        </p:spPr>
      </p:pic>
      <p:pic>
        <p:nvPicPr>
          <p:cNvPr id="6" name="그림 5" descr="그래픽, 블랙, 상징, 디자인이(가) 표시된 사진&#10;&#10;자동 생성된 설명">
            <a:extLst>
              <a:ext uri="{FF2B5EF4-FFF2-40B4-BE49-F238E27FC236}">
                <a16:creationId xmlns:a16="http://schemas.microsoft.com/office/drawing/2014/main" id="{6F1D2E39-A79C-A482-0B7D-DA84EEC0C9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65" y="1463371"/>
            <a:ext cx="866906" cy="4360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689FB0-0620-C26D-5F9D-8DE557CD3125}"/>
              </a:ext>
            </a:extLst>
          </p:cNvPr>
          <p:cNvSpPr txBox="1"/>
          <p:nvPr/>
        </p:nvSpPr>
        <p:spPr>
          <a:xfrm>
            <a:off x="3122371" y="1546500"/>
            <a:ext cx="730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네오 OTF Bold" panose="00000800000000000000" pitchFamily="50" charset="-127"/>
                <a:ea typeface="나눔스퀘어 네오 OTF Bold" panose="00000800000000000000" pitchFamily="50" charset="-127"/>
              </a:rPr>
              <a:t>민주 국가의 운영 방식이 무엇인지 알고 설명할 수 있다</a:t>
            </a:r>
            <a:r>
              <a:rPr lang="en-US" altLang="ko-KR" dirty="0">
                <a:latin typeface="나눔스퀘어 네오 OTF Bold" panose="00000800000000000000" pitchFamily="50" charset="-127"/>
                <a:ea typeface="나눔스퀘어 네오 OTF Bold" panose="00000800000000000000" pitchFamily="50" charset="-127"/>
              </a:rPr>
              <a:t>.</a:t>
            </a:r>
            <a:endParaRPr lang="ko-KR" altLang="en-US" dirty="0">
              <a:latin typeface="나눔스퀘어 네오 OTF Bold" panose="00000800000000000000" pitchFamily="50" charset="-127"/>
              <a:ea typeface="나눔스퀘어 네오 OTF Bold" panose="00000800000000000000" pitchFamily="50" charset="-127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D3DB230F-2BD0-E857-15FE-00902034BF04}"/>
              </a:ext>
            </a:extLst>
          </p:cNvPr>
          <p:cNvSpPr/>
          <p:nvPr/>
        </p:nvSpPr>
        <p:spPr>
          <a:xfrm>
            <a:off x="1109732" y="5249296"/>
            <a:ext cx="1425916" cy="425292"/>
          </a:xfrm>
          <a:prstGeom prst="rect">
            <a:avLst/>
          </a:prstGeom>
          <a:solidFill>
            <a:srgbClr val="4592FA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r>
              <a:rPr lang="ko-KR" altLang="en-US" dirty="0">
                <a:solidFill>
                  <a:prstClr val="white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의결</a:t>
            </a:r>
            <a:endParaRPr lang="en-US" dirty="0">
              <a:solidFill>
                <a:prstClr val="white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995A83-8D25-A318-195C-1FCA10A5D780}"/>
              </a:ext>
            </a:extLst>
          </p:cNvPr>
          <p:cNvSpPr txBox="1"/>
          <p:nvPr/>
        </p:nvSpPr>
        <p:spPr>
          <a:xfrm>
            <a:off x="1258327" y="5808963"/>
            <a:ext cx="1024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서로 의논하여 결정짓는 일이다</a:t>
            </a:r>
            <a:r>
              <a:rPr lang="en-US" altLang="ko-KR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  <a:endParaRPr lang="ko-KR" altLang="en-US" dirty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pic>
        <p:nvPicPr>
          <p:cNvPr id="4" name="그림 3" descr="텍스트, 친필, 디자인이(가) 표시된 사진&#10;&#10;자동 생성된 설명">
            <a:extLst>
              <a:ext uri="{FF2B5EF4-FFF2-40B4-BE49-F238E27FC236}">
                <a16:creationId xmlns:a16="http://schemas.microsoft.com/office/drawing/2014/main" id="{B68E2317-1160-9EB0-85B4-1240BD5C14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400" b="81300" l="53461" r="86158">
                        <a14:foregroundMark x1="54177" y1="79200" x2="53461" y2="7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4666" r="9724" b="17888"/>
          <a:stretch/>
        </p:blipFill>
        <p:spPr>
          <a:xfrm>
            <a:off x="5400961" y="2225642"/>
            <a:ext cx="2684260" cy="51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3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스크린샷, 직사각형, 라인, 디자인이(가) 표시된 사진&#10;&#10;자동 생성된 설명">
            <a:extLst>
              <a:ext uri="{FF2B5EF4-FFF2-40B4-BE49-F238E27FC236}">
                <a16:creationId xmlns:a16="http://schemas.microsoft.com/office/drawing/2014/main" id="{87C74A06-39B7-D1CC-E545-ACE384B0F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9" y="371705"/>
            <a:ext cx="2708381" cy="5985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E0D9F8-E6BC-A47F-1ECB-A55158355D4E}"/>
              </a:ext>
            </a:extLst>
          </p:cNvPr>
          <p:cNvSpPr txBox="1"/>
          <p:nvPr/>
        </p:nvSpPr>
        <p:spPr>
          <a:xfrm>
            <a:off x="542768" y="465773"/>
            <a:ext cx="2916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민주 국가의 운영 방식</a:t>
            </a:r>
          </a:p>
        </p:txBody>
      </p:sp>
      <p:pic>
        <p:nvPicPr>
          <p:cNvPr id="14" name="그림 13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1DF6AF45-080F-CA7A-5992-C5245EBC8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AE50CF-F6BA-6D04-578F-B4032DDF7447}"/>
              </a:ext>
            </a:extLst>
          </p:cNvPr>
          <p:cNvSpPr txBox="1"/>
          <p:nvPr/>
        </p:nvSpPr>
        <p:spPr>
          <a:xfrm>
            <a:off x="1456752" y="2090921"/>
            <a:ext cx="8540959" cy="3741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민주 국가는 법치주의를 원칙으로 삼아 국가를 운영한다</a:t>
            </a:r>
            <a:r>
              <a:rPr lang="en-US" altLang="ko-KR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법치주의는 국민이 법을 만드는 과정에 직접 참여하여 실현하는 것이 가장 이상적이지만 오늘날에는 인구가 많고 영토가 넓어 모든 국민이 모여 국가의 일을 결정하기 쉽지 않다</a:t>
            </a:r>
            <a:r>
              <a:rPr lang="en-US" altLang="ko-KR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이에 따라 선거를 통해 대표자를 선출하여</a:t>
            </a:r>
            <a:r>
              <a:rPr lang="en-US" altLang="ko-KR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선출된 이들에게 법률을 만들고 국가의 중요한 일을 결정하는 일을 맡기고 있다</a:t>
            </a:r>
            <a:r>
              <a:rPr lang="en-US" altLang="ko-KR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이렇게 국민을 대표하는 국가기관을 </a:t>
            </a:r>
            <a:r>
              <a:rPr lang="ko-KR" altLang="en-US" sz="2000" b="1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의회</a:t>
            </a: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라고 하는데</a:t>
            </a:r>
            <a:r>
              <a:rPr lang="en-US" altLang="ko-KR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우리나라는 </a:t>
            </a:r>
            <a:r>
              <a:rPr lang="ko-KR" altLang="en-US" sz="2000" b="1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국회</a:t>
            </a: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라고 칭한다</a:t>
            </a:r>
            <a:r>
              <a:rPr lang="en-US" altLang="ko-KR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  <a:r>
              <a:rPr lang="ko-KR" altLang="en-US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국회에서 활동하는 국회의원들은 국민을 대신하여 법률을 제정하고 국가의 의사를 결정하므로 적합한 자질과 자격을 갖춘 이를 선출하는 일은 국민의 중요한 권리이자 의무이다</a:t>
            </a:r>
            <a:r>
              <a:rPr lang="en-US" altLang="ko-KR" sz="20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468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스크린샷, 직사각형, 라인, 디자인이(가) 표시된 사진&#10;&#10;자동 생성된 설명">
            <a:extLst>
              <a:ext uri="{FF2B5EF4-FFF2-40B4-BE49-F238E27FC236}">
                <a16:creationId xmlns:a16="http://schemas.microsoft.com/office/drawing/2014/main" id="{87C74A06-39B7-D1CC-E545-ACE384B0F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9" y="371705"/>
            <a:ext cx="2708381" cy="5985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E0D9F8-E6BC-A47F-1ECB-A55158355D4E}"/>
              </a:ext>
            </a:extLst>
          </p:cNvPr>
          <p:cNvSpPr txBox="1"/>
          <p:nvPr/>
        </p:nvSpPr>
        <p:spPr>
          <a:xfrm>
            <a:off x="979900" y="465773"/>
            <a:ext cx="1740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국회의 구성</a:t>
            </a:r>
          </a:p>
        </p:txBody>
      </p:sp>
      <p:pic>
        <p:nvPicPr>
          <p:cNvPr id="14" name="그림 13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1DF6AF45-080F-CA7A-5992-C5245EBC8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6849"/>
            <a:ext cx="10154347" cy="47259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AE50CF-F6BA-6D04-578F-B4032DDF7447}"/>
              </a:ext>
            </a:extLst>
          </p:cNvPr>
          <p:cNvSpPr txBox="1"/>
          <p:nvPr/>
        </p:nvSpPr>
        <p:spPr>
          <a:xfrm>
            <a:off x="5823518" y="2091643"/>
            <a:ext cx="45099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altLang="ko-KR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pPr marL="342900" indent="-342900" algn="just">
              <a:buAutoNum type="arabicParenR"/>
            </a:pP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각 지역구에 출마한 후보 중에서 선출되는 지역구 의원과 각 정당의 득표율에 비례하여 선출되는 비례 대표 의원으로 구성된다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</a:p>
          <a:p>
            <a:pPr marL="342900" indent="-342900" algn="just">
              <a:buAutoNum type="arabicParenR"/>
            </a:pP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총 임기는 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4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년으로 이루어진다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</a:p>
          <a:p>
            <a:pPr marL="342900" indent="-342900" algn="just">
              <a:buAutoNum type="arabicParenR"/>
            </a:pP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국회의원 중 선출된 의장 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1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인과 부의장 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2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인이 있고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효율적으로 의사를 진행하기 위해 각종 위원회와 교섭 단체를 운영한다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</a:p>
          <a:p>
            <a:pPr marL="342900" indent="-342900" algn="just">
              <a:buAutoNum type="arabicParenR"/>
            </a:pP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본회의는 국회의 의사를 최종적으로 결정하는 곳으로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법률을 제정하거나 개정할지 등을 결정한다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이러한 입법 과정은 국회의 가장 중요한 역할이다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</a:p>
        </p:txBody>
      </p:sp>
      <p:pic>
        <p:nvPicPr>
          <p:cNvPr id="3" name="그림 2" descr="청중, 사람, 건물, 강당이(가) 표시된 사진&#10;&#10;자동 생성된 설명">
            <a:extLst>
              <a:ext uri="{FF2B5EF4-FFF2-40B4-BE49-F238E27FC236}">
                <a16:creationId xmlns:a16="http://schemas.microsoft.com/office/drawing/2014/main" id="{846E3132-F3AB-ACB9-6C2C-8D8BE7F76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31" y="2464729"/>
            <a:ext cx="4509985" cy="24892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F24ED7-8646-8220-6EF1-BA60B9447FA6}"/>
              </a:ext>
            </a:extLst>
          </p:cNvPr>
          <p:cNvSpPr txBox="1"/>
          <p:nvPr/>
        </p:nvSpPr>
        <p:spPr>
          <a:xfrm>
            <a:off x="1186627" y="5081286"/>
            <a:ext cx="4438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▲법률안 표결이 이루어지고 있는 국회 본회의장 모습</a:t>
            </a:r>
          </a:p>
        </p:txBody>
      </p:sp>
    </p:spTree>
    <p:extLst>
      <p:ext uri="{BB962C8B-B14F-4D97-AF65-F5344CB8AC3E}">
        <p14:creationId xmlns:p14="http://schemas.microsoft.com/office/powerpoint/2010/main" val="173677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스크린샷, 직사각형, 라인, 디자인이(가) 표시된 사진&#10;&#10;자동 생성된 설명">
            <a:extLst>
              <a:ext uri="{FF2B5EF4-FFF2-40B4-BE49-F238E27FC236}">
                <a16:creationId xmlns:a16="http://schemas.microsoft.com/office/drawing/2014/main" id="{87C74A06-39B7-D1CC-E545-ACE384B0F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9" y="371705"/>
            <a:ext cx="2708381" cy="5985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E0D9F8-E6BC-A47F-1ECB-A55158355D4E}"/>
              </a:ext>
            </a:extLst>
          </p:cNvPr>
          <p:cNvSpPr txBox="1"/>
          <p:nvPr/>
        </p:nvSpPr>
        <p:spPr>
          <a:xfrm>
            <a:off x="979900" y="465773"/>
            <a:ext cx="1740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국회의 구성</a:t>
            </a:r>
          </a:p>
        </p:txBody>
      </p:sp>
      <p:pic>
        <p:nvPicPr>
          <p:cNvPr id="14" name="그림 13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1DF6AF45-080F-CA7A-5992-C5245EBC8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AE50CF-F6BA-6D04-578F-B4032DDF7447}"/>
              </a:ext>
            </a:extLst>
          </p:cNvPr>
          <p:cNvSpPr txBox="1"/>
          <p:nvPr/>
        </p:nvSpPr>
        <p:spPr>
          <a:xfrm>
            <a:off x="1590625" y="2048129"/>
            <a:ext cx="8377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1) 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국가 운영과 관련하여 새로운 법률이 필요하거나 기존 법률을 개정하는 요구가 있을 때 국회의원 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10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명 이상이 발의하거나 행정부가 법률안을 제출할 수 있다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</a:p>
          <a:p>
            <a:pPr algn="just"/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2) 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국회 의장은 법률안을 상임 위원회에서 미리 심의 받도록 하며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심의를 마친 법률안은 </a:t>
            </a:r>
            <a:r>
              <a:rPr lang="ko-KR" altLang="en-US" dirty="0" err="1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본희의로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 보내진다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본회의에서 제정이나 개정 여부를 최종적으로 의결한다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</a:p>
          <a:p>
            <a:pPr algn="just"/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3) 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의결된 법률안은 대통령이 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15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일 이내 공포하면 일정 기간 후 효력이 발생한다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법률안에 이의가 있을 때 대통령은 거부권을 행사할 수 있다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</a:p>
        </p:txBody>
      </p:sp>
      <p:pic>
        <p:nvPicPr>
          <p:cNvPr id="5" name="그림 4" descr="텍스트, 도표, 폰트, 라인이(가) 표시된 사진&#10;&#10;자동 생성된 설명">
            <a:extLst>
              <a:ext uri="{FF2B5EF4-FFF2-40B4-BE49-F238E27FC236}">
                <a16:creationId xmlns:a16="http://schemas.microsoft.com/office/drawing/2014/main" id="{181487A5-D704-52D7-5A39-5B945CC4A6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25" y="3802455"/>
            <a:ext cx="9010750" cy="189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6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50170908-D112-C050-788F-4B52B9E63115}"/>
              </a:ext>
            </a:extLst>
          </p:cNvPr>
          <p:cNvGrpSpPr/>
          <p:nvPr/>
        </p:nvGrpSpPr>
        <p:grpSpPr>
          <a:xfrm>
            <a:off x="1112068" y="2152721"/>
            <a:ext cx="9967863" cy="1078080"/>
            <a:chOff x="1235799" y="2516101"/>
            <a:chExt cx="9967863" cy="1078080"/>
          </a:xfrm>
        </p:grpSpPr>
        <p:sp>
          <p:nvSpPr>
            <p:cNvPr id="2" name="Rectangle 7">
              <a:extLst>
                <a:ext uri="{FF2B5EF4-FFF2-40B4-BE49-F238E27FC236}">
                  <a16:creationId xmlns:a16="http://schemas.microsoft.com/office/drawing/2014/main" id="{5018DE25-31D4-5830-9F03-A3F55A8968E4}"/>
                </a:ext>
              </a:extLst>
            </p:cNvPr>
            <p:cNvSpPr/>
            <p:nvPr/>
          </p:nvSpPr>
          <p:spPr>
            <a:xfrm>
              <a:off x="1235799" y="2729663"/>
              <a:ext cx="9967863" cy="864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endParaRPr lang="en-US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3" name="Rectangle 7">
              <a:extLst>
                <a:ext uri="{FF2B5EF4-FFF2-40B4-BE49-F238E27FC236}">
                  <a16:creationId xmlns:a16="http://schemas.microsoft.com/office/drawing/2014/main" id="{611C21BC-04E6-8654-1559-09F9EDF4D23E}"/>
                </a:ext>
              </a:extLst>
            </p:cNvPr>
            <p:cNvSpPr/>
            <p:nvPr/>
          </p:nvSpPr>
          <p:spPr>
            <a:xfrm>
              <a:off x="1235799" y="2516101"/>
              <a:ext cx="1425916" cy="425292"/>
            </a:xfrm>
            <a:prstGeom prst="rect">
              <a:avLst/>
            </a:prstGeom>
            <a:solidFill>
              <a:srgbClr val="4592FA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r>
                <a:rPr lang="ko-KR" altLang="en-US" dirty="0">
                  <a:solidFill>
                    <a:prstClr val="white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재정</a:t>
              </a:r>
              <a:endParaRPr lang="en-US" dirty="0">
                <a:solidFill>
                  <a:prstClr val="white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48FCE84-67D1-A084-EB9A-5C03AEB0E2C1}"/>
              </a:ext>
            </a:extLst>
          </p:cNvPr>
          <p:cNvSpPr txBox="1"/>
          <p:nvPr/>
        </p:nvSpPr>
        <p:spPr>
          <a:xfrm>
            <a:off x="1424298" y="433282"/>
            <a:ext cx="9310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국회는 어떤 역할을 할까</a:t>
            </a:r>
            <a:r>
              <a:rPr lang="en-US" altLang="ko-K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?</a:t>
            </a:r>
            <a:endParaRPr lang="ko-KR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79D68D9-AEC3-9B71-DEA6-3B4A7A9CD7B8}"/>
              </a:ext>
            </a:extLst>
          </p:cNvPr>
          <p:cNvSpPr txBox="1"/>
          <p:nvPr/>
        </p:nvSpPr>
        <p:spPr>
          <a:xfrm>
            <a:off x="1400264" y="2717145"/>
            <a:ext cx="10236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국가가 행정 활동을 하기 위해 필요한 재산을 조달하고 관리하며 사용하는 모든 경제활동을 말한다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  <a:endParaRPr lang="ko-KR" altLang="en-US" sz="16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BDAB1A08-3126-4684-B31A-34B29CB4BD85}"/>
              </a:ext>
            </a:extLst>
          </p:cNvPr>
          <p:cNvGrpSpPr/>
          <p:nvPr/>
        </p:nvGrpSpPr>
        <p:grpSpPr>
          <a:xfrm>
            <a:off x="1112068" y="3388704"/>
            <a:ext cx="9967863" cy="1078080"/>
            <a:chOff x="1235799" y="2516101"/>
            <a:chExt cx="9967863" cy="1078080"/>
          </a:xfrm>
        </p:grpSpPr>
        <p:sp>
          <p:nvSpPr>
            <p:cNvPr id="26" name="Rectangle 7">
              <a:extLst>
                <a:ext uri="{FF2B5EF4-FFF2-40B4-BE49-F238E27FC236}">
                  <a16:creationId xmlns:a16="http://schemas.microsoft.com/office/drawing/2014/main" id="{51910E65-E56A-4F12-8F3A-CB83FEA5B374}"/>
                </a:ext>
              </a:extLst>
            </p:cNvPr>
            <p:cNvSpPr/>
            <p:nvPr/>
          </p:nvSpPr>
          <p:spPr>
            <a:xfrm>
              <a:off x="1235799" y="2729663"/>
              <a:ext cx="9967863" cy="864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endParaRPr lang="en-US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  <p:sp>
          <p:nvSpPr>
            <p:cNvPr id="27" name="Rectangle 7">
              <a:extLst>
                <a:ext uri="{FF2B5EF4-FFF2-40B4-BE49-F238E27FC236}">
                  <a16:creationId xmlns:a16="http://schemas.microsoft.com/office/drawing/2014/main" id="{36D70A44-1306-4D36-A3F7-7BCB5FD6A1E8}"/>
                </a:ext>
              </a:extLst>
            </p:cNvPr>
            <p:cNvSpPr/>
            <p:nvPr/>
          </p:nvSpPr>
          <p:spPr>
            <a:xfrm>
              <a:off x="1235799" y="2516101"/>
              <a:ext cx="1425916" cy="425292"/>
            </a:xfrm>
            <a:prstGeom prst="rect">
              <a:avLst/>
            </a:prstGeom>
            <a:solidFill>
              <a:srgbClr val="4592FA"/>
            </a:solidFill>
            <a:ln>
              <a:noFill/>
            </a:ln>
            <a:effectLst>
              <a:outerShdw blurRad="88900" dist="63500" dir="81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 latinLnBrk="0">
                <a:defRPr/>
              </a:pPr>
              <a:r>
                <a:rPr lang="ko-KR" altLang="en-US" dirty="0">
                  <a:solidFill>
                    <a:prstClr val="white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예산안</a:t>
              </a:r>
              <a:endParaRPr lang="en-US" dirty="0">
                <a:solidFill>
                  <a:prstClr val="white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</p:grpSp>
      <p:sp>
        <p:nvSpPr>
          <p:cNvPr id="30" name="Rectangle 7">
            <a:extLst>
              <a:ext uri="{FF2B5EF4-FFF2-40B4-BE49-F238E27FC236}">
                <a16:creationId xmlns:a16="http://schemas.microsoft.com/office/drawing/2014/main" id="{14414684-32E6-44D6-9A90-BD1F77C67476}"/>
              </a:ext>
            </a:extLst>
          </p:cNvPr>
          <p:cNvSpPr/>
          <p:nvPr/>
        </p:nvSpPr>
        <p:spPr>
          <a:xfrm>
            <a:off x="1109730" y="4776732"/>
            <a:ext cx="10236391" cy="8645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endParaRPr 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2A19CF-0ED8-4E36-AFCE-6DBDFCBA10C1}"/>
              </a:ext>
            </a:extLst>
          </p:cNvPr>
          <p:cNvSpPr txBox="1"/>
          <p:nvPr/>
        </p:nvSpPr>
        <p:spPr>
          <a:xfrm>
            <a:off x="1461776" y="3963887"/>
            <a:ext cx="9421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행정부에서 편성하는 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1</a:t>
            </a:r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년간의 나라 살림에 관한 지출과 수입의 계획이다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  <a:endParaRPr lang="ko-KR" altLang="en-US" sz="16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  <p:pic>
        <p:nvPicPr>
          <p:cNvPr id="34" name="그림 33" descr="상징, 예술, 별이(가) 표시된 사진&#10;&#10;자동 생성된 설명">
            <a:extLst>
              <a:ext uri="{FF2B5EF4-FFF2-40B4-BE49-F238E27FC236}">
                <a16:creationId xmlns:a16="http://schemas.microsoft.com/office/drawing/2014/main" id="{CDAF221E-F66A-43FF-BB6D-02EE29444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84" y="468088"/>
            <a:ext cx="7913255" cy="860090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D3DB230F-2BD0-E857-15FE-00902034BF04}"/>
              </a:ext>
            </a:extLst>
          </p:cNvPr>
          <p:cNvSpPr/>
          <p:nvPr/>
        </p:nvSpPr>
        <p:spPr>
          <a:xfrm>
            <a:off x="1112068" y="4623771"/>
            <a:ext cx="1425916" cy="425292"/>
          </a:xfrm>
          <a:prstGeom prst="rect">
            <a:avLst/>
          </a:prstGeom>
          <a:solidFill>
            <a:srgbClr val="4592FA"/>
          </a:solidFill>
          <a:ln>
            <a:noFill/>
          </a:ln>
          <a:effectLst>
            <a:outerShdw blurRad="88900" dist="63500" dir="81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latinLnBrk="0">
              <a:defRPr/>
            </a:pPr>
            <a:r>
              <a:rPr lang="ko-KR" altLang="en-US" dirty="0">
                <a:solidFill>
                  <a:prstClr val="white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결산</a:t>
            </a:r>
            <a:endParaRPr lang="en-US" dirty="0">
              <a:solidFill>
                <a:prstClr val="white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995A83-8D25-A318-195C-1FCA10A5D780}"/>
              </a:ext>
            </a:extLst>
          </p:cNvPr>
          <p:cNvSpPr txBox="1"/>
          <p:nvPr/>
        </p:nvSpPr>
        <p:spPr>
          <a:xfrm>
            <a:off x="1400264" y="5162353"/>
            <a:ext cx="10244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일정한 기간 동안의 수입과 지출을 마감하여 계산하는 것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, </a:t>
            </a:r>
            <a:r>
              <a:rPr lang="ko-KR" altLang="en-US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또는 그렇게 산출한 계산을 말한다</a:t>
            </a:r>
            <a:r>
              <a:rPr lang="en-US" altLang="ko-KR" sz="1600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  <a:endParaRPr lang="ko-KR" altLang="en-US" sz="1600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</p:txBody>
      </p:sp>
      <p:pic>
        <p:nvPicPr>
          <p:cNvPr id="10" name="그림 9" descr="텍스트, 친필, 디자인이(가) 표시된 사진&#10;&#10;자동 생성된 설명">
            <a:extLst>
              <a:ext uri="{FF2B5EF4-FFF2-40B4-BE49-F238E27FC236}">
                <a16:creationId xmlns:a16="http://schemas.microsoft.com/office/drawing/2014/main" id="{2E10DA5C-3AB3-B909-6E61-E4ADFFBD85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400" b="81300" l="53461" r="86158">
                        <a14:foregroundMark x1="54177" y1="79200" x2="53461" y2="7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4666" r="9724" b="17888"/>
          <a:stretch/>
        </p:blipFill>
        <p:spPr>
          <a:xfrm>
            <a:off x="5017694" y="1601310"/>
            <a:ext cx="3981928" cy="510637"/>
          </a:xfrm>
          <a:prstGeom prst="rect">
            <a:avLst/>
          </a:prstGeom>
        </p:spPr>
      </p:pic>
      <p:pic>
        <p:nvPicPr>
          <p:cNvPr id="12" name="그림 11" descr="그래픽, 블랙, 상징, 디자인이(가) 표시된 사진&#10;&#10;자동 생성된 설명">
            <a:extLst>
              <a:ext uri="{FF2B5EF4-FFF2-40B4-BE49-F238E27FC236}">
                <a16:creationId xmlns:a16="http://schemas.microsoft.com/office/drawing/2014/main" id="{4238D90E-C0ED-4857-CA6F-7DE220E1DA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6" y="1357093"/>
            <a:ext cx="866906" cy="4360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6E73E3-7170-1A5E-D33D-38FEC560E9F1}"/>
              </a:ext>
            </a:extLst>
          </p:cNvPr>
          <p:cNvSpPr txBox="1"/>
          <p:nvPr/>
        </p:nvSpPr>
        <p:spPr>
          <a:xfrm>
            <a:off x="2557696" y="1462278"/>
            <a:ext cx="8122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국회가 맡은 역할을 파악하여 입법과 재정</a:t>
            </a:r>
            <a:r>
              <a:rPr lang="en-US" altLang="ko-KR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국정에 관한 내용을 이해한다</a:t>
            </a:r>
            <a:r>
              <a:rPr lang="en-US" altLang="ko-KR" dirty="0"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.</a:t>
            </a:r>
            <a:endParaRPr lang="ko-KR" altLang="en-US" dirty="0"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40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스크린샷, 직사각형, 라인, 디자인이(가) 표시된 사진&#10;&#10;자동 생성된 설명">
            <a:extLst>
              <a:ext uri="{FF2B5EF4-FFF2-40B4-BE49-F238E27FC236}">
                <a16:creationId xmlns:a16="http://schemas.microsoft.com/office/drawing/2014/main" id="{87C74A06-39B7-D1CC-E545-ACE384B0F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60" y="371705"/>
            <a:ext cx="3464786" cy="5985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E0D9F8-E6BC-A47F-1ECB-A55158355D4E}"/>
              </a:ext>
            </a:extLst>
          </p:cNvPr>
          <p:cNvSpPr txBox="1"/>
          <p:nvPr/>
        </p:nvSpPr>
        <p:spPr>
          <a:xfrm>
            <a:off x="851026" y="433910"/>
            <a:ext cx="320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입법</a:t>
            </a:r>
            <a:r>
              <a:rPr lang="en-US" altLang="ko-KR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·</a:t>
            </a:r>
            <a:r>
              <a:rPr lang="ko-KR" altLang="en-US" dirty="0"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재정에 관한 기능</a:t>
            </a:r>
          </a:p>
        </p:txBody>
      </p:sp>
      <p:pic>
        <p:nvPicPr>
          <p:cNvPr id="14" name="그림 13" descr="스크린샷, 직사각형, 라인, 프레임이(가) 표시된 사진&#10;&#10;자동 생성된 설명">
            <a:extLst>
              <a:ext uri="{FF2B5EF4-FFF2-40B4-BE49-F238E27FC236}">
                <a16:creationId xmlns:a16="http://schemas.microsoft.com/office/drawing/2014/main" id="{1DF6AF45-080F-CA7A-5992-C5245EBC8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6" y="1439501"/>
            <a:ext cx="10154347" cy="47259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AE50CF-F6BA-6D04-578F-B4032DDF7447}"/>
              </a:ext>
            </a:extLst>
          </p:cNvPr>
          <p:cNvSpPr txBox="1"/>
          <p:nvPr/>
        </p:nvSpPr>
        <p:spPr>
          <a:xfrm>
            <a:off x="4510471" y="2058345"/>
            <a:ext cx="536833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altLang="ko-KR" dirty="0">
              <a:latin typeface="나눔스퀘어OTF" panose="020B0600000101010101" pitchFamily="34" charset="-127"/>
              <a:ea typeface="나눔스퀘어OTF" panose="020B0600000101010101" pitchFamily="34" charset="-127"/>
            </a:endParaRPr>
          </a:p>
          <a:p>
            <a:pPr marL="342900" indent="-342900" algn="just">
              <a:buAutoNum type="arabicParenR"/>
            </a:pP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국회는 국민의 뜻에 따라 국가의 조직과 운영의 기초가 되는 법률을 제정하거나 개정한다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</a:p>
          <a:p>
            <a:pPr marL="342900" indent="-342900" algn="just">
              <a:buAutoNum type="arabicParenR"/>
            </a:pP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헌법 개정안을 제안하거나 의결하며 대통령이 체결한 조약에 동의권을 행사하는 등 </a:t>
            </a:r>
            <a:r>
              <a:rPr lang="ko-KR" altLang="en-US" dirty="0" err="1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입법기관으로서의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 역할을 한다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</a:p>
          <a:p>
            <a:pPr marL="342900" indent="-342900" algn="just">
              <a:buAutoNum type="arabicParenR"/>
            </a:pP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국가의 재정에 관련한 기능을 담당한다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행정부가 한 해 예산안을 작성하여 제출하면 국회는 예산안을 심의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·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확정한다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</a:p>
          <a:p>
            <a:pPr marL="342900" indent="-342900" algn="just">
              <a:buAutoNum type="arabicParenR"/>
            </a:pP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예산 집행을 완료하면 행정부가 예산을 적합하게 집행하였는지를 두고 결산 심사한다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 </a:t>
            </a:r>
            <a:r>
              <a:rPr lang="ko-KR" altLang="en-US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이는 국가 재정에 필요한 수입의 대부분이 국민들이 낸 세금으로 이루어지므로 그 세금이 낭비되지 않도록 하기 위함이다</a:t>
            </a:r>
            <a:r>
              <a:rPr lang="en-US" altLang="ko-KR" dirty="0">
                <a:latin typeface="나눔스퀘어OTF" panose="020B0600000101010101" pitchFamily="34" charset="-127"/>
                <a:ea typeface="나눔스퀘어OTF" panose="020B0600000101010101" pitchFamily="34" charset="-127"/>
              </a:rPr>
              <a:t>.</a:t>
            </a:r>
          </a:p>
        </p:txBody>
      </p:sp>
      <p:pic>
        <p:nvPicPr>
          <p:cNvPr id="4" name="그림 3" descr="텍스트, 폰트, 스크린샷, 번호이(가) 표시된 사진&#10;&#10;자동 생성된 설명">
            <a:extLst>
              <a:ext uri="{FF2B5EF4-FFF2-40B4-BE49-F238E27FC236}">
                <a16:creationId xmlns:a16="http://schemas.microsoft.com/office/drawing/2014/main" id="{930615B9-DF0A-105B-D038-0DF05B76E8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374" y="2399971"/>
            <a:ext cx="2579460" cy="319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3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758</Words>
  <Application>Microsoft Office PowerPoint</Application>
  <PresentationFormat>와이드스크린</PresentationFormat>
  <Paragraphs>87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2" baseType="lpstr">
      <vt:lpstr>NanumGothicExtraBold</vt:lpstr>
      <vt:lpstr>NanumGothic</vt:lpstr>
      <vt:lpstr>나눔고딕OTF</vt:lpstr>
      <vt:lpstr>나눔스퀘어 네오 Bold</vt:lpstr>
      <vt:lpstr>나눔스퀘어 네오 Heavy</vt:lpstr>
      <vt:lpstr>나눔스퀘어 네오 OTF Bold</vt:lpstr>
      <vt:lpstr>나눔스퀘어OTF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1774</cp:lastModifiedBy>
  <cp:revision>115</cp:revision>
  <dcterms:created xsi:type="dcterms:W3CDTF">2024-08-13T02:16:59Z</dcterms:created>
  <dcterms:modified xsi:type="dcterms:W3CDTF">2024-08-30T08:38:25Z</dcterms:modified>
</cp:coreProperties>
</file>