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17"/>
  </p:notesMasterIdLst>
  <p:sldIdLst>
    <p:sldId id="292" r:id="rId3"/>
    <p:sldId id="350" r:id="rId4"/>
    <p:sldId id="310" r:id="rId5"/>
    <p:sldId id="311" r:id="rId6"/>
    <p:sldId id="351" r:id="rId7"/>
    <p:sldId id="353" r:id="rId8"/>
    <p:sldId id="354" r:id="rId9"/>
    <p:sldId id="355" r:id="rId10"/>
    <p:sldId id="356" r:id="rId11"/>
    <p:sldId id="357" r:id="rId12"/>
    <p:sldId id="358" r:id="rId13"/>
    <p:sldId id="360" r:id="rId14"/>
    <p:sldId id="359" r:id="rId15"/>
    <p:sldId id="320" r:id="rId16"/>
  </p:sldIdLst>
  <p:sldSz cx="12192000" cy="6858000"/>
  <p:notesSz cx="6858000" cy="9144000"/>
  <p:embeddedFontLst>
    <p:embeddedFont>
      <p:font typeface="NanumGothicExtraBold" pitchFamily="2" charset="-127"/>
      <p:bold r:id="rId18"/>
    </p:embeddedFont>
    <p:embeddedFont>
      <p:font typeface="나눔고딕" pitchFamily="2" charset="-127"/>
      <p:regular r:id="rId19"/>
      <p:bold r:id="rId20"/>
    </p:embeddedFont>
    <p:embeddedFont>
      <p:font typeface="맑은 고딕" panose="020B0503020000020004" pitchFamily="50" charset="-127"/>
      <p:regular r:id="rId21"/>
      <p:bold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92F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13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4B58EB-0D01-435E-B992-8F43C157EFB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D7623-5B6F-4090-A1B5-7B16850BA0B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0886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D7623-5B6F-4090-A1B5-7B16850BA0BD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8298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D7623-5B6F-4090-A1B5-7B16850BA0BD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0987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D530E4-7E2F-DB8D-5E44-B8F4F00FB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4FFD4E1-7B71-81F6-8945-32A5A6CDB9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20F6E95-ED23-D076-7E53-5F6A56AE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6C9B9D-CCD8-8FB3-9382-D01C3A64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9F7A71C-682D-4903-C4A7-008182ED6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7627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153C9F-747A-5764-C9B6-0881B24B2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5173A4B-CBAF-9B98-6C3F-9E4FD443C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15BC8A8-19D2-E3BA-0BDD-1A7E73FF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2268EC7-973A-474D-0F1D-8643894F6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9CAEE4A-5D09-F74C-CF91-6AFD583A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79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238F387C-45EC-2F26-30B2-43A7EB8A85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91EC5A7-8714-568F-B98D-F9EEC0DB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37A752-2F16-C23E-2C05-9F07BF92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E22D26C-65D7-B6C6-10DE-7D7A5035B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7363B4C-4C01-AA08-2D05-FF8CA250B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3936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46BEFA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4036425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46BEFA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874503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CA4766-440B-A1D5-09DA-A864ED77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D8CF6E9-8D76-B5FB-8644-EB66AD41C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93F800-F02C-29B5-9B74-385B129F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DDC4642-1943-7448-8F8A-E2EE8A15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DE00923-7083-ECD5-3869-D60039853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3283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D32C30-5A4F-FB84-B4C8-A59DF0DD4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D3A227-A046-CAFA-039B-AAC861517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4D58FCC-0CEE-FF20-0E6F-D8195291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D3B3D8E-C93F-1860-4FD9-E3CF6C870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FD1CEE2-B50F-2500-2884-D16560E43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247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B30FE4E-E240-E0F2-81CB-12A1B68A9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83332B7-2B50-9312-3D7A-16D9FA943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CD24458-1897-389A-C14F-D801C1585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445B5DE-48BA-55AB-BD9E-B4A5313B4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35B31A5-7B7C-EF41-39DD-DA2E7CF5A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34ED65D-775B-744A-A3F4-E8B6F9DA9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5243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18501EE-3F75-0266-9D82-88B334E68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71C7D2C-3AAF-31BF-64C3-22AC85D5F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8243639-686C-1BF0-EED6-1211C10084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9624C4C-31BC-A972-324D-0D2E7E5C88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AF5D158-759E-032A-BCF5-BBFDA9AED0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731EEE9-9C17-142F-D360-6AE3EA9E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922DC9B-F654-9316-2198-443D09AD2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0CBEC904-39AB-5C38-98D8-FE553EAF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4945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C66411-5D5C-768D-D814-D3D76923D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795FF77-065C-7B3D-907B-6032A446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FDCC342-7657-298D-6DC0-52CACE2BC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9B8EAA3-9F4C-2AAA-F748-9E6E8B7E6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8905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B32A8EA-DFFE-D351-974E-AF0C9A004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EF444899-33F9-8221-C5D6-C0F81779F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CA3B6AD-7EF7-D9A8-FEE3-70FB329D1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565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50DE2AA-ABFE-331B-D6CC-39C0069D1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585F10D-8F71-0391-73C3-283A87206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F08749B-DCF5-B135-CA26-CFA2F0816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8F338CC-A30E-B360-FD54-9AE3598DB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3CF2BA5-FDBC-504F-2BEE-0E5CADF2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6B32BDA-A0D3-003E-6655-E17978EAB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2230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C6E288-DB97-78E7-434F-213DB4AF4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F2D097C6-91EA-4F3E-07CF-BB4B7AA53C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218BC9E-4397-57CC-A9D5-B78544AC1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1EEEDFF-818D-4681-AD10-ED7EA60F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3D7C571-3D63-F29E-BCB4-95C0531A9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8D0E9C9-E60D-562A-4D55-AB893BEF2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9640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B754F6D-00EC-D270-B91B-398BAE8CA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463D1DD-96B6-4815-CEE4-A4BE7C4DC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357977B-F275-F016-FC24-107645EEFB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E383B3-5DEE-48D4-BE2D-ABCBAB879060}" type="datetimeFigureOut">
              <a:rPr lang="ko-KR" altLang="en-US" smtClean="0"/>
              <a:t>2024-09-02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373FEC5-72C8-6E3C-BA95-1CD94826FC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536BFFC-F65D-4E61-6551-A10F7D4AC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CBF94F-B9B4-4F2A-B760-14E04212D9D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895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도표, 디자인, 일러스트레이션이(가) 표시된 사진&#10;&#10;자동 생성된 설명">
            <a:extLst>
              <a:ext uri="{FF2B5EF4-FFF2-40B4-BE49-F238E27FC236}">
                <a16:creationId xmlns:a16="http://schemas.microsoft.com/office/drawing/2014/main" id="{43F382E0-1E8D-6C30-7B4F-927F3FD36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5" name="그림 4" descr="블랙, 어둠이(가) 표시된 사진&#10;&#10;자동 생성된 설명">
            <a:extLst>
              <a:ext uri="{FF2B5EF4-FFF2-40B4-BE49-F238E27FC236}">
                <a16:creationId xmlns:a16="http://schemas.microsoft.com/office/drawing/2014/main" id="{88E52099-49CE-5638-D5B0-044A34672D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1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2.png"/><Relationship Id="rId7" Type="http://schemas.openxmlformats.org/officeDocument/2006/relationships/image" Target="../media/image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2.png"/><Relationship Id="rId7" Type="http://schemas.openxmlformats.org/officeDocument/2006/relationships/image" Target="../media/image2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8090" y="3220771"/>
            <a:ext cx="6235819" cy="792000"/>
          </a:xfrm>
        </p:spPr>
        <p:txBody>
          <a:bodyPr/>
          <a:lstStyle/>
          <a:p>
            <a:r>
              <a:rPr kumimoji="1" lang="en-US" altLang="ko-KR" sz="4400" dirty="0">
                <a:latin typeface="+mn-ea"/>
                <a:ea typeface="+mn-ea"/>
              </a:rPr>
              <a:t>3. </a:t>
            </a:r>
            <a:r>
              <a:rPr kumimoji="1" lang="ko-KR" altLang="en-US" sz="4400" dirty="0">
                <a:latin typeface="+mn-ea"/>
                <a:ea typeface="+mn-ea"/>
              </a:rPr>
              <a:t>인권 문제의 양상과</a:t>
            </a:r>
            <a:endParaRPr kumimoji="1" lang="en-US" altLang="ko-KR" sz="4400" dirty="0">
              <a:latin typeface="+mn-ea"/>
              <a:ea typeface="+mn-ea"/>
            </a:endParaRPr>
          </a:p>
          <a:p>
            <a:r>
              <a:rPr kumimoji="1" lang="ko-KR" altLang="en-US" sz="4400" dirty="0">
                <a:latin typeface="+mn-ea"/>
                <a:ea typeface="+mn-ea"/>
              </a:rPr>
              <a:t>해결 방안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851771"/>
            <a:ext cx="3960000" cy="288000"/>
          </a:xfrm>
        </p:spPr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Ⅰ. </a:t>
            </a:r>
            <a:r>
              <a:rPr kumimoji="1" lang="ko-KR" altLang="en-US" dirty="0">
                <a:latin typeface="+mn-ea"/>
                <a:ea typeface="+mn-ea"/>
              </a:rPr>
              <a:t>인권 보장과 헌법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:a16="http://schemas.microsoft.com/office/drawing/2014/main" id="{C1802B4C-8E66-F64C-F4B3-F200C9A6BF30}"/>
              </a:ext>
            </a:extLst>
          </p:cNvPr>
          <p:cNvSpPr/>
          <p:nvPr/>
        </p:nvSpPr>
        <p:spPr>
          <a:xfrm>
            <a:off x="1263001" y="2990407"/>
            <a:ext cx="9940661" cy="33066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latinLnBrk="0">
              <a:defRPr/>
            </a:pP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611C21BC-04E6-8654-1559-09F9EDF4D23E}"/>
              </a:ext>
            </a:extLst>
          </p:cNvPr>
          <p:cNvSpPr/>
          <p:nvPr/>
        </p:nvSpPr>
        <p:spPr>
          <a:xfrm>
            <a:off x="1263001" y="2743203"/>
            <a:ext cx="1705663" cy="425292"/>
          </a:xfrm>
          <a:prstGeom prst="rect">
            <a:avLst/>
          </a:prstGeom>
          <a:solidFill>
            <a:srgbClr val="4592FA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latinLnBrk="0">
              <a:defRPr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rPr>
              <a:t>인권 문제 배경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NanumGothicExtraBold" panose="020D0904000000000000" pitchFamily="50" charset="-127"/>
            </a:endParaRPr>
          </a:p>
        </p:txBody>
      </p: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4235783" y="2043387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세계 인권 문제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93118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5834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세계 인권 문제는 어떻게 나타나고 있을까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002" y="560338"/>
            <a:ext cx="6171137" cy="1046666"/>
          </a:xfrm>
          <a:prstGeom prst="rect">
            <a:avLst/>
          </a:prstGeom>
        </p:spPr>
      </p:pic>
      <p:grpSp>
        <p:nvGrpSpPr>
          <p:cNvPr id="18" name="그룹 17">
            <a:extLst>
              <a:ext uri="{FF2B5EF4-FFF2-40B4-BE49-F238E27FC236}">
                <a16:creationId xmlns:a16="http://schemas.microsoft.com/office/drawing/2014/main" id="{B5E3B407-CDD4-A271-7D8F-154BADE3823C}"/>
              </a:ext>
            </a:extLst>
          </p:cNvPr>
          <p:cNvGrpSpPr/>
          <p:nvPr/>
        </p:nvGrpSpPr>
        <p:grpSpPr>
          <a:xfrm>
            <a:off x="1479068" y="4400370"/>
            <a:ext cx="9682395" cy="369332"/>
            <a:chOff x="1479068" y="4763534"/>
            <a:chExt cx="9682395" cy="3693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766B29E-F403-2C64-B3F1-AAF9CDCED88D}"/>
                </a:ext>
              </a:extLst>
            </p:cNvPr>
            <p:cNvSpPr txBox="1"/>
            <p:nvPr/>
          </p:nvSpPr>
          <p:spPr>
            <a:xfrm>
              <a:off x="1795501" y="4763534"/>
              <a:ext cx="9365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>
                  <a:latin typeface="+mj-lt"/>
                  <a:ea typeface="NanumGothicExtraBold" panose="020D0904000000000000" pitchFamily="50" charset="-127"/>
                </a:rPr>
                <a:t>일부 지역에서는 빈곤과 배고픔에 허덕이는 기아가 발생</a:t>
              </a:r>
              <a:endParaRPr lang="en-US" altLang="ko-KR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13" name="그림 12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E6F80ED3-CD19-0890-C8DB-688F4ADAE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667BB064-8E6D-6DCF-ED25-EB8CDA7353A4}"/>
              </a:ext>
            </a:extLst>
          </p:cNvPr>
          <p:cNvGrpSpPr/>
          <p:nvPr/>
        </p:nvGrpSpPr>
        <p:grpSpPr>
          <a:xfrm>
            <a:off x="1795501" y="3939901"/>
            <a:ext cx="8199564" cy="312032"/>
            <a:chOff x="4444577" y="5443200"/>
            <a:chExt cx="8199564" cy="3120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BC4458-B802-7228-D4CA-CEBA74A4A3EE}"/>
                </a:ext>
              </a:extLst>
            </p:cNvPr>
            <p:cNvSpPr txBox="1"/>
            <p:nvPr/>
          </p:nvSpPr>
          <p:spPr>
            <a:xfrm>
              <a:off x="4544268" y="5443200"/>
              <a:ext cx="80998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dirty="0">
                  <a:solidFill>
                    <a:srgbClr val="4592FA"/>
                  </a:solidFill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세계 인권 선언 제 </a:t>
              </a:r>
              <a:r>
                <a:rPr lang="en-US" altLang="ko-KR" sz="1400" dirty="0">
                  <a:solidFill>
                    <a:srgbClr val="4592FA"/>
                  </a:solidFill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1</a:t>
              </a:r>
              <a:r>
                <a:rPr lang="ko-KR" altLang="en-US" sz="1400" dirty="0">
                  <a:solidFill>
                    <a:srgbClr val="4592FA"/>
                  </a:solidFill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조 </a:t>
              </a:r>
              <a:r>
                <a:rPr lang="en-US" altLang="ko-KR" sz="1400" dirty="0">
                  <a:solidFill>
                    <a:srgbClr val="4592FA"/>
                  </a:solidFill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: “</a:t>
              </a:r>
              <a:r>
                <a:rPr lang="ko-KR" altLang="en-US" sz="1400" dirty="0">
                  <a:solidFill>
                    <a:srgbClr val="4592FA"/>
                  </a:solidFill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모든 인간은 태어날 때부터 자유로우며 그 존엄과 권리에 있어 동등하다</a:t>
              </a:r>
              <a:r>
                <a:rPr lang="en-US" altLang="ko-KR" sz="1400" dirty="0">
                  <a:solidFill>
                    <a:srgbClr val="4592FA"/>
                  </a:solidFill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.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endParaRPr>
            </a:p>
          </p:txBody>
        </p:sp>
        <p:pic>
          <p:nvPicPr>
            <p:cNvPr id="14" name="그림 13" descr="원이(가) 표시된 사진&#10;&#10;자동 생성된 설명">
              <a:extLst>
                <a:ext uri="{FF2B5EF4-FFF2-40B4-BE49-F238E27FC236}">
                  <a16:creationId xmlns:a16="http://schemas.microsoft.com/office/drawing/2014/main" id="{3DC21C3E-9D68-4C2F-C2AD-06099CAB4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455858"/>
              <a:ext cx="199383" cy="299374"/>
            </a:xfrm>
            <a:prstGeom prst="rect">
              <a:avLst/>
            </a:prstGeom>
          </p:spPr>
        </p:pic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32FA8FD0-6B84-1C6A-8786-6456F1ADB043}"/>
              </a:ext>
            </a:extLst>
          </p:cNvPr>
          <p:cNvGrpSpPr/>
          <p:nvPr/>
        </p:nvGrpSpPr>
        <p:grpSpPr>
          <a:xfrm>
            <a:off x="1479068" y="5470411"/>
            <a:ext cx="9682395" cy="369332"/>
            <a:chOff x="1479068" y="4763534"/>
            <a:chExt cx="9682395" cy="36933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4BF288F-ACC1-A893-82B4-8334D1BCD6A8}"/>
                </a:ext>
              </a:extLst>
            </p:cNvPr>
            <p:cNvSpPr txBox="1"/>
            <p:nvPr/>
          </p:nvSpPr>
          <p:spPr>
            <a:xfrm>
              <a:off x="1795501" y="4763534"/>
              <a:ext cx="9365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전쟁이나 내전으로 정치적 혼란</a:t>
              </a:r>
              <a:r>
                <a:rPr lang="en-US" altLang="ko-KR" dirty="0">
                  <a:latin typeface="+mj-lt"/>
                  <a:ea typeface="NanumGothicExtraBold" panose="020D0904000000000000" pitchFamily="50" charset="-127"/>
                </a:rPr>
                <a:t>, 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경제적 어려움 문제로 난민이 되기도 함</a:t>
              </a:r>
              <a:endParaRPr lang="en-US" altLang="ko-KR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30" name="그림 29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567FFDF6-81E1-FDCB-AFA3-E4F4BEDAF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F305CC35-BB07-1962-AB91-912975269D4A}"/>
              </a:ext>
            </a:extLst>
          </p:cNvPr>
          <p:cNvGrpSpPr/>
          <p:nvPr/>
        </p:nvGrpSpPr>
        <p:grpSpPr>
          <a:xfrm>
            <a:off x="1762434" y="5878069"/>
            <a:ext cx="9015813" cy="312032"/>
            <a:chOff x="4444577" y="5443200"/>
            <a:chExt cx="9015813" cy="312032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94F7D43-CB72-E891-ACC6-D4D79DB0FB07}"/>
                </a:ext>
              </a:extLst>
            </p:cNvPr>
            <p:cNvSpPr txBox="1"/>
            <p:nvPr/>
          </p:nvSpPr>
          <p:spPr>
            <a:xfrm>
              <a:off x="4544268" y="5443200"/>
              <a:ext cx="89161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최근 기후위기로 생태계가 파괴되면서 자신의 삶의 터전을 잃은 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highlight>
                    <a:srgbClr val="FFFF00"/>
                  </a:highlight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기후 난민도 발생</a:t>
              </a:r>
            </a:p>
          </p:txBody>
        </p:sp>
        <p:pic>
          <p:nvPicPr>
            <p:cNvPr id="53" name="그림 52" descr="원이(가) 표시된 사진&#10;&#10;자동 생성된 설명">
              <a:extLst>
                <a:ext uri="{FF2B5EF4-FFF2-40B4-BE49-F238E27FC236}">
                  <a16:creationId xmlns:a16="http://schemas.microsoft.com/office/drawing/2014/main" id="{1AFBD2CE-2E0D-D0C2-3259-D7E668107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455858"/>
              <a:ext cx="199383" cy="299374"/>
            </a:xfrm>
            <a:prstGeom prst="rect">
              <a:avLst/>
            </a:prstGeom>
          </p:spPr>
        </p:pic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BEAAC9C3-625F-0BF4-2D72-3C384D4C9DB7}"/>
              </a:ext>
            </a:extLst>
          </p:cNvPr>
          <p:cNvGrpSpPr/>
          <p:nvPr/>
        </p:nvGrpSpPr>
        <p:grpSpPr>
          <a:xfrm>
            <a:off x="1479068" y="3294657"/>
            <a:ext cx="9682395" cy="646331"/>
            <a:chOff x="1479068" y="4763534"/>
            <a:chExt cx="9682395" cy="64633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24DC5D8-1E0A-9336-1420-ECB86E938CD1}"/>
                </a:ext>
              </a:extLst>
            </p:cNvPr>
            <p:cNvSpPr txBox="1"/>
            <p:nvPr/>
          </p:nvSpPr>
          <p:spPr>
            <a:xfrm>
              <a:off x="1795501" y="4763534"/>
              <a:ext cx="93659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세계 인권 선언에 명시되어 있는 내용과는 달리 세계 곳곳에서는</a:t>
              </a:r>
              <a:endParaRPr lang="en-US" altLang="ko-KR" dirty="0">
                <a:latin typeface="+mj-lt"/>
                <a:ea typeface="NanumGothicExtraBold" panose="020D0904000000000000" pitchFamily="50" charset="-127"/>
              </a:endParaRPr>
            </a:p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아직도 수많은 인권 문제 심각함</a:t>
              </a:r>
              <a:endParaRPr lang="en-US" altLang="ko-KR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16" name="그림 15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0D05D942-C0DD-705C-D9A0-D4665A6E1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EF5566AD-F0E6-ED85-D57E-4DDCD355412E}"/>
              </a:ext>
            </a:extLst>
          </p:cNvPr>
          <p:cNvGrpSpPr/>
          <p:nvPr/>
        </p:nvGrpSpPr>
        <p:grpSpPr>
          <a:xfrm>
            <a:off x="1479068" y="4919718"/>
            <a:ext cx="9682395" cy="369332"/>
            <a:chOff x="1479068" y="4763534"/>
            <a:chExt cx="9682395" cy="36933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37E0E3E-E957-CD15-3235-F9E1A8730589}"/>
                </a:ext>
              </a:extLst>
            </p:cNvPr>
            <p:cNvSpPr txBox="1"/>
            <p:nvPr/>
          </p:nvSpPr>
          <p:spPr>
            <a:xfrm>
              <a:off x="1795501" y="4763534"/>
              <a:ext cx="9365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종교나 관습</a:t>
              </a:r>
              <a:r>
                <a:rPr lang="en-US" altLang="ko-KR" dirty="0">
                  <a:latin typeface="+mj-lt"/>
                  <a:ea typeface="NanumGothicExtraBold" panose="020D0904000000000000" pitchFamily="50" charset="-127"/>
                </a:rPr>
                <a:t>. 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사회 구조로 여성</a:t>
              </a:r>
              <a:r>
                <a:rPr lang="en-US" altLang="ko-KR" dirty="0">
                  <a:latin typeface="+mj-lt"/>
                  <a:ea typeface="NanumGothicExtraBold" panose="020D0904000000000000" pitchFamily="50" charset="-127"/>
                </a:rPr>
                <a:t>, 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특정 집단을 차별 및 박해</a:t>
              </a:r>
              <a:endParaRPr lang="en-US" altLang="ko-KR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23" name="그림 22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85084359-24FD-CA09-BB40-08493735C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161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:a16="http://schemas.microsoft.com/office/drawing/2014/main" id="{C1802B4C-8E66-F64C-F4B3-F200C9A6BF30}"/>
              </a:ext>
            </a:extLst>
          </p:cNvPr>
          <p:cNvSpPr/>
          <p:nvPr/>
        </p:nvSpPr>
        <p:spPr>
          <a:xfrm>
            <a:off x="1263001" y="2990407"/>
            <a:ext cx="9940661" cy="33066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latinLnBrk="0">
              <a:defRPr/>
            </a:pP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611C21BC-04E6-8654-1559-09F9EDF4D23E}"/>
              </a:ext>
            </a:extLst>
          </p:cNvPr>
          <p:cNvSpPr/>
          <p:nvPr/>
        </p:nvSpPr>
        <p:spPr>
          <a:xfrm>
            <a:off x="1263001" y="2743203"/>
            <a:ext cx="1705663" cy="425292"/>
          </a:xfrm>
          <a:prstGeom prst="rect">
            <a:avLst/>
          </a:prstGeom>
          <a:solidFill>
            <a:srgbClr val="4592FA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latinLnBrk="0">
              <a:defRPr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rPr>
              <a:t>인권 문제 배경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NanumGothicExtraBold" panose="020D0904000000000000" pitchFamily="50" charset="-127"/>
            </a:endParaRPr>
          </a:p>
        </p:txBody>
      </p: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4235783" y="2043387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세계 인권 문제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93118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5834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세계 인권 문제는 어떻게 나타나고 있을까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002" y="560338"/>
            <a:ext cx="6171137" cy="1046666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19C918AE-D52F-4A18-4E9F-92BC1ABA79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01" y="3786806"/>
            <a:ext cx="6761901" cy="251023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F80926D-6100-E733-5528-3EF222EBE9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587" y="2958653"/>
            <a:ext cx="2368826" cy="1692965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F0FC5F1E-52D8-C5C7-13D1-A089AC3B5E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542" y="3429000"/>
            <a:ext cx="3177457" cy="217988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28EAF5E-EC87-00DE-F9FB-F88E6EBA0DD0}"/>
              </a:ext>
            </a:extLst>
          </p:cNvPr>
          <p:cNvSpPr txBox="1"/>
          <p:nvPr/>
        </p:nvSpPr>
        <p:spPr>
          <a:xfrm>
            <a:off x="1263001" y="6297038"/>
            <a:ext cx="3473961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노동을 하는 아이들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6E8FD5-4732-ECB5-D82D-9B873DFB7246}"/>
              </a:ext>
            </a:extLst>
          </p:cNvPr>
          <p:cNvSpPr txBox="1"/>
          <p:nvPr/>
        </p:nvSpPr>
        <p:spPr>
          <a:xfrm>
            <a:off x="4911587" y="4651618"/>
            <a:ext cx="1957170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국경을 넘기 위해 기다리는 난민들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568F3D-CADA-2FA6-C27E-8D388A6F2DC6}"/>
              </a:ext>
            </a:extLst>
          </p:cNvPr>
          <p:cNvSpPr txBox="1"/>
          <p:nvPr/>
        </p:nvSpPr>
        <p:spPr>
          <a:xfrm>
            <a:off x="7751542" y="5640641"/>
            <a:ext cx="1957170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물 부족 국가의 사람들</a:t>
            </a:r>
          </a:p>
        </p:txBody>
      </p:sp>
    </p:spTree>
    <p:extLst>
      <p:ext uri="{BB962C8B-B14F-4D97-AF65-F5344CB8AC3E}">
        <p14:creationId xmlns:p14="http://schemas.microsoft.com/office/powerpoint/2010/main" val="244106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:a16="http://schemas.microsoft.com/office/drawing/2014/main" id="{C1802B4C-8E66-F64C-F4B3-F200C9A6BF30}"/>
              </a:ext>
            </a:extLst>
          </p:cNvPr>
          <p:cNvSpPr/>
          <p:nvPr/>
        </p:nvSpPr>
        <p:spPr>
          <a:xfrm>
            <a:off x="1263001" y="2990407"/>
            <a:ext cx="9940661" cy="33066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latinLnBrk="0">
              <a:defRPr/>
            </a:pP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611C21BC-04E6-8654-1559-09F9EDF4D23E}"/>
              </a:ext>
            </a:extLst>
          </p:cNvPr>
          <p:cNvSpPr/>
          <p:nvPr/>
        </p:nvSpPr>
        <p:spPr>
          <a:xfrm>
            <a:off x="1263001" y="2743203"/>
            <a:ext cx="2070344" cy="425292"/>
          </a:xfrm>
          <a:prstGeom prst="rect">
            <a:avLst/>
          </a:prstGeom>
          <a:solidFill>
            <a:srgbClr val="4592FA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latinLnBrk="0">
              <a:defRPr/>
            </a:pPr>
            <a:r>
              <a:rPr lang="ko-KR" alt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rPr>
              <a:t>다양한 차원의 노력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NanumGothicExtraBold" panose="020D0904000000000000" pitchFamily="50" charset="-127"/>
            </a:endParaRPr>
          </a:p>
        </p:txBody>
      </p: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4235783" y="2043387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세계 인권 문제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93118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5834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세계 인권 문제를 어떻게 해결해야 할까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002" y="560338"/>
            <a:ext cx="6171137" cy="1046666"/>
          </a:xfrm>
          <a:prstGeom prst="rect">
            <a:avLst/>
          </a:prstGeom>
        </p:spPr>
      </p:pic>
      <p:grpSp>
        <p:nvGrpSpPr>
          <p:cNvPr id="18" name="그룹 17">
            <a:extLst>
              <a:ext uri="{FF2B5EF4-FFF2-40B4-BE49-F238E27FC236}">
                <a16:creationId xmlns:a16="http://schemas.microsoft.com/office/drawing/2014/main" id="{B5E3B407-CDD4-A271-7D8F-154BADE3823C}"/>
              </a:ext>
            </a:extLst>
          </p:cNvPr>
          <p:cNvGrpSpPr/>
          <p:nvPr/>
        </p:nvGrpSpPr>
        <p:grpSpPr>
          <a:xfrm>
            <a:off x="1479068" y="4218789"/>
            <a:ext cx="9682395" cy="646331"/>
            <a:chOff x="1479068" y="4763534"/>
            <a:chExt cx="9682395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766B29E-F403-2C64-B3F1-AAF9CDCED88D}"/>
                </a:ext>
              </a:extLst>
            </p:cNvPr>
            <p:cNvSpPr txBox="1"/>
            <p:nvPr/>
          </p:nvSpPr>
          <p:spPr>
            <a:xfrm>
              <a:off x="1795501" y="4763534"/>
              <a:ext cx="93659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국가별 인권 보장 실태를 조사하고 다양한 </a:t>
              </a:r>
              <a:r>
                <a:rPr lang="ko-KR" altLang="en-US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인권 지수를 발표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하여 많은 사람들이 </a:t>
              </a:r>
              <a:r>
                <a:rPr lang="ko-KR" altLang="en-US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세계 인권 문제의 상황을 알 수 있도록 정보를 제공</a:t>
              </a:r>
              <a:endParaRPr lang="en-US" altLang="ko-KR" dirty="0">
                <a:highlight>
                  <a:srgbClr val="FFFF00"/>
                </a:highlight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13" name="그림 12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E6F80ED3-CD19-0890-C8DB-688F4ADAE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667BB064-8E6D-6DCF-ED25-EB8CDA7353A4}"/>
              </a:ext>
            </a:extLst>
          </p:cNvPr>
          <p:cNvGrpSpPr/>
          <p:nvPr/>
        </p:nvGrpSpPr>
        <p:grpSpPr>
          <a:xfrm>
            <a:off x="1795501" y="3674014"/>
            <a:ext cx="8199564" cy="312032"/>
            <a:chOff x="4444577" y="5443200"/>
            <a:chExt cx="8199564" cy="3120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BC4458-B802-7228-D4CA-CEBA74A4A3EE}"/>
                </a:ext>
              </a:extLst>
            </p:cNvPr>
            <p:cNvSpPr txBox="1"/>
            <p:nvPr/>
          </p:nvSpPr>
          <p:spPr>
            <a:xfrm>
              <a:off x="4544268" y="5443200"/>
              <a:ext cx="80998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dirty="0">
                  <a:solidFill>
                    <a:srgbClr val="4592FA"/>
                  </a:solidFill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유엔난민기구</a:t>
              </a:r>
              <a:r>
                <a:rPr lang="en-US" altLang="ko-KR" sz="1400" dirty="0">
                  <a:solidFill>
                    <a:srgbClr val="4592FA"/>
                  </a:solidFill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(UNHCR)</a:t>
              </a:r>
              <a:r>
                <a:rPr lang="ko-KR" altLang="en-US" sz="1400" dirty="0">
                  <a:solidFill>
                    <a:srgbClr val="4592FA"/>
                  </a:solidFill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은 각국에서 난민들을 잘 보호하고 있는지</a:t>
              </a:r>
              <a:r>
                <a:rPr lang="en-US" altLang="ko-KR" sz="1400" dirty="0">
                  <a:solidFill>
                    <a:srgbClr val="4592FA"/>
                  </a:solidFill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 </a:t>
              </a:r>
              <a:r>
                <a:rPr lang="ko-KR" altLang="en-US" sz="1400" dirty="0">
                  <a:solidFill>
                    <a:srgbClr val="4592FA"/>
                  </a:solidFill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감독 및 개선사항 적극적 개입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endParaRPr>
            </a:p>
          </p:txBody>
        </p:sp>
        <p:pic>
          <p:nvPicPr>
            <p:cNvPr id="14" name="그림 13" descr="원이(가) 표시된 사진&#10;&#10;자동 생성된 설명">
              <a:extLst>
                <a:ext uri="{FF2B5EF4-FFF2-40B4-BE49-F238E27FC236}">
                  <a16:creationId xmlns:a16="http://schemas.microsoft.com/office/drawing/2014/main" id="{3DC21C3E-9D68-4C2F-C2AD-06099CAB4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455858"/>
              <a:ext cx="199383" cy="299374"/>
            </a:xfrm>
            <a:prstGeom prst="rect">
              <a:avLst/>
            </a:prstGeom>
          </p:spPr>
        </p:pic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BEAAC9C3-625F-0BF4-2D72-3C384D4C9DB7}"/>
              </a:ext>
            </a:extLst>
          </p:cNvPr>
          <p:cNvGrpSpPr/>
          <p:nvPr/>
        </p:nvGrpSpPr>
        <p:grpSpPr>
          <a:xfrm>
            <a:off x="1479068" y="3294657"/>
            <a:ext cx="9682395" cy="369332"/>
            <a:chOff x="1479068" y="4763534"/>
            <a:chExt cx="9682395" cy="36933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24DC5D8-1E0A-9336-1420-ECB86E938CD1}"/>
                </a:ext>
              </a:extLst>
            </p:cNvPr>
            <p:cNvSpPr txBox="1"/>
            <p:nvPr/>
          </p:nvSpPr>
          <p:spPr>
            <a:xfrm>
              <a:off x="1795501" y="4763534"/>
              <a:ext cx="9365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다양한 국제기구의 활동 및 국제 협약을 체결하는 등의 </a:t>
              </a:r>
              <a:r>
                <a:rPr lang="ko-KR" altLang="en-US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국제적 연대가 필요</a:t>
              </a:r>
              <a:endParaRPr lang="en-US" altLang="ko-KR" dirty="0">
                <a:highlight>
                  <a:srgbClr val="FFFF00"/>
                </a:highlight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16" name="그림 15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0D05D942-C0DD-705C-D9A0-D4665A6E1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EF5566AD-F0E6-ED85-D57E-4DDCD355412E}"/>
              </a:ext>
            </a:extLst>
          </p:cNvPr>
          <p:cNvGrpSpPr/>
          <p:nvPr/>
        </p:nvGrpSpPr>
        <p:grpSpPr>
          <a:xfrm>
            <a:off x="1479068" y="5120753"/>
            <a:ext cx="9682395" cy="369332"/>
            <a:chOff x="1479068" y="4763534"/>
            <a:chExt cx="9682395" cy="36933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37E0E3E-E957-CD15-3235-F9E1A8730589}"/>
                </a:ext>
              </a:extLst>
            </p:cNvPr>
            <p:cNvSpPr txBox="1"/>
            <p:nvPr/>
          </p:nvSpPr>
          <p:spPr>
            <a:xfrm>
              <a:off x="1795501" y="4763534"/>
              <a:ext cx="9365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국제사면위원회</a:t>
              </a:r>
              <a:r>
                <a:rPr lang="en-US" altLang="ko-KR" dirty="0">
                  <a:latin typeface="+mj-lt"/>
                  <a:ea typeface="NanumGothicExtraBold" panose="020D0904000000000000" pitchFamily="50" charset="-127"/>
                </a:rPr>
                <a:t>, </a:t>
              </a:r>
              <a:r>
                <a:rPr lang="ko-KR" altLang="en-US" dirty="0" err="1">
                  <a:latin typeface="+mj-lt"/>
                  <a:ea typeface="NanumGothicExtraBold" panose="020D0904000000000000" pitchFamily="50" charset="-127"/>
                </a:rPr>
                <a:t>국경없는의사회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 등 </a:t>
              </a:r>
              <a:r>
                <a:rPr lang="ko-KR" altLang="en-US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국제 비정부 기구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도 많은 노력</a:t>
              </a:r>
              <a:endParaRPr lang="en-US" altLang="ko-KR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23" name="그림 22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85084359-24FD-CA09-BB40-08493735C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D35965F8-E3A6-49DA-AAF8-B5F531874864}"/>
              </a:ext>
            </a:extLst>
          </p:cNvPr>
          <p:cNvGrpSpPr/>
          <p:nvPr/>
        </p:nvGrpSpPr>
        <p:grpSpPr>
          <a:xfrm>
            <a:off x="1479068" y="5745168"/>
            <a:ext cx="9682395" cy="369332"/>
            <a:chOff x="1479068" y="4763534"/>
            <a:chExt cx="9682395" cy="36933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6146587-922F-9CBD-BEC9-EFD75EEE48F6}"/>
                </a:ext>
              </a:extLst>
            </p:cNvPr>
            <p:cNvSpPr txBox="1"/>
            <p:nvPr/>
          </p:nvSpPr>
          <p:spPr>
            <a:xfrm>
              <a:off x="1795501" y="4763534"/>
              <a:ext cx="9365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개인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 역시 이러한 문제점에 관심을 가지고 적극적으로 참여해야 함</a:t>
              </a:r>
              <a:endParaRPr lang="en-US" altLang="ko-KR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29" name="그림 28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D278581F-8FBC-1132-548B-F72038143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8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:a16="http://schemas.microsoft.com/office/drawing/2014/main" id="{C1802B4C-8E66-F64C-F4B3-F200C9A6BF30}"/>
              </a:ext>
            </a:extLst>
          </p:cNvPr>
          <p:cNvSpPr/>
          <p:nvPr/>
        </p:nvSpPr>
        <p:spPr>
          <a:xfrm>
            <a:off x="1263001" y="2990407"/>
            <a:ext cx="9940661" cy="33066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latinLnBrk="0">
              <a:defRPr/>
            </a:pP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611C21BC-04E6-8654-1559-09F9EDF4D23E}"/>
              </a:ext>
            </a:extLst>
          </p:cNvPr>
          <p:cNvSpPr/>
          <p:nvPr/>
        </p:nvSpPr>
        <p:spPr>
          <a:xfrm>
            <a:off x="1263001" y="2743203"/>
            <a:ext cx="2070344" cy="425292"/>
          </a:xfrm>
          <a:prstGeom prst="rect">
            <a:avLst/>
          </a:prstGeom>
          <a:solidFill>
            <a:srgbClr val="4592FA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latinLnBrk="0">
              <a:defRPr/>
            </a:pPr>
            <a:r>
              <a:rPr lang="ko-KR" alt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rPr>
              <a:t>다양한 차원의 노력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NanumGothicExtraBold" panose="020D0904000000000000" pitchFamily="50" charset="-127"/>
            </a:endParaRPr>
          </a:p>
        </p:txBody>
      </p: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4235783" y="2043387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세계 인권 문제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93118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5834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세계 인권 문제를 어떻게 해결해야 할까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002" y="560338"/>
            <a:ext cx="6171137" cy="1046666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E80D71C2-6E31-EF01-C1D3-00384BEA77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3256893"/>
            <a:ext cx="2973211" cy="2793163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F90D981C-3D07-C6CB-8E8A-D4096ECEE7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514" y="3587358"/>
            <a:ext cx="2973659" cy="206171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E25CFC9-1EDE-11E3-A899-21BF9C17EEF3}"/>
              </a:ext>
            </a:extLst>
          </p:cNvPr>
          <p:cNvSpPr txBox="1"/>
          <p:nvPr/>
        </p:nvSpPr>
        <p:spPr>
          <a:xfrm>
            <a:off x="1742899" y="6050056"/>
            <a:ext cx="1663103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b="1" spc="-15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국경없는의사회의</a:t>
            </a: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 구호 활동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4F2F37-C67C-47BB-F97D-5D7EA802797A}"/>
              </a:ext>
            </a:extLst>
          </p:cNvPr>
          <p:cNvSpPr txBox="1"/>
          <p:nvPr/>
        </p:nvSpPr>
        <p:spPr>
          <a:xfrm>
            <a:off x="4770898" y="5705932"/>
            <a:ext cx="1883126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b="1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국제사면위원회의 인권 옹호 운동</a:t>
            </a:r>
            <a:endParaRPr lang="ko-KR" altLang="en-US" sz="1050" b="1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8D6D84D-11A8-4553-BF03-94BBBD73A5DB}"/>
              </a:ext>
            </a:extLst>
          </p:cNvPr>
          <p:cNvSpPr txBox="1"/>
          <p:nvPr/>
        </p:nvSpPr>
        <p:spPr>
          <a:xfrm>
            <a:off x="8111939" y="5705932"/>
            <a:ext cx="1883126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b="1" spc="-15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유엔난민기구의 난민 지원 활동</a:t>
            </a:r>
            <a:endParaRPr lang="ko-KR" altLang="en-US" sz="1050" b="1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  <p:pic>
        <p:nvPicPr>
          <p:cNvPr id="41" name="그림 40">
            <a:extLst>
              <a:ext uri="{FF2B5EF4-FFF2-40B4-BE49-F238E27FC236}">
                <a16:creationId xmlns:a16="http://schemas.microsoft.com/office/drawing/2014/main" id="{C1FC2B9E-6827-B43A-BF62-2F05DCDCEE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243" y="3543962"/>
            <a:ext cx="2909792" cy="210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6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F03F758-D855-3E8F-EDCF-14FF3932BE3F}"/>
              </a:ext>
            </a:extLst>
          </p:cNvPr>
          <p:cNvSpPr/>
          <p:nvPr/>
        </p:nvSpPr>
        <p:spPr>
          <a:xfrm>
            <a:off x="4080063" y="389875"/>
            <a:ext cx="3425675" cy="707886"/>
          </a:xfrm>
          <a:prstGeom prst="rect">
            <a:avLst/>
          </a:prstGeom>
          <a:solidFill>
            <a:srgbClr val="5B9E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337FE-B286-34A8-0D01-B7E2A5C4F008}"/>
              </a:ext>
            </a:extLst>
          </p:cNvPr>
          <p:cNvSpPr txBox="1"/>
          <p:nvPr/>
        </p:nvSpPr>
        <p:spPr>
          <a:xfrm>
            <a:off x="3743602" y="366973"/>
            <a:ext cx="418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>
                <a:solidFill>
                  <a:schemeClr val="bg1"/>
                </a:solidFill>
                <a:latin typeface="+mj-lt"/>
                <a:ea typeface="NanumGothicExtraBold" panose="020D0904000000000000" pitchFamily="50" charset="-127"/>
              </a:rPr>
              <a:t>총 정리</a:t>
            </a:r>
            <a:r>
              <a:rPr lang="en-US" altLang="ko-KR" sz="4000">
                <a:solidFill>
                  <a:schemeClr val="bg1"/>
                </a:solidFill>
                <a:latin typeface="+mj-lt"/>
                <a:ea typeface="NanumGothicExtraBold" panose="020D0904000000000000" pitchFamily="50" charset="-127"/>
              </a:rPr>
              <a:t> Time</a:t>
            </a:r>
            <a:endParaRPr lang="ko-KR" altLang="en-US" sz="4000">
              <a:solidFill>
                <a:schemeClr val="bg1"/>
              </a:solidFill>
              <a:latin typeface="+mj-lt"/>
              <a:ea typeface="NanumGothicExtraBold" panose="020D0904000000000000" pitchFamily="50" charset="-127"/>
            </a:endParaRPr>
          </a:p>
        </p:txBody>
      </p: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0E268051-7D8B-2CA9-A8B9-2C57FE6E21BA}"/>
              </a:ext>
            </a:extLst>
          </p:cNvPr>
          <p:cNvGrpSpPr/>
          <p:nvPr/>
        </p:nvGrpSpPr>
        <p:grpSpPr>
          <a:xfrm>
            <a:off x="1602095" y="1219439"/>
            <a:ext cx="3051771" cy="2500163"/>
            <a:chOff x="1009496" y="1471664"/>
            <a:chExt cx="3051771" cy="2500163"/>
          </a:xfrm>
        </p:grpSpPr>
        <p:pic>
          <p:nvPicPr>
            <p:cNvPr id="6" name="그림 5" descr="스크린샷, 직사각형, 디자인, 문구용품이(가) 표시된 사진&#10;&#10;자동 생성된 설명">
              <a:extLst>
                <a:ext uri="{FF2B5EF4-FFF2-40B4-BE49-F238E27FC236}">
                  <a16:creationId xmlns:a16="http://schemas.microsoft.com/office/drawing/2014/main" id="{934AF581-D3EC-A2F6-69AC-2957F4041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496" y="1471664"/>
              <a:ext cx="3051771" cy="250016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D9EEDA-C04A-7767-555E-61FF36D0BE10}"/>
                </a:ext>
              </a:extLst>
            </p:cNvPr>
            <p:cNvSpPr txBox="1"/>
            <p:nvPr/>
          </p:nvSpPr>
          <p:spPr>
            <a:xfrm>
              <a:off x="1072491" y="2198525"/>
              <a:ext cx="29257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>
                  <a:latin typeface="+mj-lt"/>
                  <a:ea typeface="NanumGothicExtraBold" panose="020D0904000000000000" pitchFamily="50" charset="-127"/>
                </a:rPr>
                <a:t>우리나라 인권 문제</a:t>
              </a:r>
            </a:p>
          </p:txBody>
        </p:sp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33DF8EC6-BC33-4EBD-73FC-2193BF2E1896}"/>
              </a:ext>
            </a:extLst>
          </p:cNvPr>
          <p:cNvGrpSpPr/>
          <p:nvPr/>
        </p:nvGrpSpPr>
        <p:grpSpPr>
          <a:xfrm>
            <a:off x="1954997" y="2483983"/>
            <a:ext cx="969747" cy="551933"/>
            <a:chOff x="1868329" y="2624810"/>
            <a:chExt cx="969747" cy="551933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D124812-D846-CAEE-ACE0-17927A66E739}"/>
                </a:ext>
              </a:extLst>
            </p:cNvPr>
            <p:cNvSpPr txBox="1"/>
            <p:nvPr/>
          </p:nvSpPr>
          <p:spPr>
            <a:xfrm>
              <a:off x="2003204" y="2653523"/>
              <a:ext cx="834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사회적</a:t>
              </a:r>
              <a:endParaRPr lang="en-US" altLang="ko-KR" sz="1400" dirty="0">
                <a:latin typeface="+mj-lt"/>
                <a:ea typeface="NanumGothicExtraBold" panose="020D0904000000000000" pitchFamily="50" charset="-127"/>
              </a:endParaRPr>
            </a:p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소수자</a:t>
              </a:r>
            </a:p>
          </p:txBody>
        </p:sp>
        <p:pic>
          <p:nvPicPr>
            <p:cNvPr id="35" name="그림 34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EA530568-2EF8-272B-367A-0908CDD8C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329" y="2624810"/>
              <a:ext cx="269751" cy="291356"/>
            </a:xfrm>
            <a:prstGeom prst="rect">
              <a:avLst/>
            </a:prstGeom>
          </p:spPr>
        </p:pic>
      </p:grpSp>
      <p:pic>
        <p:nvPicPr>
          <p:cNvPr id="28" name="그림 27" descr="스크린샷, 직사각형, 디자인, 문구용품이(가) 표시된 사진&#10;&#10;자동 생성된 설명">
            <a:extLst>
              <a:ext uri="{FF2B5EF4-FFF2-40B4-BE49-F238E27FC236}">
                <a16:creationId xmlns:a16="http://schemas.microsoft.com/office/drawing/2014/main" id="{0D13FC8A-D0DA-5968-AC8C-B55C418A6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632" y="1205381"/>
            <a:ext cx="3051771" cy="2500163"/>
          </a:xfrm>
          <a:prstGeom prst="rect">
            <a:avLst/>
          </a:prstGeom>
        </p:spPr>
      </p:pic>
      <p:grpSp>
        <p:nvGrpSpPr>
          <p:cNvPr id="67" name="그룹 66">
            <a:extLst>
              <a:ext uri="{FF2B5EF4-FFF2-40B4-BE49-F238E27FC236}">
                <a16:creationId xmlns:a16="http://schemas.microsoft.com/office/drawing/2014/main" id="{1A973862-BAEC-F8BD-4F01-3C657B8E9D07}"/>
              </a:ext>
            </a:extLst>
          </p:cNvPr>
          <p:cNvGrpSpPr/>
          <p:nvPr/>
        </p:nvGrpSpPr>
        <p:grpSpPr>
          <a:xfrm>
            <a:off x="7505738" y="2455462"/>
            <a:ext cx="829938" cy="307777"/>
            <a:chOff x="7240428" y="2393243"/>
            <a:chExt cx="829938" cy="30777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D05EDCF-161C-B284-B10F-F091BEF62238}"/>
                </a:ext>
              </a:extLst>
            </p:cNvPr>
            <p:cNvSpPr txBox="1"/>
            <p:nvPr/>
          </p:nvSpPr>
          <p:spPr>
            <a:xfrm>
              <a:off x="7510179" y="2393243"/>
              <a:ext cx="5601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기아</a:t>
              </a:r>
            </a:p>
          </p:txBody>
        </p:sp>
        <p:pic>
          <p:nvPicPr>
            <p:cNvPr id="32" name="그림 31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F5F20CFF-5A95-B0D8-5466-7554506F1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428" y="2393243"/>
              <a:ext cx="269751" cy="291356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AA5C1A1-94E7-D8FF-FCEE-6758A9039A1F}"/>
              </a:ext>
            </a:extLst>
          </p:cNvPr>
          <p:cNvSpPr txBox="1"/>
          <p:nvPr/>
        </p:nvSpPr>
        <p:spPr>
          <a:xfrm>
            <a:off x="7104627" y="1967393"/>
            <a:ext cx="2925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+mj-lt"/>
                <a:ea typeface="NanumGothicExtraBold" panose="020D0904000000000000" pitchFamily="50" charset="-127"/>
              </a:rPr>
              <a:t>세계 인권 문제</a:t>
            </a:r>
          </a:p>
        </p:txBody>
      </p: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14FC27D6-71E1-F548-1127-C73482840952}"/>
              </a:ext>
            </a:extLst>
          </p:cNvPr>
          <p:cNvGrpSpPr/>
          <p:nvPr/>
        </p:nvGrpSpPr>
        <p:grpSpPr>
          <a:xfrm>
            <a:off x="7041632" y="3910757"/>
            <a:ext cx="3051771" cy="2500163"/>
            <a:chOff x="1009496" y="1471664"/>
            <a:chExt cx="3051771" cy="2500163"/>
          </a:xfrm>
        </p:grpSpPr>
        <p:pic>
          <p:nvPicPr>
            <p:cNvPr id="48" name="그림 47" descr="스크린샷, 직사각형, 디자인, 문구용품이(가) 표시된 사진&#10;&#10;자동 생성된 설명">
              <a:extLst>
                <a:ext uri="{FF2B5EF4-FFF2-40B4-BE49-F238E27FC236}">
                  <a16:creationId xmlns:a16="http://schemas.microsoft.com/office/drawing/2014/main" id="{998DC6A7-EAA4-37E5-0AB6-DAE7A388E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496" y="1471664"/>
              <a:ext cx="3051771" cy="25001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55E761B-F35C-71B4-541D-1A3F1DE7113A}"/>
                </a:ext>
              </a:extLst>
            </p:cNvPr>
            <p:cNvSpPr txBox="1"/>
            <p:nvPr/>
          </p:nvSpPr>
          <p:spPr>
            <a:xfrm>
              <a:off x="1072491" y="2198525"/>
              <a:ext cx="29257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>
                  <a:latin typeface="+mj-lt"/>
                  <a:ea typeface="NanumGothicExtraBold" panose="020D0904000000000000" pitchFamily="50" charset="-127"/>
                </a:rPr>
                <a:t>세계 인권 문제의</a:t>
              </a:r>
              <a:endParaRPr lang="en-US" altLang="ko-KR" sz="2000" dirty="0">
                <a:latin typeface="+mj-lt"/>
                <a:ea typeface="NanumGothicExtraBold" panose="020D0904000000000000" pitchFamily="50" charset="-127"/>
              </a:endParaRPr>
            </a:p>
            <a:p>
              <a:pPr algn="ctr"/>
              <a:r>
                <a:rPr lang="ko-KR" altLang="en-US" sz="2000" dirty="0">
                  <a:latin typeface="+mj-lt"/>
                  <a:ea typeface="NanumGothicExtraBold" panose="020D0904000000000000" pitchFamily="50" charset="-127"/>
                </a:rPr>
                <a:t>해결 방안</a:t>
              </a:r>
            </a:p>
          </p:txBody>
        </p:sp>
      </p:grpSp>
      <p:pic>
        <p:nvPicPr>
          <p:cNvPr id="43" name="그림 42" descr="스크린샷, 직사각형, 디자인, 문구용품이(가) 표시된 사진&#10;&#10;자동 생성된 설명">
            <a:extLst>
              <a:ext uri="{FF2B5EF4-FFF2-40B4-BE49-F238E27FC236}">
                <a16:creationId xmlns:a16="http://schemas.microsoft.com/office/drawing/2014/main" id="{FEC8019F-8B39-03BA-7DCF-2BD0E5344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69" y="3918462"/>
            <a:ext cx="3051771" cy="250016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2E46AC75-307B-1F30-7005-912DCC438E04}"/>
              </a:ext>
            </a:extLst>
          </p:cNvPr>
          <p:cNvSpPr txBox="1"/>
          <p:nvPr/>
        </p:nvSpPr>
        <p:spPr>
          <a:xfrm>
            <a:off x="1788864" y="4645777"/>
            <a:ext cx="2925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+mj-lt"/>
                <a:ea typeface="NanumGothicExtraBold" panose="020D0904000000000000" pitchFamily="50" charset="-127"/>
              </a:rPr>
              <a:t>우리나라 인권 문제의</a:t>
            </a:r>
            <a:endParaRPr lang="en-US" altLang="ko-KR" sz="2000" dirty="0">
              <a:latin typeface="+mj-lt"/>
              <a:ea typeface="NanumGothicExtraBold" panose="020D0904000000000000" pitchFamily="50" charset="-127"/>
            </a:endParaRPr>
          </a:p>
          <a:p>
            <a:pPr algn="ctr"/>
            <a:r>
              <a:rPr lang="ko-KR" altLang="en-US" sz="2000" dirty="0">
                <a:latin typeface="+mj-lt"/>
                <a:ea typeface="NanumGothicExtraBold" panose="020D0904000000000000" pitchFamily="50" charset="-127"/>
              </a:rPr>
              <a:t>해결 방안</a:t>
            </a:r>
          </a:p>
        </p:txBody>
      </p: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AE5E487D-48B0-944A-9CB0-C71A699A82BA}"/>
              </a:ext>
            </a:extLst>
          </p:cNvPr>
          <p:cNvGrpSpPr/>
          <p:nvPr/>
        </p:nvGrpSpPr>
        <p:grpSpPr>
          <a:xfrm>
            <a:off x="2089872" y="5298243"/>
            <a:ext cx="2190385" cy="342290"/>
            <a:chOff x="2073760" y="5283694"/>
            <a:chExt cx="2323678" cy="342290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B16FAB7-44A8-55CF-1283-B296261FA25C}"/>
                </a:ext>
              </a:extLst>
            </p:cNvPr>
            <p:cNvSpPr txBox="1"/>
            <p:nvPr/>
          </p:nvSpPr>
          <p:spPr>
            <a:xfrm>
              <a:off x="2162072" y="5318207"/>
              <a:ext cx="22353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latin typeface="+mj-lt"/>
                  <a:ea typeface="NanumGothicExtraBold" panose="020D0904000000000000" pitchFamily="50" charset="-127"/>
                </a:rPr>
                <a:t>편견과 차별하지 않기</a:t>
              </a:r>
              <a:endParaRPr lang="ko-KR" altLang="en-US" sz="1400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59" name="그림 58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37C7BE64-7591-C77C-7BFA-BAED8F730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760" y="5283694"/>
              <a:ext cx="269751" cy="291356"/>
            </a:xfrm>
            <a:prstGeom prst="rect">
              <a:avLst/>
            </a:prstGeom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6306A871-C227-EA44-B23A-D294745B16AA}"/>
              </a:ext>
            </a:extLst>
          </p:cNvPr>
          <p:cNvSpPr txBox="1"/>
          <p:nvPr/>
        </p:nvSpPr>
        <p:spPr>
          <a:xfrm>
            <a:off x="3596857" y="1127344"/>
            <a:ext cx="4329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4592FA"/>
                </a:solidFill>
                <a:latin typeface="+mj-lt"/>
                <a:ea typeface="NanumGothicExtraBold" panose="020D0904000000000000" pitchFamily="50" charset="-127"/>
              </a:rPr>
              <a:t>1-2 </a:t>
            </a:r>
            <a:r>
              <a:rPr lang="ko-KR" altLang="en-US" sz="1600" b="1" dirty="0">
                <a:solidFill>
                  <a:srgbClr val="4592FA"/>
                </a:solidFill>
                <a:latin typeface="+mj-lt"/>
                <a:ea typeface="NanumGothicExtraBold" panose="020D0904000000000000" pitchFamily="50" charset="-127"/>
              </a:rPr>
              <a:t>인권 문제의 양상과</a:t>
            </a:r>
            <a:endParaRPr lang="en-US" altLang="ko-KR" sz="1600" b="1" dirty="0">
              <a:solidFill>
                <a:srgbClr val="4592FA"/>
              </a:solidFill>
              <a:latin typeface="+mj-lt"/>
              <a:ea typeface="NanumGothicExtraBold" panose="020D0904000000000000" pitchFamily="50" charset="-127"/>
            </a:endParaRPr>
          </a:p>
          <a:p>
            <a:pPr algn="ctr"/>
            <a:r>
              <a:rPr lang="ko-KR" altLang="en-US" sz="1600" b="1" dirty="0">
                <a:solidFill>
                  <a:srgbClr val="4592FA"/>
                </a:solidFill>
                <a:latin typeface="+mj-lt"/>
                <a:ea typeface="NanumGothicExtraBold" panose="020D0904000000000000" pitchFamily="50" charset="-127"/>
              </a:rPr>
              <a:t>해결 방안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72B949AF-163A-BEA1-6686-2DAC6E74AE66}"/>
              </a:ext>
            </a:extLst>
          </p:cNvPr>
          <p:cNvGrpSpPr/>
          <p:nvPr/>
        </p:nvGrpSpPr>
        <p:grpSpPr>
          <a:xfrm>
            <a:off x="3350056" y="2483983"/>
            <a:ext cx="1003608" cy="551933"/>
            <a:chOff x="1868329" y="2624810"/>
            <a:chExt cx="1003608" cy="55193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8C75B4F-9D0C-6C5C-E9A6-9413A3CEF25C}"/>
                </a:ext>
              </a:extLst>
            </p:cNvPr>
            <p:cNvSpPr txBox="1"/>
            <p:nvPr/>
          </p:nvSpPr>
          <p:spPr>
            <a:xfrm>
              <a:off x="2003204" y="2653523"/>
              <a:ext cx="8687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청소년</a:t>
              </a:r>
              <a:endParaRPr lang="en-US" altLang="ko-KR" sz="1400" dirty="0">
                <a:latin typeface="+mj-lt"/>
                <a:ea typeface="NanumGothicExtraBold" panose="020D0904000000000000" pitchFamily="50" charset="-127"/>
              </a:endParaRPr>
            </a:p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노동권</a:t>
              </a:r>
            </a:p>
          </p:txBody>
        </p:sp>
        <p:pic>
          <p:nvPicPr>
            <p:cNvPr id="5" name="그림 4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D8655264-23ED-9B18-F1C1-1484D3963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329" y="2624810"/>
              <a:ext cx="269751" cy="291356"/>
            </a:xfrm>
            <a:prstGeom prst="rect">
              <a:avLst/>
            </a:prstGeom>
          </p:spPr>
        </p:pic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3967DC9D-F2F6-D6E2-283C-A0A94B9913B9}"/>
              </a:ext>
            </a:extLst>
          </p:cNvPr>
          <p:cNvGrpSpPr/>
          <p:nvPr/>
        </p:nvGrpSpPr>
        <p:grpSpPr>
          <a:xfrm>
            <a:off x="2089872" y="5663993"/>
            <a:ext cx="1977309" cy="342290"/>
            <a:chOff x="2073760" y="5283694"/>
            <a:chExt cx="2097636" cy="34229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E27777-A710-5E0D-6905-35EAAF360367}"/>
                </a:ext>
              </a:extLst>
            </p:cNvPr>
            <p:cNvSpPr txBox="1"/>
            <p:nvPr/>
          </p:nvSpPr>
          <p:spPr>
            <a:xfrm>
              <a:off x="2162073" y="5318207"/>
              <a:ext cx="20093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>
                  <a:latin typeface="+mj-lt"/>
                  <a:ea typeface="NanumGothicExtraBold" panose="020D0904000000000000" pitchFamily="50" charset="-127"/>
                </a:rPr>
                <a:t>법적 제도 강화하기</a:t>
              </a:r>
              <a:endParaRPr lang="ko-KR" altLang="en-US" sz="1400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23" name="그림 22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04BF532E-0C1D-A7F8-3843-62FEB19B2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760" y="5283694"/>
              <a:ext cx="269751" cy="291356"/>
            </a:xfrm>
            <a:prstGeom prst="rect">
              <a:avLst/>
            </a:prstGeom>
          </p:spPr>
        </p:pic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BA8EEB82-6EAA-F464-28A8-E26BFDB2072B}"/>
              </a:ext>
            </a:extLst>
          </p:cNvPr>
          <p:cNvGrpSpPr/>
          <p:nvPr/>
        </p:nvGrpSpPr>
        <p:grpSpPr>
          <a:xfrm>
            <a:off x="8779440" y="2455462"/>
            <a:ext cx="829938" cy="307777"/>
            <a:chOff x="7240428" y="2393243"/>
            <a:chExt cx="829938" cy="30777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AE6108C-22C0-F1B0-7C81-4C9292DC3D4F}"/>
                </a:ext>
              </a:extLst>
            </p:cNvPr>
            <p:cNvSpPr txBox="1"/>
            <p:nvPr/>
          </p:nvSpPr>
          <p:spPr>
            <a:xfrm>
              <a:off x="7510179" y="2393243"/>
              <a:ext cx="5601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난민</a:t>
              </a:r>
            </a:p>
          </p:txBody>
        </p:sp>
        <p:pic>
          <p:nvPicPr>
            <p:cNvPr id="26" name="그림 25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28AD12BE-D376-5306-FEE5-260825AA3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428" y="2393243"/>
              <a:ext cx="269751" cy="291356"/>
            </a:xfrm>
            <a:prstGeom prst="rect">
              <a:avLst/>
            </a:prstGeom>
          </p:spPr>
        </p:pic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BB89462A-FAC2-5A14-338D-6403E224C025}"/>
              </a:ext>
            </a:extLst>
          </p:cNvPr>
          <p:cNvGrpSpPr/>
          <p:nvPr/>
        </p:nvGrpSpPr>
        <p:grpSpPr>
          <a:xfrm>
            <a:off x="7505738" y="5298243"/>
            <a:ext cx="2190385" cy="342290"/>
            <a:chOff x="2073760" y="5283694"/>
            <a:chExt cx="2323678" cy="34229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2174894-EEA3-B614-EAD0-B26D9F295B2A}"/>
                </a:ext>
              </a:extLst>
            </p:cNvPr>
            <p:cNvSpPr txBox="1"/>
            <p:nvPr/>
          </p:nvSpPr>
          <p:spPr>
            <a:xfrm>
              <a:off x="2162072" y="5318207"/>
              <a:ext cx="22353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개인의 적극적인 참여</a:t>
              </a:r>
            </a:p>
          </p:txBody>
        </p:sp>
        <p:pic>
          <p:nvPicPr>
            <p:cNvPr id="37" name="그림 36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424373ED-659C-D414-19CF-42148D65C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760" y="5283694"/>
              <a:ext cx="269751" cy="291356"/>
            </a:xfrm>
            <a:prstGeom prst="rect">
              <a:avLst/>
            </a:prstGeom>
          </p:spPr>
        </p:pic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AD541F25-3F15-D4B2-296D-0B137E0D5307}"/>
              </a:ext>
            </a:extLst>
          </p:cNvPr>
          <p:cNvGrpSpPr/>
          <p:nvPr/>
        </p:nvGrpSpPr>
        <p:grpSpPr>
          <a:xfrm>
            <a:off x="7505738" y="5663993"/>
            <a:ext cx="2416475" cy="342290"/>
            <a:chOff x="2073760" y="5283694"/>
            <a:chExt cx="2563527" cy="34229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72CBCFF-F633-233C-7024-4C609663C553}"/>
                </a:ext>
              </a:extLst>
            </p:cNvPr>
            <p:cNvSpPr txBox="1"/>
            <p:nvPr/>
          </p:nvSpPr>
          <p:spPr>
            <a:xfrm>
              <a:off x="2162073" y="5318207"/>
              <a:ext cx="24752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+mj-lt"/>
                  <a:ea typeface="NanumGothicExtraBold" panose="020D0904000000000000" pitchFamily="50" charset="-127"/>
                </a:rPr>
                <a:t>국제적 연대와 인권 지수</a:t>
              </a:r>
            </a:p>
          </p:txBody>
        </p:sp>
        <p:pic>
          <p:nvPicPr>
            <p:cNvPr id="61" name="그림 60" descr="그래픽, 일렉트릭 블루, 스크린샷, 상징이(가) 표시된 사진&#10;&#10;자동 생성된 설명">
              <a:extLst>
                <a:ext uri="{FF2B5EF4-FFF2-40B4-BE49-F238E27FC236}">
                  <a16:creationId xmlns:a16="http://schemas.microsoft.com/office/drawing/2014/main" id="{F28B9DB8-4285-F87C-3027-76744A598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760" y="5283694"/>
              <a:ext cx="269751" cy="291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20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28FE0579-92BB-EBB5-8ABF-7AF282B6E0A2}"/>
              </a:ext>
            </a:extLst>
          </p:cNvPr>
          <p:cNvSpPr txBox="1">
            <a:spLocks/>
          </p:cNvSpPr>
          <p:nvPr/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5400" b="1" dirty="0">
                <a:latin typeface="+mj-lt"/>
              </a:rPr>
              <a:t>목차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30BA7ADA-0EDB-9B41-4862-6D6985B8B04E}"/>
              </a:ext>
            </a:extLst>
          </p:cNvPr>
          <p:cNvSpPr txBox="1">
            <a:spLocks/>
          </p:cNvSpPr>
          <p:nvPr/>
        </p:nvSpPr>
        <p:spPr>
          <a:xfrm>
            <a:off x="5854439" y="3072429"/>
            <a:ext cx="4614778" cy="23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ko-KR" altLang="en-US" sz="2000" b="1" dirty="0">
                <a:latin typeface="+mj-lt"/>
              </a:rPr>
              <a:t>우리나라 인권 문제 해결 방안</a:t>
            </a:r>
          </a:p>
        </p:txBody>
      </p:sp>
      <p:sp>
        <p:nvSpPr>
          <p:cNvPr id="6" name="텍스트 개체 틀 3">
            <a:extLst>
              <a:ext uri="{FF2B5EF4-FFF2-40B4-BE49-F238E27FC236}">
                <a16:creationId xmlns:a16="http://schemas.microsoft.com/office/drawing/2014/main" id="{25C9C894-3FEE-1FC6-0E8B-385E9817394F}"/>
              </a:ext>
            </a:extLst>
          </p:cNvPr>
          <p:cNvSpPr txBox="1">
            <a:spLocks/>
          </p:cNvSpPr>
          <p:nvPr/>
        </p:nvSpPr>
        <p:spPr>
          <a:xfrm>
            <a:off x="5215865" y="3045429"/>
            <a:ext cx="702082" cy="28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ko-KR" sz="2000" b="1" dirty="0">
                <a:latin typeface="+mj-lt"/>
              </a:rPr>
              <a:t>02</a:t>
            </a:r>
            <a:endParaRPr kumimoji="1" lang="ko-KR" altLang="en-US" sz="2000" b="1" dirty="0">
              <a:latin typeface="+mj-lt"/>
            </a:endParaRPr>
          </a:p>
        </p:txBody>
      </p:sp>
      <p:sp>
        <p:nvSpPr>
          <p:cNvPr id="8" name="텍스트 개체 틀 5">
            <a:extLst>
              <a:ext uri="{FF2B5EF4-FFF2-40B4-BE49-F238E27FC236}">
                <a16:creationId xmlns:a16="http://schemas.microsoft.com/office/drawing/2014/main" id="{160236D5-66B1-A6DE-19F5-B2AA8FC82633}"/>
              </a:ext>
            </a:extLst>
          </p:cNvPr>
          <p:cNvSpPr txBox="1">
            <a:spLocks/>
          </p:cNvSpPr>
          <p:nvPr/>
        </p:nvSpPr>
        <p:spPr>
          <a:xfrm>
            <a:off x="5594307" y="4251896"/>
            <a:ext cx="5629290" cy="23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ko-KR" altLang="en-US" sz="2000" b="1" dirty="0">
                <a:latin typeface="+mj-lt"/>
              </a:rPr>
              <a:t>세계 인권 문제</a:t>
            </a:r>
          </a:p>
        </p:txBody>
      </p:sp>
      <p:sp>
        <p:nvSpPr>
          <p:cNvPr id="9" name="텍스트 개체 틀 6">
            <a:extLst>
              <a:ext uri="{FF2B5EF4-FFF2-40B4-BE49-F238E27FC236}">
                <a16:creationId xmlns:a16="http://schemas.microsoft.com/office/drawing/2014/main" id="{CB6E37B8-034D-11E5-5755-89AE8E12A665}"/>
              </a:ext>
            </a:extLst>
          </p:cNvPr>
          <p:cNvSpPr txBox="1">
            <a:spLocks/>
          </p:cNvSpPr>
          <p:nvPr/>
        </p:nvSpPr>
        <p:spPr>
          <a:xfrm>
            <a:off x="4955733" y="4224896"/>
            <a:ext cx="837378" cy="28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ko-KR" sz="2000" b="1" dirty="0">
                <a:latin typeface="+mj-lt"/>
              </a:rPr>
              <a:t>03</a:t>
            </a:r>
            <a:endParaRPr kumimoji="1" lang="ko-KR" altLang="en-US" sz="2000" b="1" dirty="0">
              <a:latin typeface="+mj-lt"/>
            </a:endParaRPr>
          </a:p>
        </p:txBody>
      </p:sp>
      <p:sp>
        <p:nvSpPr>
          <p:cNvPr id="11" name="텍스트 개체 틀 8">
            <a:extLst>
              <a:ext uri="{FF2B5EF4-FFF2-40B4-BE49-F238E27FC236}">
                <a16:creationId xmlns:a16="http://schemas.microsoft.com/office/drawing/2014/main" id="{2BE65F89-6CF7-E6F1-9FB5-F1EAB980E490}"/>
              </a:ext>
            </a:extLst>
          </p:cNvPr>
          <p:cNvSpPr txBox="1">
            <a:spLocks/>
          </p:cNvSpPr>
          <p:nvPr/>
        </p:nvSpPr>
        <p:spPr>
          <a:xfrm>
            <a:off x="4934850" y="5421051"/>
            <a:ext cx="6929853" cy="23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ko-KR" altLang="en-US" sz="2000" b="1" dirty="0">
                <a:latin typeface="+mj-lt"/>
              </a:rPr>
              <a:t>세계 인권 문제 해결 방안</a:t>
            </a:r>
          </a:p>
        </p:txBody>
      </p:sp>
      <p:sp>
        <p:nvSpPr>
          <p:cNvPr id="12" name="텍스트 개체 틀 9">
            <a:extLst>
              <a:ext uri="{FF2B5EF4-FFF2-40B4-BE49-F238E27FC236}">
                <a16:creationId xmlns:a16="http://schemas.microsoft.com/office/drawing/2014/main" id="{81B6F3F0-EB77-3CE3-B319-1C0331C78393}"/>
              </a:ext>
            </a:extLst>
          </p:cNvPr>
          <p:cNvSpPr txBox="1">
            <a:spLocks/>
          </p:cNvSpPr>
          <p:nvPr/>
        </p:nvSpPr>
        <p:spPr>
          <a:xfrm>
            <a:off x="4296276" y="5394051"/>
            <a:ext cx="837378" cy="28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ko-KR" sz="2000" b="1" dirty="0">
                <a:latin typeface="+mj-lt"/>
              </a:rPr>
              <a:t>04</a:t>
            </a:r>
            <a:endParaRPr kumimoji="1" lang="ko-KR" altLang="en-US" sz="2000" b="1" dirty="0">
              <a:latin typeface="+mj-lt"/>
            </a:endParaRPr>
          </a:p>
        </p:txBody>
      </p:sp>
      <p:sp>
        <p:nvSpPr>
          <p:cNvPr id="15" name="텍스트 개체 틀 12">
            <a:extLst>
              <a:ext uri="{FF2B5EF4-FFF2-40B4-BE49-F238E27FC236}">
                <a16:creationId xmlns:a16="http://schemas.microsoft.com/office/drawing/2014/main" id="{44E21DBD-C198-82ED-219C-FCA084FC1226}"/>
              </a:ext>
            </a:extLst>
          </p:cNvPr>
          <p:cNvSpPr txBox="1">
            <a:spLocks/>
          </p:cNvSpPr>
          <p:nvPr/>
        </p:nvSpPr>
        <p:spPr>
          <a:xfrm>
            <a:off x="5124160" y="1854977"/>
            <a:ext cx="802907" cy="28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en-US" altLang="ko-KR" sz="2000" b="1" dirty="0">
                <a:latin typeface="+mj-lt"/>
              </a:rPr>
              <a:t>01</a:t>
            </a:r>
            <a:endParaRPr kumimoji="1" lang="ko-KR" altLang="en-US" sz="2000" b="1" dirty="0">
              <a:latin typeface="+mj-lt"/>
            </a:endParaRPr>
          </a:p>
        </p:txBody>
      </p:sp>
      <p:sp>
        <p:nvSpPr>
          <p:cNvPr id="16" name="텍스트 개체 틀 13">
            <a:extLst>
              <a:ext uri="{FF2B5EF4-FFF2-40B4-BE49-F238E27FC236}">
                <a16:creationId xmlns:a16="http://schemas.microsoft.com/office/drawing/2014/main" id="{6E02ACF7-1F1C-B023-2C4F-5EA42C96EE41}"/>
              </a:ext>
            </a:extLst>
          </p:cNvPr>
          <p:cNvSpPr txBox="1">
            <a:spLocks/>
          </p:cNvSpPr>
          <p:nvPr/>
        </p:nvSpPr>
        <p:spPr>
          <a:xfrm>
            <a:off x="5854438" y="1917977"/>
            <a:ext cx="4146282" cy="50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ko-KR" altLang="en-US" sz="2000" b="1" dirty="0">
                <a:latin typeface="+mj-lt"/>
              </a:rPr>
              <a:t>우리나라 인권 문제</a:t>
            </a:r>
          </a:p>
        </p:txBody>
      </p:sp>
    </p:spTree>
    <p:extLst>
      <p:ext uri="{BB962C8B-B14F-4D97-AF65-F5344CB8AC3E}">
        <p14:creationId xmlns:p14="http://schemas.microsoft.com/office/powerpoint/2010/main" val="1238619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A221B16-42E1-A54B-0E3B-045E5317C6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2321435" y="1918550"/>
            <a:ext cx="2250566" cy="238625"/>
          </a:xfrm>
          <a:prstGeom prst="rect">
            <a:avLst/>
          </a:prstGeom>
        </p:spPr>
      </p:pic>
      <p:sp>
        <p:nvSpPr>
          <p:cNvPr id="49" name="사각형: 모서리가 접힌 도형 48">
            <a:extLst>
              <a:ext uri="{FF2B5EF4-FFF2-40B4-BE49-F238E27FC236}">
                <a16:creationId xmlns:a16="http://schemas.microsoft.com/office/drawing/2014/main" id="{A7B6DD97-9880-35DA-7597-0FA9F44F8446}"/>
              </a:ext>
            </a:extLst>
          </p:cNvPr>
          <p:cNvSpPr/>
          <p:nvPr/>
        </p:nvSpPr>
        <p:spPr>
          <a:xfrm>
            <a:off x="6225439" y="3454483"/>
            <a:ext cx="4345284" cy="2456441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lt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55681FA-B460-F7F1-271F-1990BE4294E5}"/>
              </a:ext>
            </a:extLst>
          </p:cNvPr>
          <p:cNvCxnSpPr/>
          <p:nvPr/>
        </p:nvCxnSpPr>
        <p:spPr>
          <a:xfrm>
            <a:off x="2680716" y="1344168"/>
            <a:ext cx="6830568" cy="0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4902679" y="679952"/>
            <a:ext cx="1947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>
                <a:latin typeface="+mj-lt"/>
                <a:ea typeface="HY견고딕" panose="02030600000101010101" pitchFamily="18" charset="-127"/>
              </a:rPr>
              <a:t>학습 목표</a:t>
            </a:r>
          </a:p>
        </p:txBody>
      </p:sp>
      <p:pic>
        <p:nvPicPr>
          <p:cNvPr id="11" name="그림 10" descr="그래픽, 스크린샷, 디자인, 폰트이(가) 표시된 사진&#10;&#10;자동 생성된 설명">
            <a:extLst>
              <a:ext uri="{FF2B5EF4-FFF2-40B4-BE49-F238E27FC236}">
                <a16:creationId xmlns:a16="http://schemas.microsoft.com/office/drawing/2014/main" id="{4DC2AA2F-A8A5-A414-5D00-CF11BCA104B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00928" y="249934"/>
            <a:ext cx="730808" cy="584647"/>
          </a:xfrm>
          <a:prstGeom prst="rect">
            <a:avLst/>
          </a:prstGeom>
        </p:spPr>
      </p:pic>
      <p:pic>
        <p:nvPicPr>
          <p:cNvPr id="23" name="그림 22" descr="그래픽, 그래픽 디자인, 클립아트, 로고이(가) 표시된 사진&#10;&#10;자동 생성된 설명">
            <a:extLst>
              <a:ext uri="{FF2B5EF4-FFF2-40B4-BE49-F238E27FC236}">
                <a16:creationId xmlns:a16="http://schemas.microsoft.com/office/drawing/2014/main" id="{4FD56821-4CF5-4E1D-6B99-CAF69A525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911" y="1713167"/>
            <a:ext cx="748386" cy="748386"/>
          </a:xfrm>
          <a:prstGeom prst="rect">
            <a:avLst/>
          </a:prstGeom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D340E777-72B9-C4E6-BBF6-B525EDD0C302}"/>
              </a:ext>
            </a:extLst>
          </p:cNvPr>
          <p:cNvSpPr/>
          <p:nvPr/>
        </p:nvSpPr>
        <p:spPr>
          <a:xfrm>
            <a:off x="2438397" y="1811849"/>
            <a:ext cx="8181248" cy="4272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>
              <a:lnSpc>
                <a:spcPct val="130000"/>
              </a:lnSpc>
              <a:defRPr/>
            </a:pPr>
            <a:r>
              <a:rPr lang="ko-KR" altLang="en-US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국내 인권 문제의 양상을 조사하고 해결 방안을 알아볼까</a:t>
            </a:r>
            <a:r>
              <a:rPr lang="en-US" altLang="ko-KR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F4CA24-74FD-1255-083B-217766ACE724}"/>
              </a:ext>
            </a:extLst>
          </p:cNvPr>
          <p:cNvSpPr txBox="1"/>
          <p:nvPr/>
        </p:nvSpPr>
        <p:spPr>
          <a:xfrm>
            <a:off x="3452570" y="2452152"/>
            <a:ext cx="1644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>
                <a:latin typeface="+mj-lt"/>
                <a:ea typeface="HY견고딕" panose="02030600000101010101" pitchFamily="18" charset="-127"/>
              </a:rPr>
              <a:t>사회적 소수자</a:t>
            </a:r>
            <a:endParaRPr lang="ko-KR" altLang="en-US" b="1" dirty="0">
              <a:latin typeface="+mj-lt"/>
              <a:ea typeface="HY견고딕" panose="02030600000101010101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9FA13A-1513-8431-BEE0-52A42109A98F}"/>
              </a:ext>
            </a:extLst>
          </p:cNvPr>
          <p:cNvSpPr txBox="1"/>
          <p:nvPr/>
        </p:nvSpPr>
        <p:spPr>
          <a:xfrm>
            <a:off x="5863566" y="2452152"/>
            <a:ext cx="1644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+mj-lt"/>
                <a:ea typeface="HY견고딕" panose="02030600000101010101" pitchFamily="18" charset="-127"/>
              </a:rPr>
              <a:t>청소년 노동권</a:t>
            </a:r>
          </a:p>
        </p:txBody>
      </p:sp>
      <p:pic>
        <p:nvPicPr>
          <p:cNvPr id="21" name="그림 20" descr="블랙, 어둠이(가) 표시된 사진&#10;&#10;자동 생성된 설명">
            <a:extLst>
              <a:ext uri="{FF2B5EF4-FFF2-40B4-BE49-F238E27FC236}">
                <a16:creationId xmlns:a16="http://schemas.microsoft.com/office/drawing/2014/main" id="{975C763E-65CB-BFE4-0A3F-DEABC3226E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3133368" y="2485711"/>
            <a:ext cx="390043" cy="311700"/>
          </a:xfrm>
          <a:prstGeom prst="rect">
            <a:avLst/>
          </a:prstGeom>
        </p:spPr>
      </p:pic>
      <p:pic>
        <p:nvPicPr>
          <p:cNvPr id="22" name="그림 21" descr="블랙, 어둠이(가) 표시된 사진&#10;&#10;자동 생성된 설명">
            <a:extLst>
              <a:ext uri="{FF2B5EF4-FFF2-40B4-BE49-F238E27FC236}">
                <a16:creationId xmlns:a16="http://schemas.microsoft.com/office/drawing/2014/main" id="{64F8E5E9-3CDB-CAD2-57F0-97A9AF5A5F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5500073" y="2485711"/>
            <a:ext cx="390043" cy="311700"/>
          </a:xfrm>
          <a:prstGeom prst="rect">
            <a:avLst/>
          </a:prstGeom>
        </p:spPr>
      </p:pic>
      <p:sp>
        <p:nvSpPr>
          <p:cNvPr id="48" name="사각형: 모서리가 접힌 도형 47">
            <a:extLst>
              <a:ext uri="{FF2B5EF4-FFF2-40B4-BE49-F238E27FC236}">
                <a16:creationId xmlns:a16="http://schemas.microsoft.com/office/drawing/2014/main" id="{C816783B-D8C0-31F4-AE57-58424093EE41}"/>
              </a:ext>
            </a:extLst>
          </p:cNvPr>
          <p:cNvSpPr/>
          <p:nvPr/>
        </p:nvSpPr>
        <p:spPr>
          <a:xfrm>
            <a:off x="1812188" y="3454483"/>
            <a:ext cx="3422445" cy="2356846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j-lt"/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E192C02D-65AE-83F2-F547-1F348ECD9D5C}"/>
              </a:ext>
            </a:extLst>
          </p:cNvPr>
          <p:cNvSpPr/>
          <p:nvPr/>
        </p:nvSpPr>
        <p:spPr>
          <a:xfrm>
            <a:off x="2802993" y="3622551"/>
            <a:ext cx="1440837" cy="4246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>
              <a:lnSpc>
                <a:spcPct val="130000"/>
              </a:lnSpc>
              <a:defRPr/>
            </a:pPr>
            <a:r>
              <a:rPr lang="ko-KR" altLang="en-US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학습 목표</a:t>
            </a:r>
            <a:endParaRPr lang="en-US" altLang="ko-KR" sz="2400" b="1" dirty="0">
              <a:ln>
                <a:solidFill>
                  <a:srgbClr val="4472C4">
                    <a:alpha val="0"/>
                  </a:srgbClr>
                </a:solidFill>
              </a:ln>
              <a:latin typeface="+mj-lt"/>
              <a:ea typeface="HY견고딕" panose="02030600000101010101" pitchFamily="18" charset="-127"/>
              <a:cs typeface="Pretendard" panose="02000503000000020004" pitchFamily="2" charset="-127"/>
            </a:endParaRPr>
          </a:p>
        </p:txBody>
      </p:sp>
      <p:pic>
        <p:nvPicPr>
          <p:cNvPr id="39" name="그래픽 38" descr="배지 1 윤곽선">
            <a:extLst>
              <a:ext uri="{FF2B5EF4-FFF2-40B4-BE49-F238E27FC236}">
                <a16:creationId xmlns:a16="http://schemas.microsoft.com/office/drawing/2014/main" id="{21F63601-FDC3-9B98-3D58-54BA5585BD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39807" y="4185445"/>
            <a:ext cx="282780" cy="28278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89F5AF4-895F-5D8E-4A98-95C2CB0656C5}"/>
              </a:ext>
            </a:extLst>
          </p:cNvPr>
          <p:cNvSpPr txBox="1"/>
          <p:nvPr/>
        </p:nvSpPr>
        <p:spPr>
          <a:xfrm>
            <a:off x="2522587" y="4185445"/>
            <a:ext cx="2220551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국내 인권 문제의 양상을 조사하고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, </a:t>
            </a: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해결 방안을 제시할 수 있다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.</a:t>
            </a:r>
            <a:endParaRPr lang="ko-KR" altLang="en-US" sz="105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2A2F03-7D2B-6467-C66C-F267D69BA7F8}"/>
              </a:ext>
            </a:extLst>
          </p:cNvPr>
          <p:cNvSpPr txBox="1"/>
          <p:nvPr/>
        </p:nvSpPr>
        <p:spPr>
          <a:xfrm>
            <a:off x="6501669" y="5579196"/>
            <a:ext cx="3473961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활동 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: </a:t>
            </a: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사람들이 서 있는 위치는 무엇을 의미할까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?</a:t>
            </a:r>
            <a:endParaRPr lang="ko-KR" altLang="en-US" sz="105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E10EFC4-AA3A-BCCF-ACCA-92462C325EA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11036" b="17405"/>
          <a:stretch/>
        </p:blipFill>
        <p:spPr>
          <a:xfrm>
            <a:off x="6300928" y="3771597"/>
            <a:ext cx="3875444" cy="182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7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8831BA12-4D2C-B0F2-D057-C4547ED61D0A}"/>
              </a:ext>
            </a:extLst>
          </p:cNvPr>
          <p:cNvGrpSpPr/>
          <p:nvPr/>
        </p:nvGrpSpPr>
        <p:grpSpPr>
          <a:xfrm>
            <a:off x="1235799" y="4212568"/>
            <a:ext cx="9967863" cy="2084470"/>
            <a:chOff x="1358062" y="4212568"/>
            <a:chExt cx="9967863" cy="2084470"/>
          </a:xfrm>
        </p:grpSpPr>
        <p:sp>
          <p:nvSpPr>
            <p:cNvPr id="20" name="Rectangle 7">
              <a:extLst>
                <a:ext uri="{FF2B5EF4-FFF2-40B4-BE49-F238E27FC236}">
                  <a16:creationId xmlns:a16="http://schemas.microsoft.com/office/drawing/2014/main" id="{C1802B4C-8E66-F64C-F4B3-F200C9A6BF30}"/>
                </a:ext>
              </a:extLst>
            </p:cNvPr>
            <p:cNvSpPr/>
            <p:nvPr/>
          </p:nvSpPr>
          <p:spPr>
            <a:xfrm>
              <a:off x="1358062" y="4343280"/>
              <a:ext cx="9967863" cy="1953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9" name="Rectangle 7">
              <a:extLst>
                <a:ext uri="{FF2B5EF4-FFF2-40B4-BE49-F238E27FC236}">
                  <a16:creationId xmlns:a16="http://schemas.microsoft.com/office/drawing/2014/main" id="{53FAC46A-D1C2-C623-A585-D3D8E6F789A3}"/>
                </a:ext>
              </a:extLst>
            </p:cNvPr>
            <p:cNvSpPr/>
            <p:nvPr/>
          </p:nvSpPr>
          <p:spPr>
            <a:xfrm>
              <a:off x="1358062" y="4212568"/>
              <a:ext cx="1705662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사회적 소수자</a:t>
              </a:r>
              <a:endParaRPr lang="en-US" altLang="ko-K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50170908-D112-C050-788F-4B52B9E63115}"/>
              </a:ext>
            </a:extLst>
          </p:cNvPr>
          <p:cNvGrpSpPr/>
          <p:nvPr/>
        </p:nvGrpSpPr>
        <p:grpSpPr>
          <a:xfrm>
            <a:off x="1263001" y="2743203"/>
            <a:ext cx="9967864" cy="1078080"/>
            <a:chOff x="1235798" y="2516101"/>
            <a:chExt cx="9967864" cy="1078080"/>
          </a:xfrm>
        </p:grpSpPr>
        <p:sp>
          <p:nvSpPr>
            <p:cNvPr id="2" name="Rectangle 7">
              <a:extLst>
                <a:ext uri="{FF2B5EF4-FFF2-40B4-BE49-F238E27FC236}">
                  <a16:creationId xmlns:a16="http://schemas.microsoft.com/office/drawing/2014/main" id="{5018DE25-31D4-5830-9F03-A3F55A8968E4}"/>
                </a:ext>
              </a:extLst>
            </p:cNvPr>
            <p:cNvSpPr/>
            <p:nvPr/>
          </p:nvSpPr>
          <p:spPr>
            <a:xfrm>
              <a:off x="1235799" y="2729663"/>
              <a:ext cx="9967863" cy="864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endParaRPr lang="en-US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611C21BC-04E6-8654-1559-09F9EDF4D23E}"/>
                </a:ext>
              </a:extLst>
            </p:cNvPr>
            <p:cNvSpPr/>
            <p:nvPr/>
          </p:nvSpPr>
          <p:spPr>
            <a:xfrm>
              <a:off x="1235798" y="2516101"/>
              <a:ext cx="1705663" cy="425292"/>
            </a:xfrm>
            <a:prstGeom prst="rect">
              <a:avLst/>
            </a:prstGeom>
            <a:solidFill>
              <a:srgbClr val="4592FA"/>
            </a:solidFill>
            <a:ln>
              <a:noFill/>
            </a:ln>
            <a:effectLst>
              <a:outerShdw blurRad="88900" dist="63500" dir="81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latinLnBrk="0">
                <a:defRPr/>
              </a:pPr>
              <a:r>
                <a:rPr lang="ko-KR" alt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NanumGothicExtraBold" panose="020D0904000000000000" pitchFamily="50" charset="-127"/>
                </a:rPr>
                <a:t>인권 문제 배경</a:t>
              </a: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endParaRPr>
            </a:p>
          </p:txBody>
        </p:sp>
      </p:grp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2556143" y="2043387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우리나라의 인권 문제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93118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5834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국내 인권 문제에는 무엇이 있으며 어떻게 해결해야 할까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002" y="560338"/>
            <a:ext cx="6171137" cy="104666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79D68D9-AEC3-9B71-DEA6-3B4A7A9CD7B8}"/>
              </a:ext>
            </a:extLst>
          </p:cNvPr>
          <p:cNvSpPr txBox="1"/>
          <p:nvPr/>
        </p:nvSpPr>
        <p:spPr>
          <a:xfrm>
            <a:off x="3013212" y="3053791"/>
            <a:ext cx="5912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고령화 및 다문화 사회에 따른 인권 문제가 주목 받고 있음</a:t>
            </a:r>
            <a:endParaRPr lang="en-US" altLang="ko-KR" dirty="0">
              <a:latin typeface="+mj-lt"/>
              <a:ea typeface="NanumGothicExtraBold" panose="020D0904000000000000" pitchFamily="50" charset="-127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B5E3B407-CDD4-A271-7D8F-154BADE3823C}"/>
              </a:ext>
            </a:extLst>
          </p:cNvPr>
          <p:cNvGrpSpPr/>
          <p:nvPr/>
        </p:nvGrpSpPr>
        <p:grpSpPr>
          <a:xfrm>
            <a:off x="1479068" y="4763534"/>
            <a:ext cx="9682395" cy="646331"/>
            <a:chOff x="1479068" y="4763534"/>
            <a:chExt cx="9682395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766B29E-F403-2C64-B3F1-AAF9CDCED88D}"/>
                </a:ext>
              </a:extLst>
            </p:cNvPr>
            <p:cNvSpPr txBox="1"/>
            <p:nvPr/>
          </p:nvSpPr>
          <p:spPr>
            <a:xfrm>
              <a:off x="1795501" y="4763534"/>
              <a:ext cx="93659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사회적 소수자 </a:t>
              </a:r>
              <a:r>
                <a:rPr lang="en-US" altLang="ko-KR" dirty="0">
                  <a:latin typeface="+mj-lt"/>
                  <a:ea typeface="NanumGothicExtraBold" panose="020D0904000000000000" pitchFamily="50" charset="-127"/>
                </a:rPr>
                <a:t>: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 한 사회 내에서 성별</a:t>
              </a:r>
              <a:r>
                <a:rPr lang="en-US" altLang="ko-KR" dirty="0">
                  <a:latin typeface="+mj-lt"/>
                  <a:ea typeface="NanumGothicExtraBold" panose="020D0904000000000000" pitchFamily="50" charset="-127"/>
                </a:rPr>
                <a:t>, 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연령</a:t>
              </a:r>
              <a:r>
                <a:rPr lang="en-US" altLang="ko-KR" dirty="0">
                  <a:latin typeface="+mj-lt"/>
                  <a:ea typeface="NanumGothicExtraBold" panose="020D0904000000000000" pitchFamily="50" charset="-127"/>
                </a:rPr>
                <a:t>, 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인종</a:t>
              </a:r>
              <a:r>
                <a:rPr lang="en-US" altLang="ko-KR" dirty="0">
                  <a:latin typeface="+mj-lt"/>
                  <a:ea typeface="NanumGothicExtraBold" panose="020D0904000000000000" pitchFamily="50" charset="-127"/>
                </a:rPr>
                <a:t>, 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국적</a:t>
              </a:r>
              <a:r>
                <a:rPr lang="en-US" altLang="ko-KR" dirty="0">
                  <a:latin typeface="+mj-lt"/>
                  <a:ea typeface="NanumGothicExtraBold" panose="020D0904000000000000" pitchFamily="50" charset="-127"/>
                </a:rPr>
                <a:t>, 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정애 등을 이유로 불리한 환경에 놓이거나 차별 받으며</a:t>
              </a:r>
              <a:r>
                <a:rPr lang="en-US" altLang="ko-KR" dirty="0">
                  <a:latin typeface="+mj-lt"/>
                  <a:ea typeface="NanumGothicExtraBold" panose="020D0904000000000000" pitchFamily="50" charset="-127"/>
                </a:rPr>
                <a:t>,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스스로 차별 받는 집단에 속해 있다는 인식을 가진 사람</a:t>
              </a:r>
              <a:endParaRPr lang="en-US" altLang="ko-KR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13" name="그림 12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E6F80ED3-CD19-0890-C8DB-688F4ADAE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667BB064-8E6D-6DCF-ED25-EB8CDA7353A4}"/>
              </a:ext>
            </a:extLst>
          </p:cNvPr>
          <p:cNvGrpSpPr/>
          <p:nvPr/>
        </p:nvGrpSpPr>
        <p:grpSpPr>
          <a:xfrm>
            <a:off x="3228068" y="3392781"/>
            <a:ext cx="5330106" cy="312032"/>
            <a:chOff x="4444577" y="5443200"/>
            <a:chExt cx="5330106" cy="3120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BC4458-B802-7228-D4CA-CEBA74A4A3EE}"/>
                </a:ext>
              </a:extLst>
            </p:cNvPr>
            <p:cNvSpPr txBox="1"/>
            <p:nvPr/>
          </p:nvSpPr>
          <p:spPr>
            <a:xfrm>
              <a:off x="4544268" y="5443200"/>
              <a:ext cx="52304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dirty="0">
                  <a:solidFill>
                    <a:srgbClr val="4592FA"/>
                  </a:solidFill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사</a:t>
              </a:r>
              <a:r>
                <a:rPr kumimoji="0" lang="ko-KR" alt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회적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 소수자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, 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청소년 노동권 침해 등</a:t>
              </a:r>
            </a:p>
          </p:txBody>
        </p:sp>
        <p:pic>
          <p:nvPicPr>
            <p:cNvPr id="14" name="그림 13" descr="원이(가) 표시된 사진&#10;&#10;자동 생성된 설명">
              <a:extLst>
                <a:ext uri="{FF2B5EF4-FFF2-40B4-BE49-F238E27FC236}">
                  <a16:creationId xmlns:a16="http://schemas.microsoft.com/office/drawing/2014/main" id="{3DC21C3E-9D68-4C2F-C2AD-06099CAB4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455858"/>
              <a:ext cx="199383" cy="299374"/>
            </a:xfrm>
            <a:prstGeom prst="rect">
              <a:avLst/>
            </a:prstGeom>
          </p:spPr>
        </p:pic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32FA8FD0-6B84-1C6A-8786-6456F1ADB043}"/>
              </a:ext>
            </a:extLst>
          </p:cNvPr>
          <p:cNvGrpSpPr/>
          <p:nvPr/>
        </p:nvGrpSpPr>
        <p:grpSpPr>
          <a:xfrm>
            <a:off x="1479068" y="5470411"/>
            <a:ext cx="9682395" cy="369332"/>
            <a:chOff x="1479068" y="4763534"/>
            <a:chExt cx="9682395" cy="36933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4BF288F-ACC1-A893-82B4-8334D1BCD6A8}"/>
                </a:ext>
              </a:extLst>
            </p:cNvPr>
            <p:cNvSpPr txBox="1"/>
            <p:nvPr/>
          </p:nvSpPr>
          <p:spPr>
            <a:xfrm>
              <a:off x="1795501" y="4763534"/>
              <a:ext cx="9365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불합리한 관행이나 법과 제도</a:t>
              </a:r>
              <a:r>
                <a:rPr lang="en-US" altLang="ko-KR" dirty="0">
                  <a:latin typeface="+mj-lt"/>
                  <a:ea typeface="NanumGothicExtraBold" panose="020D0904000000000000" pitchFamily="50" charset="-127"/>
                </a:rPr>
                <a:t>, </a:t>
              </a:r>
              <a:r>
                <a:rPr lang="ko-KR" altLang="en-US" dirty="0">
                  <a:highlight>
                    <a:srgbClr val="FFFF00"/>
                  </a:highlight>
                  <a:latin typeface="+mj-lt"/>
                  <a:ea typeface="NanumGothicExtraBold" panose="020D0904000000000000" pitchFamily="50" charset="-127"/>
                </a:rPr>
                <a:t>편견과 차별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로 인해 많은 어려움</a:t>
              </a:r>
              <a:endParaRPr lang="en-US" altLang="ko-KR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30" name="그림 29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567FFDF6-81E1-FDCB-AFA3-E4F4BEDAF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F305CC35-BB07-1962-AB91-912975269D4A}"/>
              </a:ext>
            </a:extLst>
          </p:cNvPr>
          <p:cNvGrpSpPr/>
          <p:nvPr/>
        </p:nvGrpSpPr>
        <p:grpSpPr>
          <a:xfrm>
            <a:off x="1762434" y="5878069"/>
            <a:ext cx="9015813" cy="312032"/>
            <a:chOff x="4444577" y="5443200"/>
            <a:chExt cx="9015813" cy="312032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94F7D43-CB72-E891-ACC6-D4D79DB0FB07}"/>
                </a:ext>
              </a:extLst>
            </p:cNvPr>
            <p:cNvSpPr txBox="1"/>
            <p:nvPr/>
          </p:nvSpPr>
          <p:spPr>
            <a:xfrm>
              <a:off x="4544268" y="5443200"/>
              <a:ext cx="89161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dirty="0">
                  <a:solidFill>
                    <a:srgbClr val="4592FA"/>
                  </a:solidFill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장애가 있다는 이유</a:t>
              </a:r>
              <a:r>
                <a:rPr lang="en-US" altLang="ko-KR" sz="1400" dirty="0">
                  <a:solidFill>
                    <a:srgbClr val="4592FA"/>
                  </a:solidFill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, </a:t>
              </a:r>
              <a:r>
                <a:rPr lang="ko-KR" altLang="en-US" sz="1400" dirty="0">
                  <a:solidFill>
                    <a:srgbClr val="4592FA"/>
                  </a:solidFill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외국인 근로자라는 이유 등의 편견과 차별은 사회적 통합을 이루는 데에 큰 걸림돌이 됨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endParaRPr>
            </a:p>
          </p:txBody>
        </p:sp>
        <p:pic>
          <p:nvPicPr>
            <p:cNvPr id="53" name="그림 52" descr="원이(가) 표시된 사진&#10;&#10;자동 생성된 설명">
              <a:extLst>
                <a:ext uri="{FF2B5EF4-FFF2-40B4-BE49-F238E27FC236}">
                  <a16:creationId xmlns:a16="http://schemas.microsoft.com/office/drawing/2014/main" id="{1AFBD2CE-2E0D-D0C2-3259-D7E668107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5455858"/>
              <a:ext cx="199383" cy="299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503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:a16="http://schemas.microsoft.com/office/drawing/2014/main" id="{C1802B4C-8E66-F64C-F4B3-F200C9A6BF30}"/>
              </a:ext>
            </a:extLst>
          </p:cNvPr>
          <p:cNvSpPr/>
          <p:nvPr/>
        </p:nvSpPr>
        <p:spPr>
          <a:xfrm>
            <a:off x="1263002" y="3053791"/>
            <a:ext cx="5857646" cy="32432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latinLnBrk="0">
              <a:defRPr/>
            </a:pP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611C21BC-04E6-8654-1559-09F9EDF4D23E}"/>
              </a:ext>
            </a:extLst>
          </p:cNvPr>
          <p:cNvSpPr/>
          <p:nvPr/>
        </p:nvSpPr>
        <p:spPr>
          <a:xfrm>
            <a:off x="1263001" y="2743203"/>
            <a:ext cx="1705663" cy="425292"/>
          </a:xfrm>
          <a:prstGeom prst="rect">
            <a:avLst/>
          </a:prstGeom>
          <a:solidFill>
            <a:srgbClr val="4592FA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latinLnBrk="0">
              <a:defRPr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rPr>
              <a:t>사회적 소수자</a:t>
            </a:r>
            <a:endParaRPr lang="en-US" altLang="ko-KR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NanumGothicExtraBold" panose="020D0904000000000000" pitchFamily="50" charset="-127"/>
            </a:endParaRPr>
          </a:p>
        </p:txBody>
      </p: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2556143" y="2043387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우리나라의 인권 문제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93118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5834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국내 인권 문제에는 무엇이 있으며 어떻게 해결해야 할까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002" y="560338"/>
            <a:ext cx="6171137" cy="1046666"/>
          </a:xfrm>
          <a:prstGeom prst="rect">
            <a:avLst/>
          </a:prstGeom>
        </p:spPr>
      </p:pic>
      <p:grpSp>
        <p:nvGrpSpPr>
          <p:cNvPr id="18" name="그룹 17">
            <a:extLst>
              <a:ext uri="{FF2B5EF4-FFF2-40B4-BE49-F238E27FC236}">
                <a16:creationId xmlns:a16="http://schemas.microsoft.com/office/drawing/2014/main" id="{B5E3B407-CDD4-A271-7D8F-154BADE3823C}"/>
              </a:ext>
            </a:extLst>
          </p:cNvPr>
          <p:cNvGrpSpPr/>
          <p:nvPr/>
        </p:nvGrpSpPr>
        <p:grpSpPr>
          <a:xfrm>
            <a:off x="1479068" y="3388692"/>
            <a:ext cx="9682395" cy="369332"/>
            <a:chOff x="1479068" y="4763534"/>
            <a:chExt cx="9682395" cy="3693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766B29E-F403-2C64-B3F1-AAF9CDCED88D}"/>
                </a:ext>
              </a:extLst>
            </p:cNvPr>
            <p:cNvSpPr txBox="1"/>
            <p:nvPr/>
          </p:nvSpPr>
          <p:spPr>
            <a:xfrm>
              <a:off x="1795501" y="4763534"/>
              <a:ext cx="9365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사회적 소수자에 대한 편견 버리기</a:t>
              </a:r>
              <a:endParaRPr lang="en-US" altLang="ko-KR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13" name="그림 12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E6F80ED3-CD19-0890-C8DB-688F4ADAE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32FA8FD0-6B84-1C6A-8786-6456F1ADB043}"/>
              </a:ext>
            </a:extLst>
          </p:cNvPr>
          <p:cNvGrpSpPr/>
          <p:nvPr/>
        </p:nvGrpSpPr>
        <p:grpSpPr>
          <a:xfrm>
            <a:off x="1479068" y="4406852"/>
            <a:ext cx="4908762" cy="646331"/>
            <a:chOff x="1479068" y="4763534"/>
            <a:chExt cx="4908762" cy="64633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4BF288F-ACC1-A893-82B4-8334D1BCD6A8}"/>
                </a:ext>
              </a:extLst>
            </p:cNvPr>
            <p:cNvSpPr txBox="1"/>
            <p:nvPr/>
          </p:nvSpPr>
          <p:spPr>
            <a:xfrm>
              <a:off x="1795501" y="4763534"/>
              <a:ext cx="45923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생활에 어려움을 겪는 집단을 차별하는 제도 및 정책을 개선해야 함</a:t>
              </a:r>
              <a:endParaRPr lang="en-US" altLang="ko-KR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30" name="그림 29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567FFDF6-81E1-FDCB-AFA3-E4F4BEDAF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F305CC35-BB07-1962-AB91-912975269D4A}"/>
              </a:ext>
            </a:extLst>
          </p:cNvPr>
          <p:cNvGrpSpPr/>
          <p:nvPr/>
        </p:nvGrpSpPr>
        <p:grpSpPr>
          <a:xfrm>
            <a:off x="1762434" y="3776339"/>
            <a:ext cx="4962621" cy="1700401"/>
            <a:chOff x="4444577" y="4716312"/>
            <a:chExt cx="4962621" cy="1700401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94F7D43-CB72-E891-ACC6-D4D79DB0FB07}"/>
                </a:ext>
              </a:extLst>
            </p:cNvPr>
            <p:cNvSpPr txBox="1"/>
            <p:nvPr/>
          </p:nvSpPr>
          <p:spPr>
            <a:xfrm>
              <a:off x="4544268" y="6104681"/>
              <a:ext cx="4862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400" dirty="0">
                  <a:solidFill>
                    <a:srgbClr val="4592FA"/>
                  </a:solidFill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“ </a:t>
              </a:r>
              <a:r>
                <a:rPr lang="ko-KR" altLang="en-US" sz="1400" dirty="0">
                  <a:solidFill>
                    <a:srgbClr val="4592FA"/>
                  </a:solidFill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사회는 언제나 가장 약한 부분부터 무너져 내린다</a:t>
              </a:r>
              <a:r>
                <a:rPr lang="en-US" altLang="ko-KR" sz="1400" dirty="0">
                  <a:solidFill>
                    <a:srgbClr val="4592FA"/>
                  </a:solidFill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＂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endParaRPr>
            </a:p>
          </p:txBody>
        </p:sp>
        <p:pic>
          <p:nvPicPr>
            <p:cNvPr id="53" name="그림 52" descr="원이(가) 표시된 사진&#10;&#10;자동 생성된 설명">
              <a:extLst>
                <a:ext uri="{FF2B5EF4-FFF2-40B4-BE49-F238E27FC236}">
                  <a16:creationId xmlns:a16="http://schemas.microsoft.com/office/drawing/2014/main" id="{1AFBD2CE-2E0D-D0C2-3259-D7E668107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6117339"/>
              <a:ext cx="199383" cy="29937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2A96859-CC82-00FE-9F69-385B2F495028}"/>
                </a:ext>
              </a:extLst>
            </p:cNvPr>
            <p:cNvSpPr txBox="1"/>
            <p:nvPr/>
          </p:nvSpPr>
          <p:spPr>
            <a:xfrm>
              <a:off x="4544268" y="4716312"/>
              <a:ext cx="47461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누구나 상황에 따라 소수자가 될 수 있음을 이해하고 인간 존엄성을 바탕으로 사회적 소수자 권리 존중</a:t>
              </a:r>
            </a:p>
          </p:txBody>
        </p:sp>
        <p:pic>
          <p:nvPicPr>
            <p:cNvPr id="25" name="그림 24" descr="원이(가) 표시된 사진&#10;&#10;자동 생성된 설명">
              <a:extLst>
                <a:ext uri="{FF2B5EF4-FFF2-40B4-BE49-F238E27FC236}">
                  <a16:creationId xmlns:a16="http://schemas.microsoft.com/office/drawing/2014/main" id="{3AC9CFAC-0255-21B3-5CAD-4A7D5D4F8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4728970"/>
              <a:ext cx="199383" cy="299374"/>
            </a:xfrm>
            <a:prstGeom prst="rect">
              <a:avLst/>
            </a:prstGeom>
          </p:spPr>
        </p:pic>
      </p:grpSp>
      <p:pic>
        <p:nvPicPr>
          <p:cNvPr id="31" name="그림 30">
            <a:extLst>
              <a:ext uri="{FF2B5EF4-FFF2-40B4-BE49-F238E27FC236}">
                <a16:creationId xmlns:a16="http://schemas.microsoft.com/office/drawing/2014/main" id="{CDB0FB45-0305-8A1F-F0E2-7AF2F9239CE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5399" b="32293"/>
          <a:stretch/>
        </p:blipFill>
        <p:spPr>
          <a:xfrm>
            <a:off x="7140822" y="2436247"/>
            <a:ext cx="2203801" cy="2339419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E262E00E-B924-C4BB-171E-B9D8C3BD119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9164"/>
          <a:stretch/>
        </p:blipFill>
        <p:spPr>
          <a:xfrm>
            <a:off x="8554268" y="4730017"/>
            <a:ext cx="2037422" cy="2064261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45EB066E-E188-B4D2-6FCF-08D866CF832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0588"/>
          <a:stretch/>
        </p:blipFill>
        <p:spPr>
          <a:xfrm>
            <a:off x="9577139" y="2605873"/>
            <a:ext cx="2245210" cy="216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5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:a16="http://schemas.microsoft.com/office/drawing/2014/main" id="{C1802B4C-8E66-F64C-F4B3-F200C9A6BF30}"/>
              </a:ext>
            </a:extLst>
          </p:cNvPr>
          <p:cNvSpPr/>
          <p:nvPr/>
        </p:nvSpPr>
        <p:spPr>
          <a:xfrm>
            <a:off x="1263002" y="3053791"/>
            <a:ext cx="9967862" cy="32432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latinLnBrk="0">
              <a:defRPr/>
            </a:pPr>
            <a:endParaRPr lang="en-US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611C21BC-04E6-8654-1559-09F9EDF4D23E}"/>
              </a:ext>
            </a:extLst>
          </p:cNvPr>
          <p:cNvSpPr/>
          <p:nvPr/>
        </p:nvSpPr>
        <p:spPr>
          <a:xfrm>
            <a:off x="1263001" y="2743203"/>
            <a:ext cx="1705663" cy="425292"/>
          </a:xfrm>
          <a:prstGeom prst="rect">
            <a:avLst/>
          </a:prstGeom>
          <a:solidFill>
            <a:srgbClr val="4592FA"/>
          </a:solidFill>
          <a:ln>
            <a:noFill/>
          </a:ln>
          <a:effectLst>
            <a:outerShdw blurRad="88900" dist="63500" dir="81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latinLnBrk="0">
              <a:defRPr/>
            </a:pPr>
            <a:r>
              <a:rPr lang="ko-KR" alt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NanumGothicExtraBold" panose="020D0904000000000000" pitchFamily="50" charset="-127"/>
              </a:rPr>
              <a:t>청소년 노동권</a:t>
            </a:r>
            <a:endParaRPr lang="en-US" altLang="ko-KR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NanumGothicExtraBold" panose="020D0904000000000000" pitchFamily="50" charset="-127"/>
            </a:endParaRPr>
          </a:p>
        </p:txBody>
      </p:sp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2556143" y="2043387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우리나라의 인권 문제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93118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5834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국내 인권 문제에는 무엇이 있으며 어떻게 해결해야 할까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002" y="560338"/>
            <a:ext cx="6171137" cy="1046666"/>
          </a:xfrm>
          <a:prstGeom prst="rect">
            <a:avLst/>
          </a:prstGeom>
        </p:spPr>
      </p:pic>
      <p:grpSp>
        <p:nvGrpSpPr>
          <p:cNvPr id="18" name="그룹 17">
            <a:extLst>
              <a:ext uri="{FF2B5EF4-FFF2-40B4-BE49-F238E27FC236}">
                <a16:creationId xmlns:a16="http://schemas.microsoft.com/office/drawing/2014/main" id="{B5E3B407-CDD4-A271-7D8F-154BADE3823C}"/>
              </a:ext>
            </a:extLst>
          </p:cNvPr>
          <p:cNvGrpSpPr/>
          <p:nvPr/>
        </p:nvGrpSpPr>
        <p:grpSpPr>
          <a:xfrm>
            <a:off x="1479068" y="3388692"/>
            <a:ext cx="9682395" cy="369332"/>
            <a:chOff x="1479068" y="4763534"/>
            <a:chExt cx="9682395" cy="3693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766B29E-F403-2C64-B3F1-AAF9CDCED88D}"/>
                </a:ext>
              </a:extLst>
            </p:cNvPr>
            <p:cNvSpPr txBox="1"/>
            <p:nvPr/>
          </p:nvSpPr>
          <p:spPr>
            <a:xfrm>
              <a:off x="1795501" y="4763534"/>
              <a:ext cx="9365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청소년들은 나이가 어리다는 이유로 고용주에게 부당한 대우를 받는 등 인권 침해가 발생</a:t>
              </a:r>
              <a:endParaRPr lang="en-US" altLang="ko-KR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13" name="그림 12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E6F80ED3-CD19-0890-C8DB-688F4ADAE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32FA8FD0-6B84-1C6A-8786-6456F1ADB043}"/>
              </a:ext>
            </a:extLst>
          </p:cNvPr>
          <p:cNvGrpSpPr/>
          <p:nvPr/>
        </p:nvGrpSpPr>
        <p:grpSpPr>
          <a:xfrm>
            <a:off x="1479068" y="4244727"/>
            <a:ext cx="4908762" cy="369332"/>
            <a:chOff x="1479068" y="4763534"/>
            <a:chExt cx="4908762" cy="36933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4BF288F-ACC1-A893-82B4-8334D1BCD6A8}"/>
                </a:ext>
              </a:extLst>
            </p:cNvPr>
            <p:cNvSpPr txBox="1"/>
            <p:nvPr/>
          </p:nvSpPr>
          <p:spPr>
            <a:xfrm>
              <a:off x="1795501" y="4763534"/>
              <a:ext cx="45923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「근로 </a:t>
              </a:r>
              <a:r>
                <a:rPr lang="ko-KR" altLang="en-US" dirty="0" err="1">
                  <a:latin typeface="+mj-lt"/>
                  <a:ea typeface="NanumGothicExtraBold" panose="020D0904000000000000" pitchFamily="50" charset="-127"/>
                </a:rPr>
                <a:t>기준법」에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 따라 청소년 노동권을 보장</a:t>
              </a:r>
              <a:endParaRPr lang="en-US" altLang="ko-KR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30" name="그림 29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567FFDF6-81E1-FDCB-AFA3-E4F4BEDAF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F305CC35-BB07-1962-AB91-912975269D4A}"/>
              </a:ext>
            </a:extLst>
          </p:cNvPr>
          <p:cNvGrpSpPr/>
          <p:nvPr/>
        </p:nvGrpSpPr>
        <p:grpSpPr>
          <a:xfrm>
            <a:off x="1762434" y="4704271"/>
            <a:ext cx="6389345" cy="312032"/>
            <a:chOff x="4444577" y="6104681"/>
            <a:chExt cx="6389345" cy="312032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94F7D43-CB72-E891-ACC6-D4D79DB0FB07}"/>
                </a:ext>
              </a:extLst>
            </p:cNvPr>
            <p:cNvSpPr txBox="1"/>
            <p:nvPr/>
          </p:nvSpPr>
          <p:spPr>
            <a:xfrm>
              <a:off x="4544268" y="6104681"/>
              <a:ext cx="62896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592FA"/>
                  </a:solidFill>
                  <a:effectLst/>
                  <a:uLnTx/>
                  <a:uFillTx/>
                  <a:latin typeface="+mj-lt"/>
                  <a:ea typeface="나눔스퀘어 Bold" panose="020B0600000101010101" pitchFamily="50" charset="-127"/>
                  <a:cs typeface="Pretendard" panose="02000503000000020004" pitchFamily="50" charset="-127"/>
                </a:rPr>
                <a:t>자신의 목소리를 내기 쉽지 않고 노동권 관련 지식이 부족한 경우가 많음</a:t>
              </a:r>
              <a:endPara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92FA"/>
                </a:solidFill>
                <a:effectLst/>
                <a:uLnTx/>
                <a:uFillTx/>
                <a:latin typeface="+mj-lt"/>
                <a:ea typeface="나눔스퀘어 Bold" panose="020B0600000101010101" pitchFamily="50" charset="-127"/>
                <a:cs typeface="Pretendard" panose="02000503000000020004" pitchFamily="50" charset="-127"/>
              </a:endParaRPr>
            </a:p>
          </p:txBody>
        </p:sp>
        <p:pic>
          <p:nvPicPr>
            <p:cNvPr id="53" name="그림 52" descr="원이(가) 표시된 사진&#10;&#10;자동 생성된 설명">
              <a:extLst>
                <a:ext uri="{FF2B5EF4-FFF2-40B4-BE49-F238E27FC236}">
                  <a16:creationId xmlns:a16="http://schemas.microsoft.com/office/drawing/2014/main" id="{1AFBD2CE-2E0D-D0C2-3259-D7E668107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77" y="6117339"/>
              <a:ext cx="199383" cy="299374"/>
            </a:xfrm>
            <a:prstGeom prst="rect">
              <a:avLst/>
            </a:prstGeom>
          </p:spPr>
        </p:pic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1DD73973-81B8-8E19-34EE-36AC988F8166}"/>
              </a:ext>
            </a:extLst>
          </p:cNvPr>
          <p:cNvGrpSpPr/>
          <p:nvPr/>
        </p:nvGrpSpPr>
        <p:grpSpPr>
          <a:xfrm>
            <a:off x="1479068" y="5347777"/>
            <a:ext cx="9532643" cy="646331"/>
            <a:chOff x="1479068" y="4763534"/>
            <a:chExt cx="9532643" cy="6463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B3199C-D51B-A1AF-8026-524E5351F775}"/>
                </a:ext>
              </a:extLst>
            </p:cNvPr>
            <p:cNvSpPr txBox="1"/>
            <p:nvPr/>
          </p:nvSpPr>
          <p:spPr>
            <a:xfrm>
              <a:off x="1795501" y="4763534"/>
              <a:ext cx="92162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법을 위반한 고용주에 대한 처벌을 강화하고</a:t>
              </a:r>
              <a:r>
                <a:rPr lang="en-US" altLang="ko-KR" dirty="0">
                  <a:latin typeface="+mj-lt"/>
                  <a:ea typeface="NanumGothicExtraBold" panose="020D0904000000000000" pitchFamily="50" charset="-127"/>
                </a:rPr>
                <a:t>, </a:t>
              </a:r>
              <a:r>
                <a:rPr lang="ko-KR" altLang="en-US" dirty="0">
                  <a:latin typeface="+mj-lt"/>
                  <a:ea typeface="NanumGothicExtraBold" panose="020D0904000000000000" pitchFamily="50" charset="-127"/>
                </a:rPr>
                <a:t>문제가 발생했을 때 적절한 구제 절차를 밟을 수 있도록 교육 및 홍보가 이루어져야 함</a:t>
              </a:r>
              <a:endParaRPr lang="en-US" altLang="ko-KR" dirty="0">
                <a:latin typeface="+mj-lt"/>
                <a:ea typeface="NanumGothicExtraBold" panose="020D0904000000000000" pitchFamily="50" charset="-127"/>
              </a:endParaRPr>
            </a:p>
          </p:txBody>
        </p:sp>
        <p:pic>
          <p:nvPicPr>
            <p:cNvPr id="11" name="그림 10" descr="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6D855D5C-A5D8-BC33-5D4A-3AF1AF2D1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68" y="4763534"/>
              <a:ext cx="329135" cy="3291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157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텍스트, 친필, 디자인이(가) 표시된 사진&#10;&#10;자동 생성된 설명">
            <a:extLst>
              <a:ext uri="{FF2B5EF4-FFF2-40B4-BE49-F238E27FC236}">
                <a16:creationId xmlns:a16="http://schemas.microsoft.com/office/drawing/2014/main" id="{49670EC3-26C2-42AF-0DA2-209F9AF896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00" b="81300" l="53461" r="86158">
                        <a14:foregroundMark x1="54177" y1="79200" x2="53461" y2="7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666" r="9724" b="17888"/>
          <a:stretch/>
        </p:blipFill>
        <p:spPr>
          <a:xfrm>
            <a:off x="2556143" y="2043387"/>
            <a:ext cx="2418241" cy="510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2968664" y="677701"/>
            <a:ext cx="6002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나눔스퀘어 ExtraBold" panose="020B0600000101010101" pitchFamily="50" charset="-127"/>
              </a:rPr>
              <a:t>우리나라의 인권 문제</a:t>
            </a:r>
          </a:p>
        </p:txBody>
      </p:sp>
      <p:pic>
        <p:nvPicPr>
          <p:cNvPr id="9" name="그림 8" descr="그래픽, 블랙, 상징, 디자인이(가) 표시된 사진&#10;&#10;자동 생성된 설명">
            <a:extLst>
              <a:ext uri="{FF2B5EF4-FFF2-40B4-BE49-F238E27FC236}">
                <a16:creationId xmlns:a16="http://schemas.microsoft.com/office/drawing/2014/main" id="{CBFC6F9B-3047-372F-6CB7-F7FA35BC8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98" y="1931183"/>
            <a:ext cx="866906" cy="436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797ECB-37A5-F9E9-D180-FB7332869127}"/>
              </a:ext>
            </a:extLst>
          </p:cNvPr>
          <p:cNvSpPr txBox="1"/>
          <p:nvPr/>
        </p:nvSpPr>
        <p:spPr>
          <a:xfrm>
            <a:off x="2688918" y="2058343"/>
            <a:ext cx="7306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+mj-lt"/>
                <a:ea typeface="나눔고딕 ExtraBold" panose="020D0904000000000000" pitchFamily="50" charset="-127"/>
              </a:rPr>
              <a:t>국내 인권 문제에는 무엇이 있으며 어떻게 해결해야 할까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?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  <p:pic>
        <p:nvPicPr>
          <p:cNvPr id="17" name="그림 16" descr="상징, 예술, 별이(가) 표시된 사진&#10;&#10;자동 생성된 설명">
            <a:extLst>
              <a:ext uri="{FF2B5EF4-FFF2-40B4-BE49-F238E27FC236}">
                <a16:creationId xmlns:a16="http://schemas.microsoft.com/office/drawing/2014/main" id="{C31184C5-A051-5300-BB6B-2B7236D2B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002" y="560338"/>
            <a:ext cx="6171137" cy="104666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A67E262-1E60-801F-2AA0-31E3F09B94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6054" y="2568980"/>
            <a:ext cx="10428764" cy="411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0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스크린샷, 직사각형, 라인, 디자인이(가) 표시된 사진&#10;&#10;자동 생성된 설명">
            <a:extLst>
              <a:ext uri="{FF2B5EF4-FFF2-40B4-BE49-F238E27FC236}">
                <a16:creationId xmlns:a16="http://schemas.microsoft.com/office/drawing/2014/main" id="{87C74A06-39B7-D1CC-E545-ACE384B0F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371705"/>
            <a:ext cx="2107683" cy="5985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E0D9F8-E6BC-A47F-1ECB-A55158355D4E}"/>
              </a:ext>
            </a:extLst>
          </p:cNvPr>
          <p:cNvSpPr txBox="1"/>
          <p:nvPr/>
        </p:nvSpPr>
        <p:spPr>
          <a:xfrm>
            <a:off x="434565" y="486330"/>
            <a:ext cx="202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atin typeface="+mj-lt"/>
                <a:ea typeface="NanumGothicExtraBold" panose="020D0904000000000000" pitchFamily="50" charset="-127"/>
              </a:rPr>
              <a:t>자료 더하기</a:t>
            </a:r>
            <a:r>
              <a:rPr lang="en-US" altLang="ko-KR" dirty="0">
                <a:latin typeface="+mj-lt"/>
                <a:ea typeface="NanumGothicExtraBold" panose="020D0904000000000000" pitchFamily="50" charset="-127"/>
              </a:rPr>
              <a:t>+</a:t>
            </a:r>
            <a:endParaRPr lang="ko-KR" altLang="en-US" dirty="0">
              <a:latin typeface="+mj-lt"/>
              <a:ea typeface="NanumGothicExtraBold" panose="020D0904000000000000" pitchFamily="50" charset="-127"/>
            </a:endParaRPr>
          </a:p>
        </p:txBody>
      </p:sp>
      <p:pic>
        <p:nvPicPr>
          <p:cNvPr id="14" name="그림 13" descr="스크린샷, 직사각형, 라인, 프레임이(가) 표시된 사진&#10;&#10;자동 생성된 설명">
            <a:extLst>
              <a:ext uri="{FF2B5EF4-FFF2-40B4-BE49-F238E27FC236}">
                <a16:creationId xmlns:a16="http://schemas.microsoft.com/office/drawing/2014/main" id="{1DF6AF45-080F-CA7A-5992-C5245EBC8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26" y="1439501"/>
            <a:ext cx="10154347" cy="47259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D9AB00-FC7C-2B81-DEAD-3B41ABC46846}"/>
              </a:ext>
            </a:extLst>
          </p:cNvPr>
          <p:cNvSpPr txBox="1"/>
          <p:nvPr/>
        </p:nvSpPr>
        <p:spPr>
          <a:xfrm>
            <a:off x="2462542" y="501719"/>
            <a:ext cx="7948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+mj-lt"/>
                <a:ea typeface="NanumGothicExtraBold" panose="020D0904000000000000" pitchFamily="50" charset="-127"/>
              </a:rPr>
              <a:t>상담으로 보는 청소년 노동권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DFFCBB-DA5B-7957-B689-33BE42B6015A}"/>
              </a:ext>
            </a:extLst>
          </p:cNvPr>
          <p:cNvSpPr txBox="1"/>
          <p:nvPr/>
        </p:nvSpPr>
        <p:spPr>
          <a:xfrm>
            <a:off x="1290461" y="5629176"/>
            <a:ext cx="5985828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청소년 근로권익센터 누리집에서 다른 상담 내용을 찾아보자</a:t>
            </a:r>
            <a:r>
              <a:rPr lang="en-US" altLang="ko-KR" sz="105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.</a:t>
            </a:r>
            <a:endParaRPr lang="ko-KR" altLang="en-US" sz="1050" b="1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33C4347-E6BC-948A-D739-D60AA4E55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647" y="2352978"/>
            <a:ext cx="9656323" cy="289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1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A221B16-42E1-A54B-0E3B-045E5317C6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59" b="29395"/>
          <a:stretch/>
        </p:blipFill>
        <p:spPr>
          <a:xfrm>
            <a:off x="2321435" y="1918550"/>
            <a:ext cx="2250566" cy="238625"/>
          </a:xfrm>
          <a:prstGeom prst="rect">
            <a:avLst/>
          </a:prstGeom>
        </p:spPr>
      </p:pic>
      <p:sp>
        <p:nvSpPr>
          <p:cNvPr id="49" name="사각형: 모서리가 접힌 도형 48">
            <a:extLst>
              <a:ext uri="{FF2B5EF4-FFF2-40B4-BE49-F238E27FC236}">
                <a16:creationId xmlns:a16="http://schemas.microsoft.com/office/drawing/2014/main" id="{A7B6DD97-9880-35DA-7597-0FA9F44F8446}"/>
              </a:ext>
            </a:extLst>
          </p:cNvPr>
          <p:cNvSpPr/>
          <p:nvPr/>
        </p:nvSpPr>
        <p:spPr>
          <a:xfrm>
            <a:off x="6225438" y="3454483"/>
            <a:ext cx="4773301" cy="2456441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lt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455681FA-B460-F7F1-271F-1990BE4294E5}"/>
              </a:ext>
            </a:extLst>
          </p:cNvPr>
          <p:cNvCxnSpPr/>
          <p:nvPr/>
        </p:nvCxnSpPr>
        <p:spPr>
          <a:xfrm>
            <a:off x="2680716" y="1344168"/>
            <a:ext cx="6830568" cy="0"/>
          </a:xfrm>
          <a:prstGeom prst="line">
            <a:avLst/>
          </a:prstGeom>
          <a:ln>
            <a:solidFill>
              <a:srgbClr val="4592F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8FCE84-67D1-A084-EB9A-5C03AEB0E2C1}"/>
              </a:ext>
            </a:extLst>
          </p:cNvPr>
          <p:cNvSpPr txBox="1"/>
          <p:nvPr/>
        </p:nvSpPr>
        <p:spPr>
          <a:xfrm>
            <a:off x="4902679" y="679952"/>
            <a:ext cx="1947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>
                <a:latin typeface="+mj-lt"/>
                <a:ea typeface="HY견고딕" panose="02030600000101010101" pitchFamily="18" charset="-127"/>
              </a:rPr>
              <a:t>학습 목표</a:t>
            </a:r>
          </a:p>
        </p:txBody>
      </p:sp>
      <p:pic>
        <p:nvPicPr>
          <p:cNvPr id="11" name="그림 10" descr="그래픽, 스크린샷, 디자인, 폰트이(가) 표시된 사진&#10;&#10;자동 생성된 설명">
            <a:extLst>
              <a:ext uri="{FF2B5EF4-FFF2-40B4-BE49-F238E27FC236}">
                <a16:creationId xmlns:a16="http://schemas.microsoft.com/office/drawing/2014/main" id="{4DC2AA2F-A8A5-A414-5D00-CF11BCA104B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00928" y="249934"/>
            <a:ext cx="730808" cy="584647"/>
          </a:xfrm>
          <a:prstGeom prst="rect">
            <a:avLst/>
          </a:prstGeom>
        </p:spPr>
      </p:pic>
      <p:pic>
        <p:nvPicPr>
          <p:cNvPr id="23" name="그림 22" descr="그래픽, 그래픽 디자인, 클립아트, 로고이(가) 표시된 사진&#10;&#10;자동 생성된 설명">
            <a:extLst>
              <a:ext uri="{FF2B5EF4-FFF2-40B4-BE49-F238E27FC236}">
                <a16:creationId xmlns:a16="http://schemas.microsoft.com/office/drawing/2014/main" id="{4FD56821-4CF5-4E1D-6B99-CAF69A525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911" y="1713167"/>
            <a:ext cx="748386" cy="748386"/>
          </a:xfrm>
          <a:prstGeom prst="rect">
            <a:avLst/>
          </a:prstGeom>
        </p:spPr>
      </p:pic>
      <p:sp>
        <p:nvSpPr>
          <p:cNvPr id="24" name="Rectangle 5">
            <a:extLst>
              <a:ext uri="{FF2B5EF4-FFF2-40B4-BE49-F238E27FC236}">
                <a16:creationId xmlns:a16="http://schemas.microsoft.com/office/drawing/2014/main" id="{D340E777-72B9-C4E6-BBF6-B525EDD0C302}"/>
              </a:ext>
            </a:extLst>
          </p:cNvPr>
          <p:cNvSpPr/>
          <p:nvPr/>
        </p:nvSpPr>
        <p:spPr>
          <a:xfrm>
            <a:off x="2438397" y="1811849"/>
            <a:ext cx="8181248" cy="4272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>
              <a:lnSpc>
                <a:spcPct val="130000"/>
              </a:lnSpc>
              <a:defRPr/>
            </a:pPr>
            <a:r>
              <a:rPr lang="ko-KR" altLang="en-US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세계 인권 문제와 이를 어떻게 해결해야 할까</a:t>
            </a:r>
            <a:r>
              <a:rPr lang="en-US" altLang="ko-KR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F4CA24-74FD-1255-083B-217766ACE724}"/>
              </a:ext>
            </a:extLst>
          </p:cNvPr>
          <p:cNvSpPr txBox="1"/>
          <p:nvPr/>
        </p:nvSpPr>
        <p:spPr>
          <a:xfrm>
            <a:off x="3452570" y="2452152"/>
            <a:ext cx="1644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+mj-lt"/>
                <a:ea typeface="HY견고딕" panose="02030600000101010101" pitchFamily="18" charset="-127"/>
              </a:rPr>
              <a:t>인권 지수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9FA13A-1513-8431-BEE0-52A42109A98F}"/>
              </a:ext>
            </a:extLst>
          </p:cNvPr>
          <p:cNvSpPr txBox="1"/>
          <p:nvPr/>
        </p:nvSpPr>
        <p:spPr>
          <a:xfrm>
            <a:off x="5863566" y="2452152"/>
            <a:ext cx="1644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atin typeface="+mj-lt"/>
                <a:ea typeface="HY견고딕" panose="02030600000101010101" pitchFamily="18" charset="-127"/>
              </a:rPr>
              <a:t>난민</a:t>
            </a:r>
          </a:p>
        </p:txBody>
      </p:sp>
      <p:pic>
        <p:nvPicPr>
          <p:cNvPr id="21" name="그림 20" descr="블랙, 어둠이(가) 표시된 사진&#10;&#10;자동 생성된 설명">
            <a:extLst>
              <a:ext uri="{FF2B5EF4-FFF2-40B4-BE49-F238E27FC236}">
                <a16:creationId xmlns:a16="http://schemas.microsoft.com/office/drawing/2014/main" id="{975C763E-65CB-BFE4-0A3F-DEABC3226E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3133368" y="2485711"/>
            <a:ext cx="390043" cy="311700"/>
          </a:xfrm>
          <a:prstGeom prst="rect">
            <a:avLst/>
          </a:prstGeom>
        </p:spPr>
      </p:pic>
      <p:pic>
        <p:nvPicPr>
          <p:cNvPr id="22" name="그림 21" descr="블랙, 어둠이(가) 표시된 사진&#10;&#10;자동 생성된 설명">
            <a:extLst>
              <a:ext uri="{FF2B5EF4-FFF2-40B4-BE49-F238E27FC236}">
                <a16:creationId xmlns:a16="http://schemas.microsoft.com/office/drawing/2014/main" id="{64F8E5E9-3CDB-CAD2-57F0-97A9AF5A5F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6563" r="63842" b="53535"/>
          <a:stretch/>
        </p:blipFill>
        <p:spPr>
          <a:xfrm>
            <a:off x="5500073" y="2485711"/>
            <a:ext cx="390043" cy="311700"/>
          </a:xfrm>
          <a:prstGeom prst="rect">
            <a:avLst/>
          </a:prstGeom>
        </p:spPr>
      </p:pic>
      <p:sp>
        <p:nvSpPr>
          <p:cNvPr id="48" name="사각형: 모서리가 접힌 도형 47">
            <a:extLst>
              <a:ext uri="{FF2B5EF4-FFF2-40B4-BE49-F238E27FC236}">
                <a16:creationId xmlns:a16="http://schemas.microsoft.com/office/drawing/2014/main" id="{C816783B-D8C0-31F4-AE57-58424093EE41}"/>
              </a:ext>
            </a:extLst>
          </p:cNvPr>
          <p:cNvSpPr/>
          <p:nvPr/>
        </p:nvSpPr>
        <p:spPr>
          <a:xfrm>
            <a:off x="1812188" y="3454483"/>
            <a:ext cx="3422445" cy="2356846"/>
          </a:xfrm>
          <a:prstGeom prst="foldedCorner">
            <a:avLst/>
          </a:prstGeom>
          <a:solidFill>
            <a:schemeClr val="bg1"/>
          </a:solidFill>
          <a:ln>
            <a:solidFill>
              <a:srgbClr val="459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+mj-lt"/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E192C02D-65AE-83F2-F547-1F348ECD9D5C}"/>
              </a:ext>
            </a:extLst>
          </p:cNvPr>
          <p:cNvSpPr/>
          <p:nvPr/>
        </p:nvSpPr>
        <p:spPr>
          <a:xfrm>
            <a:off x="2802993" y="3622551"/>
            <a:ext cx="1440837" cy="4246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atinLnBrk="0">
              <a:lnSpc>
                <a:spcPct val="130000"/>
              </a:lnSpc>
              <a:defRPr/>
            </a:pPr>
            <a:r>
              <a:rPr lang="ko-KR" altLang="en-US" sz="2400" b="1" dirty="0">
                <a:ln>
                  <a:solidFill>
                    <a:srgbClr val="4472C4">
                      <a:alpha val="0"/>
                    </a:srgbClr>
                  </a:solidFill>
                </a:ln>
                <a:latin typeface="+mj-lt"/>
                <a:ea typeface="HY견고딕" panose="02030600000101010101" pitchFamily="18" charset="-127"/>
                <a:cs typeface="Pretendard" panose="02000503000000020004" pitchFamily="2" charset="-127"/>
              </a:rPr>
              <a:t>학습 목표</a:t>
            </a:r>
            <a:endParaRPr lang="en-US" altLang="ko-KR" sz="2400" b="1" dirty="0">
              <a:ln>
                <a:solidFill>
                  <a:srgbClr val="4472C4">
                    <a:alpha val="0"/>
                  </a:srgbClr>
                </a:solidFill>
              </a:ln>
              <a:latin typeface="+mj-lt"/>
              <a:ea typeface="HY견고딕" panose="02030600000101010101" pitchFamily="18" charset="-127"/>
              <a:cs typeface="Pretendard" panose="02000503000000020004" pitchFamily="2" charset="-127"/>
            </a:endParaRPr>
          </a:p>
        </p:txBody>
      </p:sp>
      <p:pic>
        <p:nvPicPr>
          <p:cNvPr id="39" name="그래픽 38" descr="배지 1 윤곽선">
            <a:extLst>
              <a:ext uri="{FF2B5EF4-FFF2-40B4-BE49-F238E27FC236}">
                <a16:creationId xmlns:a16="http://schemas.microsoft.com/office/drawing/2014/main" id="{21F63601-FDC3-9B98-3D58-54BA5585BD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39807" y="4185445"/>
            <a:ext cx="282780" cy="28278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89F5AF4-895F-5D8E-4A98-95C2CB0656C5}"/>
              </a:ext>
            </a:extLst>
          </p:cNvPr>
          <p:cNvSpPr txBox="1"/>
          <p:nvPr/>
        </p:nvSpPr>
        <p:spPr>
          <a:xfrm>
            <a:off x="2522587" y="4185445"/>
            <a:ext cx="2220551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세계 인권 문제의 양상을 파악하고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, </a:t>
            </a: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해결 방안을 모색할 수 있다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.</a:t>
            </a:r>
            <a:endParaRPr lang="ko-KR" altLang="en-US" sz="105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2A2F03-7D2B-6467-C66C-F267D69BA7F8}"/>
              </a:ext>
            </a:extLst>
          </p:cNvPr>
          <p:cNvSpPr txBox="1"/>
          <p:nvPr/>
        </p:nvSpPr>
        <p:spPr>
          <a:xfrm>
            <a:off x="6501669" y="5579196"/>
            <a:ext cx="3473961" cy="2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활동 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: </a:t>
            </a:r>
            <a:r>
              <a:rPr lang="ko-KR" altLang="en-US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이 선언들은 세계 모든 사람들에게 실현되고 있을까</a:t>
            </a:r>
            <a:r>
              <a:rPr lang="en-US" altLang="ko-KR" sz="105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+mj-lt"/>
                <a:cs typeface="Pretendard" panose="02000503000000020004" pitchFamily="50" charset="-127"/>
              </a:rPr>
              <a:t>?</a:t>
            </a:r>
            <a:endParaRPr lang="ko-KR" altLang="en-US" sz="1050" spc="-150" dirty="0">
              <a:ln>
                <a:solidFill>
                  <a:schemeClr val="accent1">
                    <a:alpha val="0"/>
                  </a:schemeClr>
                </a:solidFill>
              </a:ln>
              <a:latin typeface="+mj-lt"/>
              <a:cs typeface="Pretendard" panose="0200050300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6F76778-D755-7B65-BCBD-B076486BA4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8002" y="3950522"/>
            <a:ext cx="4568172" cy="128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6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607</Words>
  <Application>Microsoft Office PowerPoint</Application>
  <PresentationFormat>와이드스크린</PresentationFormat>
  <Paragraphs>105</Paragraphs>
  <Slides>14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14</vt:i4>
      </vt:variant>
    </vt:vector>
  </HeadingPairs>
  <TitlesOfParts>
    <vt:vector size="20" baseType="lpstr">
      <vt:lpstr>Arial</vt:lpstr>
      <vt:lpstr>맑은 고딕</vt:lpstr>
      <vt:lpstr>나눔고딕</vt:lpstr>
      <vt:lpstr>NanumGothicExtraBold</vt:lpstr>
      <vt:lpstr>Office 테마</vt:lpstr>
      <vt:lpstr>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미경 김</dc:creator>
  <cp:lastModifiedBy>USER</cp:lastModifiedBy>
  <cp:revision>29</cp:revision>
  <dcterms:created xsi:type="dcterms:W3CDTF">2024-07-30T05:05:06Z</dcterms:created>
  <dcterms:modified xsi:type="dcterms:W3CDTF">2024-09-02T02:13:35Z</dcterms:modified>
</cp:coreProperties>
</file>