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1"/>
  </p:notesMasterIdLst>
  <p:sldIdLst>
    <p:sldId id="292" r:id="rId3"/>
    <p:sldId id="350" r:id="rId4"/>
    <p:sldId id="310" r:id="rId5"/>
    <p:sldId id="311" r:id="rId6"/>
    <p:sldId id="336" r:id="rId7"/>
    <p:sldId id="337" r:id="rId8"/>
    <p:sldId id="338" r:id="rId9"/>
    <p:sldId id="339" r:id="rId10"/>
    <p:sldId id="340" r:id="rId11"/>
    <p:sldId id="341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20" r:id="rId20"/>
  </p:sldIdLst>
  <p:sldSz cx="12192000" cy="6858000"/>
  <p:notesSz cx="6858000" cy="9144000"/>
  <p:embeddedFontLst>
    <p:embeddedFont>
      <p:font typeface="NanumGothicExtraBold" pitchFamily="2" charset="-127"/>
      <p:bold r:id="rId22"/>
    </p:embeddedFont>
    <p:embeddedFont>
      <p:font typeface="나눔고딕" pitchFamily="2" charset="-127"/>
      <p:regular r:id="rId23"/>
      <p:bold r:id="rId24"/>
    </p:embeddedFont>
    <p:embeddedFont>
      <p:font typeface="맑은 고딕" panose="020B0503020000020004" pitchFamily="50" charset="-127"/>
      <p:regular r:id="rId25"/>
      <p:bold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92F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74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4B58EB-0D01-435E-B992-8F43C157EFB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D7623-5B6F-4090-A1B5-7B16850BA0B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0886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D7623-5B6F-4090-A1B5-7B16850BA0BD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8298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D7623-5B6F-4090-A1B5-7B16850BA0BD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7775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D530E4-7E2F-DB8D-5E44-B8F4F00FB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4FFD4E1-7B71-81F6-8945-32A5A6CDB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0F6E95-ED23-D076-7E53-5F6A56AE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6C9B9D-CCD8-8FB3-9382-D01C3A64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9F7A71C-682D-4903-C4A7-008182ED6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627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153C9F-747A-5764-C9B6-0881B24B2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5173A4B-CBAF-9B98-6C3F-9E4FD443C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15BC8A8-19D2-E3BA-0BDD-1A7E73FF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2268EC7-973A-474D-0F1D-8643894F6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9CAEE4A-5D09-F74C-CF91-6AFD583A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79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38F387C-45EC-2F26-30B2-43A7EB8A85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91EC5A7-8714-568F-B98D-F9EEC0DB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37A752-2F16-C23E-2C05-9F07BF92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E22D26C-65D7-B6C6-10DE-7D7A5035B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7363B4C-4C01-AA08-2D05-FF8CA250B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3936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46BEFA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4036425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46BEFA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874503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CA4766-440B-A1D5-09DA-A864ED77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D8CF6E9-8D76-B5FB-8644-EB66AD41C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93F800-F02C-29B5-9B74-385B129F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DDC4642-1943-7448-8F8A-E2EE8A15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DE00923-7083-ECD5-3869-D6003985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328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D32C30-5A4F-FB84-B4C8-A59DF0DD4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D3A227-A046-CAFA-039B-AAC861517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4D58FCC-0CEE-FF20-0E6F-D8195291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D3B3D8E-C93F-1860-4FD9-E3CF6C870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FD1CEE2-B50F-2500-2884-D16560E43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247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B30FE4E-E240-E0F2-81CB-12A1B68A9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83332B7-2B50-9312-3D7A-16D9FA943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CD24458-1897-389A-C14F-D801C1585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445B5DE-48BA-55AB-BD9E-B4A5313B4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35B31A5-7B7C-EF41-39DD-DA2E7CF5A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34ED65D-775B-744A-A3F4-E8B6F9DA9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5243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18501EE-3F75-0266-9D82-88B334E68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71C7D2C-3AAF-31BF-64C3-22AC85D5F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8243639-686C-1BF0-EED6-1211C10084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9624C4C-31BC-A972-324D-0D2E7E5C8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AF5D158-759E-032A-BCF5-BBFDA9AED0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731EEE9-9C17-142F-D360-6AE3EA9E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922DC9B-F654-9316-2198-443D09AD2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CBEC904-39AB-5C38-98D8-FE553EAF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4945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C66411-5D5C-768D-D814-D3D76923D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795FF77-065C-7B3D-907B-6032A446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FDCC342-7657-298D-6DC0-52CACE2BC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9B8EAA3-9F4C-2AAA-F748-9E6E8B7E6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8905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B32A8EA-DFFE-D351-974E-AF0C9A004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F444899-33F9-8221-C5D6-C0F81779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CA3B6AD-7EF7-D9A8-FEE3-70FB329D1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565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0DE2AA-ABFE-331B-D6CC-39C0069D1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85F10D-8F71-0391-73C3-283A87206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F08749B-DCF5-B135-CA26-CFA2F0816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8F338CC-A30E-B360-FD54-9AE3598DB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3CF2BA5-FDBC-504F-2BEE-0E5CADF2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6B32BDA-A0D3-003E-6655-E17978EAB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2230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C6E288-DB97-78E7-434F-213DB4AF4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2D097C6-91EA-4F3E-07CF-BB4B7AA53C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18BC9E-4397-57CC-A9D5-B78544AC1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1EEEDFF-818D-4681-AD10-ED7EA60F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3D7C571-3D63-F29E-BCB4-95C0531A9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8D0E9C9-E60D-562A-4D55-AB893BEF2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9640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B754F6D-00EC-D270-B91B-398BAE8CA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463D1DD-96B6-4815-CEE4-A4BE7C4DC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357977B-F275-F016-FC24-107645EEFB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373FEC5-72C8-6E3C-BA95-1CD94826FC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536BFFC-F65D-4E61-6551-A10F7D4AC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895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도표, 디자인, 일러스트레이션이(가) 표시된 사진&#10;&#10;자동 생성된 설명">
            <a:extLst>
              <a:ext uri="{FF2B5EF4-FFF2-40B4-BE49-F238E27FC236}">
                <a16:creationId xmlns:a16="http://schemas.microsoft.com/office/drawing/2014/main" id="{43F382E0-1E8D-6C30-7B4F-927F3FD36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5" name="그림 4" descr="블랙, 어둠이(가) 표시된 사진&#10;&#10;자동 생성된 설명">
            <a:extLst>
              <a:ext uri="{FF2B5EF4-FFF2-40B4-BE49-F238E27FC236}">
                <a16:creationId xmlns:a16="http://schemas.microsoft.com/office/drawing/2014/main" id="{88E52099-49CE-5638-D5B0-044A34672D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1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8.jp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12.png"/><Relationship Id="rId7" Type="http://schemas.openxmlformats.org/officeDocument/2006/relationships/image" Target="../media/image2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12.png"/><Relationship Id="rId7" Type="http://schemas.openxmlformats.org/officeDocument/2006/relationships/image" Target="../media/image3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1.jp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8090" y="3220771"/>
            <a:ext cx="6235819" cy="792000"/>
          </a:xfrm>
        </p:spPr>
        <p:txBody>
          <a:bodyPr/>
          <a:lstStyle/>
          <a:p>
            <a:r>
              <a:rPr kumimoji="1" lang="en-US" altLang="ko-KR" sz="4400" dirty="0">
                <a:latin typeface="+mn-ea"/>
                <a:ea typeface="+mn-ea"/>
              </a:rPr>
              <a:t>2. </a:t>
            </a:r>
            <a:r>
              <a:rPr kumimoji="1" lang="ko-KR" altLang="en-US" sz="4400" dirty="0">
                <a:latin typeface="+mn-ea"/>
                <a:ea typeface="+mn-ea"/>
              </a:rPr>
              <a:t>인권 보장을 위한</a:t>
            </a:r>
            <a:endParaRPr kumimoji="1" lang="en-US" altLang="ko-KR" sz="4400" dirty="0">
              <a:latin typeface="+mn-ea"/>
              <a:ea typeface="+mn-ea"/>
            </a:endParaRPr>
          </a:p>
          <a:p>
            <a:r>
              <a:rPr kumimoji="1" lang="ko-KR" altLang="en-US" sz="4400" dirty="0">
                <a:latin typeface="+mn-ea"/>
                <a:ea typeface="+mn-ea"/>
              </a:rPr>
              <a:t>헌법의 역할과 시민 참여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851771"/>
            <a:ext cx="3960000" cy="288000"/>
          </a:xfrm>
        </p:spPr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Ⅰ. </a:t>
            </a:r>
            <a:r>
              <a:rPr kumimoji="1" lang="ko-KR" altLang="en-US" dirty="0">
                <a:latin typeface="+mn-ea"/>
                <a:ea typeface="+mn-ea"/>
              </a:rPr>
              <a:t>인권 보장과 헌법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434565" y="486330"/>
            <a:ext cx="202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자료 더하기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+</a:t>
            </a:r>
            <a:endParaRPr lang="ko-KR" altLang="en-US" dirty="0">
              <a:latin typeface="+mj-lt"/>
              <a:ea typeface="NanumGothicExtraBold" panose="020D0904000000000000" pitchFamily="50" charset="-127"/>
            </a:endParaRPr>
          </a:p>
        </p:txBody>
      </p:sp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1DF6AF45-080F-CA7A-5992-C5245EBC8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154347" cy="47259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D9AB00-FC7C-2B81-DEAD-3B41ABC46846}"/>
              </a:ext>
            </a:extLst>
          </p:cNvPr>
          <p:cNvSpPr txBox="1"/>
          <p:nvPr/>
        </p:nvSpPr>
        <p:spPr>
          <a:xfrm>
            <a:off x="2462542" y="501719"/>
            <a:ext cx="7948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+mj-lt"/>
                <a:ea typeface="NanumGothicExtraBold" panose="020D0904000000000000" pitchFamily="50" charset="-127"/>
              </a:rPr>
              <a:t>법의 정신</a:t>
            </a:r>
            <a:r>
              <a:rPr lang="en-US" altLang="ko-KR" sz="1600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sz="1600" dirty="0">
                <a:latin typeface="+mj-lt"/>
                <a:ea typeface="NanumGothicExtraBold" panose="020D0904000000000000" pitchFamily="50" charset="-127"/>
              </a:rPr>
              <a:t>삼권 분립을 최초로 주장하다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CAEBD60-C991-EAF0-4CAD-29AE54A87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923" y="2649180"/>
            <a:ext cx="6867728" cy="249592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979E293-8FA7-3082-CE53-5347EFC440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651" y="2320195"/>
            <a:ext cx="2599801" cy="2964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DFFCBB-DA5B-7957-B689-33BE42B6015A}"/>
              </a:ext>
            </a:extLst>
          </p:cNvPr>
          <p:cNvSpPr txBox="1"/>
          <p:nvPr/>
        </p:nvSpPr>
        <p:spPr>
          <a:xfrm>
            <a:off x="8903976" y="5324376"/>
            <a:ext cx="771149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몽테스키외</a:t>
            </a:r>
          </a:p>
        </p:txBody>
      </p:sp>
    </p:spTree>
    <p:extLst>
      <p:ext uri="{BB962C8B-B14F-4D97-AF65-F5344CB8AC3E}">
        <p14:creationId xmlns:p14="http://schemas.microsoft.com/office/powerpoint/2010/main" val="611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A221B16-42E1-A54B-0E3B-045E5317C6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5045175" y="1918550"/>
            <a:ext cx="2503490" cy="238625"/>
          </a:xfrm>
          <a:prstGeom prst="rect">
            <a:avLst/>
          </a:prstGeom>
        </p:spPr>
      </p:pic>
      <p:sp>
        <p:nvSpPr>
          <p:cNvPr id="49" name="사각형: 모서리가 접힌 도형 48">
            <a:extLst>
              <a:ext uri="{FF2B5EF4-FFF2-40B4-BE49-F238E27FC236}">
                <a16:creationId xmlns:a16="http://schemas.microsoft.com/office/drawing/2014/main" id="{A7B6DD97-9880-35DA-7597-0FA9F44F8446}"/>
              </a:ext>
            </a:extLst>
          </p:cNvPr>
          <p:cNvSpPr/>
          <p:nvPr/>
        </p:nvSpPr>
        <p:spPr>
          <a:xfrm>
            <a:off x="6300928" y="3454483"/>
            <a:ext cx="4078884" cy="2770826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lt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/>
          <p:nvPr/>
        </p:nvCxnSpPr>
        <p:spPr>
          <a:xfrm>
            <a:off x="2680716" y="1344168"/>
            <a:ext cx="6830568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902679" y="679952"/>
            <a:ext cx="1947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>
                <a:latin typeface="+mj-lt"/>
                <a:ea typeface="HY견고딕" panose="02030600000101010101" pitchFamily="18" charset="-127"/>
              </a:rPr>
              <a:t>학습 목표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00928" y="249934"/>
            <a:ext cx="730808" cy="584647"/>
          </a:xfrm>
          <a:prstGeom prst="rect">
            <a:avLst/>
          </a:prstGeom>
        </p:spPr>
      </p:pic>
      <p:pic>
        <p:nvPicPr>
          <p:cNvPr id="23" name="그림 22" descr="그래픽, 그래픽 디자인, 클립아트, 로고이(가) 표시된 사진&#10;&#10;자동 생성된 설명">
            <a:extLst>
              <a:ext uri="{FF2B5EF4-FFF2-40B4-BE49-F238E27FC236}">
                <a16:creationId xmlns:a16="http://schemas.microsoft.com/office/drawing/2014/main" id="{4FD56821-4CF5-4E1D-6B99-CAF69A525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911" y="1713167"/>
            <a:ext cx="748386" cy="748386"/>
          </a:xfrm>
          <a:prstGeom prst="rect">
            <a:avLst/>
          </a:prstGeom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D340E777-72B9-C4E6-BBF6-B525EDD0C302}"/>
              </a:ext>
            </a:extLst>
          </p:cNvPr>
          <p:cNvSpPr/>
          <p:nvPr/>
        </p:nvSpPr>
        <p:spPr>
          <a:xfrm>
            <a:off x="2438397" y="1811849"/>
            <a:ext cx="8181248" cy="4272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권익 보호를 위해 시민 참여 방안을 생각해볼까</a:t>
            </a:r>
            <a:r>
              <a:rPr lang="en-US" altLang="ko-KR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F4CA24-74FD-1255-083B-217766ACE724}"/>
              </a:ext>
            </a:extLst>
          </p:cNvPr>
          <p:cNvSpPr txBox="1"/>
          <p:nvPr/>
        </p:nvSpPr>
        <p:spPr>
          <a:xfrm>
            <a:off x="3452570" y="2452152"/>
            <a:ext cx="1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+mj-lt"/>
                <a:ea typeface="HY견고딕" panose="02030600000101010101" pitchFamily="18" charset="-127"/>
              </a:rPr>
              <a:t>시민 참여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FA13A-1513-8431-BEE0-52A42109A98F}"/>
              </a:ext>
            </a:extLst>
          </p:cNvPr>
          <p:cNvSpPr txBox="1"/>
          <p:nvPr/>
        </p:nvSpPr>
        <p:spPr>
          <a:xfrm>
            <a:off x="5299364" y="2452152"/>
            <a:ext cx="1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+mj-lt"/>
                <a:ea typeface="HY견고딕" panose="02030600000101010101" pitchFamily="18" charset="-127"/>
              </a:rPr>
              <a:t>시민 불복종</a:t>
            </a:r>
          </a:p>
        </p:txBody>
      </p:sp>
      <p:pic>
        <p:nvPicPr>
          <p:cNvPr id="21" name="그림 20" descr="블랙, 어둠이(가) 표시된 사진&#10;&#10;자동 생성된 설명">
            <a:extLst>
              <a:ext uri="{FF2B5EF4-FFF2-40B4-BE49-F238E27FC236}">
                <a16:creationId xmlns:a16="http://schemas.microsoft.com/office/drawing/2014/main" id="{975C763E-65CB-BFE4-0A3F-DEABC3226E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3133368" y="2485711"/>
            <a:ext cx="390043" cy="311700"/>
          </a:xfrm>
          <a:prstGeom prst="rect">
            <a:avLst/>
          </a:prstGeom>
        </p:spPr>
      </p:pic>
      <p:pic>
        <p:nvPicPr>
          <p:cNvPr id="22" name="그림 21" descr="블랙, 어둠이(가) 표시된 사진&#10;&#10;자동 생성된 설명">
            <a:extLst>
              <a:ext uri="{FF2B5EF4-FFF2-40B4-BE49-F238E27FC236}">
                <a16:creationId xmlns:a16="http://schemas.microsoft.com/office/drawing/2014/main" id="{64F8E5E9-3CDB-CAD2-57F0-97A9AF5A5F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4935871" y="2485711"/>
            <a:ext cx="390043" cy="311700"/>
          </a:xfrm>
          <a:prstGeom prst="rect">
            <a:avLst/>
          </a:prstGeom>
        </p:spPr>
      </p:pic>
      <p:sp>
        <p:nvSpPr>
          <p:cNvPr id="48" name="사각형: 모서리가 접힌 도형 47">
            <a:extLst>
              <a:ext uri="{FF2B5EF4-FFF2-40B4-BE49-F238E27FC236}">
                <a16:creationId xmlns:a16="http://schemas.microsoft.com/office/drawing/2014/main" id="{C816783B-D8C0-31F4-AE57-58424093EE41}"/>
              </a:ext>
            </a:extLst>
          </p:cNvPr>
          <p:cNvSpPr/>
          <p:nvPr/>
        </p:nvSpPr>
        <p:spPr>
          <a:xfrm>
            <a:off x="1812188" y="3454483"/>
            <a:ext cx="3422445" cy="2356846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j-lt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E192C02D-65AE-83F2-F547-1F348ECD9D5C}"/>
              </a:ext>
            </a:extLst>
          </p:cNvPr>
          <p:cNvSpPr/>
          <p:nvPr/>
        </p:nvSpPr>
        <p:spPr>
          <a:xfrm>
            <a:off x="2802993" y="3622551"/>
            <a:ext cx="1440837" cy="4246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학습 목표</a:t>
            </a:r>
            <a:endParaRPr lang="en-US" altLang="ko-KR" sz="2400" b="1" dirty="0">
              <a:ln>
                <a:solidFill>
                  <a:srgbClr val="4472C4">
                    <a:alpha val="0"/>
                  </a:srgbClr>
                </a:solidFill>
              </a:ln>
              <a:latin typeface="+mj-lt"/>
              <a:ea typeface="HY견고딕" panose="02030600000101010101" pitchFamily="18" charset="-127"/>
              <a:cs typeface="Pretendard" panose="02000503000000020004" pitchFamily="2" charset="-127"/>
            </a:endParaRPr>
          </a:p>
        </p:txBody>
      </p:sp>
      <p:pic>
        <p:nvPicPr>
          <p:cNvPr id="39" name="그래픽 38" descr="배지 1 윤곽선">
            <a:extLst>
              <a:ext uri="{FF2B5EF4-FFF2-40B4-BE49-F238E27FC236}">
                <a16:creationId xmlns:a16="http://schemas.microsoft.com/office/drawing/2014/main" id="{21F63601-FDC3-9B98-3D58-54BA5585BD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39807" y="4185445"/>
            <a:ext cx="282780" cy="28278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89F5AF4-895F-5D8E-4A98-95C2CB0656C5}"/>
              </a:ext>
            </a:extLst>
          </p:cNvPr>
          <p:cNvSpPr txBox="1"/>
          <p:nvPr/>
        </p:nvSpPr>
        <p:spPr>
          <a:xfrm>
            <a:off x="2522587" y="4185445"/>
            <a:ext cx="2220551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권익 보호를 위한 다양한 시민 참여의 방안을 탐구하고 실천할 수 있다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.</a:t>
            </a:r>
            <a:endParaRPr lang="ko-KR" altLang="en-US" sz="105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2A2F03-7D2B-6467-C66C-F267D69BA7F8}"/>
              </a:ext>
            </a:extLst>
          </p:cNvPr>
          <p:cNvSpPr txBox="1"/>
          <p:nvPr/>
        </p:nvSpPr>
        <p:spPr>
          <a:xfrm>
            <a:off x="6573586" y="5910924"/>
            <a:ext cx="3473961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활동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: </a:t>
            </a: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홍콩 시민들이 우산을 들고 시위에 나선 이유는 무엇일까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?</a:t>
            </a:r>
            <a:endParaRPr lang="ko-KR" altLang="en-US" sz="105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F96B901-5469-0B77-9E2D-A3B4CEDAA7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791" y="3740610"/>
            <a:ext cx="3247158" cy="201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7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80CB0D39-2819-7592-4B3B-FBD96979CC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4138506" y="2043387"/>
            <a:ext cx="2418241" cy="510637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63001" y="2743203"/>
            <a:ext cx="9967864" cy="3482498"/>
            <a:chOff x="1235798" y="2516101"/>
            <a:chExt cx="9967864" cy="3482498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2"/>
              <a:ext cx="9967863" cy="3268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2127245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시민 참여의 중요성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권익 보호를 위한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시민 참여의 방안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권익 보호를 위한 시민 참여가 중요한 이유는 무엇일까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246" y="1068854"/>
            <a:ext cx="5903489" cy="1001271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30E256C6-F1C5-4D8C-65B6-9ACBC143BE07}"/>
              </a:ext>
            </a:extLst>
          </p:cNvPr>
          <p:cNvGrpSpPr/>
          <p:nvPr/>
        </p:nvGrpSpPr>
        <p:grpSpPr>
          <a:xfrm>
            <a:off x="1479068" y="4703157"/>
            <a:ext cx="9682395" cy="369332"/>
            <a:chOff x="1479068" y="4763534"/>
            <a:chExt cx="9682395" cy="3693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766B29E-F403-2C64-B3F1-AAF9CDCED88D}"/>
                </a:ext>
              </a:extLst>
            </p:cNvPr>
            <p:cNvSpPr txBox="1"/>
            <p:nvPr/>
          </p:nvSpPr>
          <p:spPr>
            <a:xfrm>
              <a:off x="1795501" y="4763534"/>
              <a:ext cx="9365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정책과 법이 만들어지는 과정에서 </a:t>
              </a:r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관심을 가지고 능동적으로 감시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해야 함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13" name="그림 12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E6F80ED3-CD19-0890-C8DB-688F4ADAE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67BB064-8E6D-6DCF-ED25-EB8CDA7353A4}"/>
              </a:ext>
            </a:extLst>
          </p:cNvPr>
          <p:cNvGrpSpPr/>
          <p:nvPr/>
        </p:nvGrpSpPr>
        <p:grpSpPr>
          <a:xfrm>
            <a:off x="1643635" y="4090002"/>
            <a:ext cx="7766254" cy="312032"/>
            <a:chOff x="4444577" y="5443200"/>
            <a:chExt cx="7766254" cy="3120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BC4458-B802-7228-D4CA-CEBA74A4A3EE}"/>
                </a:ext>
              </a:extLst>
            </p:cNvPr>
            <p:cNvSpPr txBox="1"/>
            <p:nvPr/>
          </p:nvSpPr>
          <p:spPr>
            <a:xfrm>
              <a:off x="4544268" y="5443200"/>
              <a:ext cx="76665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과거 독재 정부 시절 권력자들은 자신의 권력을 유지하기 위해 헌법을 이용하기도 했음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endParaRPr>
            </a:p>
          </p:txBody>
        </p:sp>
        <p:pic>
          <p:nvPicPr>
            <p:cNvPr id="14" name="그림 13" descr="원이(가) 표시된 사진&#10;&#10;자동 생성된 설명">
              <a:extLst>
                <a:ext uri="{FF2B5EF4-FFF2-40B4-BE49-F238E27FC236}">
                  <a16:creationId xmlns:a16="http://schemas.microsoft.com/office/drawing/2014/main" id="{3DC21C3E-9D68-4C2F-C2AD-06099CAB4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E3674C04-0784-3EA0-49F4-1FDE4EE45385}"/>
              </a:ext>
            </a:extLst>
          </p:cNvPr>
          <p:cNvGrpSpPr/>
          <p:nvPr/>
        </p:nvGrpSpPr>
        <p:grpSpPr>
          <a:xfrm>
            <a:off x="1479068" y="3248368"/>
            <a:ext cx="9682395" cy="646331"/>
            <a:chOff x="1479068" y="4763534"/>
            <a:chExt cx="9682395" cy="64633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C77AF5-B20B-77EA-7065-4696641C671C}"/>
                </a:ext>
              </a:extLst>
            </p:cNvPr>
            <p:cNvSpPr txBox="1"/>
            <p:nvPr/>
          </p:nvSpPr>
          <p:spPr>
            <a:xfrm>
              <a:off x="1795501" y="4763534"/>
              <a:ext cx="93659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법이나 정책이 시민의 안전보다 국가의 질서 유지나 효율적인 국정 운영을 우선하는 경우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,</a:t>
              </a:r>
            </a:p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법은 시민의 인권을 보호하는 장치가 아닌 </a:t>
              </a:r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시민의 인권을 제약하는 도구가 될 수 있음</a:t>
              </a:r>
              <a:endParaRPr lang="en-US" altLang="ko-KR" dirty="0">
                <a:highlight>
                  <a:srgbClr val="FFFF00"/>
                </a:highlight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23" name="그림 22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E11FF103-8767-5B66-FFFC-F7A848FD4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7BAFFC36-46B3-C6F7-167A-18DCBBA5DEB9}"/>
              </a:ext>
            </a:extLst>
          </p:cNvPr>
          <p:cNvGrpSpPr/>
          <p:nvPr/>
        </p:nvGrpSpPr>
        <p:grpSpPr>
          <a:xfrm>
            <a:off x="1479068" y="5489431"/>
            <a:ext cx="9682395" cy="369332"/>
            <a:chOff x="1479068" y="4763534"/>
            <a:chExt cx="9682395" cy="36933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77429E2-1469-BB0A-F734-77F81E0FC0BD}"/>
                </a:ext>
              </a:extLst>
            </p:cNvPr>
            <p:cNvSpPr txBox="1"/>
            <p:nvPr/>
          </p:nvSpPr>
          <p:spPr>
            <a:xfrm>
              <a:off x="1795501" y="4763534"/>
              <a:ext cx="9365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정치 과정에 적극적으로 참여하여 시민들의 목소리를 정치에 반영함으로써 자신의 권익을 보호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26" name="그림 25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17425238-6F27-B4E3-66F5-CE0D478FD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365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림 33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1A290769-9E0A-E162-EDA2-77530700B7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4138506" y="2043387"/>
            <a:ext cx="2418241" cy="510637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63001" y="2743203"/>
            <a:ext cx="9967864" cy="3482498"/>
            <a:chOff x="1235798" y="2516101"/>
            <a:chExt cx="9967864" cy="3482498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2"/>
              <a:ext cx="9967863" cy="3268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2127245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시민 참여의 중요성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권익 보호를 위한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시민 참여의 방안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권익 보호를 위한 시민 참여가 중요한 이유는 무엇일까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246" y="1068854"/>
            <a:ext cx="5903489" cy="100127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6E4E5C16-6B96-D534-3345-5E5782C1E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76" y="3118326"/>
            <a:ext cx="3133387" cy="2864937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93EFF4C8-85CF-A773-589B-C194C9AF1D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59" y="3687804"/>
            <a:ext cx="3201950" cy="229545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171A772F-C1CF-7EA4-BB41-14E8CE6D14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150" y="3516688"/>
            <a:ext cx="2716306" cy="246657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771BDB4-D3A8-C06D-CFCD-D6D8EC4E9FD3}"/>
              </a:ext>
            </a:extLst>
          </p:cNvPr>
          <p:cNvSpPr txBox="1"/>
          <p:nvPr/>
        </p:nvSpPr>
        <p:spPr>
          <a:xfrm>
            <a:off x="2204692" y="5952718"/>
            <a:ext cx="2225161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국가인권위원회에 민원 제기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C7AFFD-836A-60DB-AE72-B5587A04E808}"/>
              </a:ext>
            </a:extLst>
          </p:cNvPr>
          <p:cNvSpPr txBox="1"/>
          <p:nvPr/>
        </p:nvSpPr>
        <p:spPr>
          <a:xfrm>
            <a:off x="6241912" y="5952718"/>
            <a:ext cx="830338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b="1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투표 참여</a:t>
            </a:r>
            <a:endParaRPr lang="ko-KR" altLang="en-US" sz="1050" b="1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F8F1F3-7274-A319-D19B-1B6553CC061E}"/>
              </a:ext>
            </a:extLst>
          </p:cNvPr>
          <p:cNvSpPr txBox="1"/>
          <p:nvPr/>
        </p:nvSpPr>
        <p:spPr>
          <a:xfrm>
            <a:off x="9293735" y="5952718"/>
            <a:ext cx="921130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b="1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공청회 참여</a:t>
            </a:r>
            <a:endParaRPr lang="ko-KR" altLang="en-US" sz="1050" b="1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241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63001" y="2743203"/>
            <a:ext cx="9967864" cy="3482498"/>
            <a:chOff x="1235798" y="2516101"/>
            <a:chExt cx="9967864" cy="3482498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2"/>
              <a:ext cx="9967863" cy="3268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2127245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시민 참여의 방안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4138506" y="2043387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권익 보호를 위한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시민 참여의 방안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권익 보호를 위한 시민 참여의 방안에는 무엇이 있을까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246" y="1068854"/>
            <a:ext cx="5903489" cy="1001271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ADD9D29E-6A76-7F3B-4A04-42F5B76A48D3}"/>
              </a:ext>
            </a:extLst>
          </p:cNvPr>
          <p:cNvGrpSpPr/>
          <p:nvPr/>
        </p:nvGrpSpPr>
        <p:grpSpPr>
          <a:xfrm>
            <a:off x="1479068" y="4236424"/>
            <a:ext cx="9682395" cy="369332"/>
            <a:chOff x="1479068" y="4763534"/>
            <a:chExt cx="9682395" cy="3693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33F4A1-ECCF-FCFC-B808-86AD5C9146BF}"/>
                </a:ext>
              </a:extLst>
            </p:cNvPr>
            <p:cNvSpPr txBox="1"/>
            <p:nvPr/>
          </p:nvSpPr>
          <p:spPr>
            <a:xfrm>
              <a:off x="1795501" y="4763534"/>
              <a:ext cx="9365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시민 단체나 이익 집단을 통해 권익 침해 문제에 대한 해결책 마련을 정부나 관련 기관에 촉구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6" name="그림 5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79466CD8-2337-CC2F-911C-1805D795F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C405601-E66C-07E5-F7D9-664220B3EECA}"/>
              </a:ext>
            </a:extLst>
          </p:cNvPr>
          <p:cNvGrpSpPr/>
          <p:nvPr/>
        </p:nvGrpSpPr>
        <p:grpSpPr>
          <a:xfrm>
            <a:off x="1643635" y="4662555"/>
            <a:ext cx="7766254" cy="523220"/>
            <a:chOff x="4444577" y="5443200"/>
            <a:chExt cx="7766254" cy="523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0C37E9C-DBF4-5560-F4FC-97F950CFBDA6}"/>
                </a:ext>
              </a:extLst>
            </p:cNvPr>
            <p:cNvSpPr txBox="1"/>
            <p:nvPr/>
          </p:nvSpPr>
          <p:spPr>
            <a:xfrm>
              <a:off x="4544268" y="5443200"/>
              <a:ext cx="76665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시민의 권리 보장 및 공공의 목적을 위해 시민 단체에 가입하거나 단체를 결성하거나</a:t>
              </a:r>
              <a:endParaRPr lang="en-US" altLang="ko-KR" sz="1400" dirty="0">
                <a:solidFill>
                  <a:srgbClr val="4592FA"/>
                </a:solidFill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endParaRPr>
            </a:p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이해관계가 같은 사람들이 모여 이익 집단을 조직</a:t>
              </a:r>
              <a:endParaRPr lang="en-US" altLang="ko-KR" sz="1400" dirty="0">
                <a:solidFill>
                  <a:srgbClr val="4592FA"/>
                </a:solidFill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endParaRPr>
            </a:p>
          </p:txBody>
        </p:sp>
        <p:pic>
          <p:nvPicPr>
            <p:cNvPr id="13" name="그림 12" descr="원이(가) 표시된 사진&#10;&#10;자동 생성된 설명">
              <a:extLst>
                <a:ext uri="{FF2B5EF4-FFF2-40B4-BE49-F238E27FC236}">
                  <a16:creationId xmlns:a16="http://schemas.microsoft.com/office/drawing/2014/main" id="{C4D31219-D455-CE8F-A106-BD7E4DF99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90BF16F-7505-13D5-4A2D-D8A485AFED76}"/>
              </a:ext>
            </a:extLst>
          </p:cNvPr>
          <p:cNvGrpSpPr/>
          <p:nvPr/>
        </p:nvGrpSpPr>
        <p:grpSpPr>
          <a:xfrm>
            <a:off x="1479068" y="3248368"/>
            <a:ext cx="9682395" cy="646331"/>
            <a:chOff x="1479068" y="4763534"/>
            <a:chExt cx="9682395" cy="64633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E0F510-6061-C8A9-A7E5-51020ADD3599}"/>
                </a:ext>
              </a:extLst>
            </p:cNvPr>
            <p:cNvSpPr txBox="1"/>
            <p:nvPr/>
          </p:nvSpPr>
          <p:spPr>
            <a:xfrm>
              <a:off x="1795501" y="4763534"/>
              <a:ext cx="93659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선거와 투표 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: 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시민 참여의 </a:t>
              </a:r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가장 보편적인 수단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으로써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선거를 통해 대표자를 선출하고 국가의 주요 사안에 관한 국민 투표에 참여하여 시민의 권익을 보호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16" name="그림 15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9BEE5FA2-8E84-BA6F-513B-02BF8AF68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93C257E8-6AFF-6E24-6EEC-EDE62A697DC0}"/>
              </a:ext>
            </a:extLst>
          </p:cNvPr>
          <p:cNvGrpSpPr/>
          <p:nvPr/>
        </p:nvGrpSpPr>
        <p:grpSpPr>
          <a:xfrm>
            <a:off x="1479068" y="5489431"/>
            <a:ext cx="9682395" cy="369332"/>
            <a:chOff x="1479068" y="4763534"/>
            <a:chExt cx="9682395" cy="36933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62AEA99-1AC4-D29F-B680-61188792F2AF}"/>
                </a:ext>
              </a:extLst>
            </p:cNvPr>
            <p:cNvSpPr txBox="1"/>
            <p:nvPr/>
          </p:nvSpPr>
          <p:spPr>
            <a:xfrm>
              <a:off x="1795501" y="4763534"/>
              <a:ext cx="9365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공청회 참여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민원 제기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청원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언론사 투고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시위 및 집회</a:t>
              </a:r>
              <a:endParaRPr lang="en-US" altLang="ko-KR" dirty="0">
                <a:highlight>
                  <a:srgbClr val="FFFF00"/>
                </a:highlight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21" name="그림 20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9A866594-5106-61C4-CD0E-B8D66DF14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703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림 33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1A290769-9E0A-E162-EDA2-77530700B7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4138506" y="2043387"/>
            <a:ext cx="2418241" cy="510637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63001" y="2743203"/>
            <a:ext cx="9967864" cy="3482498"/>
            <a:chOff x="1235798" y="2516101"/>
            <a:chExt cx="9967864" cy="3482498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2"/>
              <a:ext cx="9967863" cy="3268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2127245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시민 참여의 방안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권익 보호를 위한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시민 참여의 방안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권익 보호를 위한 시민 참여가 중요한 이유는 무엇일까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246" y="1068854"/>
            <a:ext cx="5903489" cy="100127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771BDB4-D3A8-C06D-CFCD-D6D8EC4E9FD3}"/>
              </a:ext>
            </a:extLst>
          </p:cNvPr>
          <p:cNvSpPr txBox="1"/>
          <p:nvPr/>
        </p:nvSpPr>
        <p:spPr>
          <a:xfrm>
            <a:off x="3102852" y="5952718"/>
            <a:ext cx="428839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b="1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집회</a:t>
            </a:r>
            <a:endParaRPr lang="ko-KR" altLang="en-US" sz="1050" b="1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C7AFFD-836A-60DB-AE72-B5587A04E808}"/>
              </a:ext>
            </a:extLst>
          </p:cNvPr>
          <p:cNvSpPr txBox="1"/>
          <p:nvPr/>
        </p:nvSpPr>
        <p:spPr>
          <a:xfrm>
            <a:off x="6488346" y="5956759"/>
            <a:ext cx="830338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050" b="1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1</a:t>
            </a: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인 시위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F8F1F3-7274-A319-D19B-1B6553CC061E}"/>
              </a:ext>
            </a:extLst>
          </p:cNvPr>
          <p:cNvSpPr txBox="1"/>
          <p:nvPr/>
        </p:nvSpPr>
        <p:spPr>
          <a:xfrm>
            <a:off x="9703113" y="5949391"/>
            <a:ext cx="921130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서명 운동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3D621D6-AAF1-6E66-C468-BBE5BCD0C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72" y="3389336"/>
            <a:ext cx="3595400" cy="250020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65C6469-46D8-8761-0715-C6043BDCA0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958" y="2830415"/>
            <a:ext cx="2293578" cy="309699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0AA36E2-C41D-126F-360C-FE4F89DECB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64" y="3454192"/>
            <a:ext cx="2514600" cy="243535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3BD8DD8-A6D7-EF22-511B-984742BAD3F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405"/>
          <a:stretch/>
        </p:blipFill>
        <p:spPr>
          <a:xfrm>
            <a:off x="8015920" y="2921207"/>
            <a:ext cx="1586612" cy="221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4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63001" y="2743203"/>
            <a:ext cx="9967864" cy="3482498"/>
            <a:chOff x="1235798" y="2516101"/>
            <a:chExt cx="9967864" cy="3482498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2"/>
              <a:ext cx="9967863" cy="3268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2127245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시민불복종 운동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4138506" y="2043387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권익 보호를 위한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시민 참여의 방안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권익 보호를 위한 시민 참여의 방안에는 무엇이 있을까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246" y="1068854"/>
            <a:ext cx="5903489" cy="1001271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ADD9D29E-6A76-7F3B-4A04-42F5B76A48D3}"/>
              </a:ext>
            </a:extLst>
          </p:cNvPr>
          <p:cNvGrpSpPr/>
          <p:nvPr/>
        </p:nvGrpSpPr>
        <p:grpSpPr>
          <a:xfrm>
            <a:off x="1479068" y="4113209"/>
            <a:ext cx="9682395" cy="369332"/>
            <a:chOff x="1479068" y="4763534"/>
            <a:chExt cx="9682395" cy="3693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33F4A1-ECCF-FCFC-B808-86AD5C9146BF}"/>
                </a:ext>
              </a:extLst>
            </p:cNvPr>
            <p:cNvSpPr txBox="1"/>
            <p:nvPr/>
          </p:nvSpPr>
          <p:spPr>
            <a:xfrm>
              <a:off x="1795501" y="4763534"/>
              <a:ext cx="9365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철학자 </a:t>
              </a:r>
              <a:r>
                <a:rPr lang="ko-KR" altLang="en-US" dirty="0" err="1">
                  <a:latin typeface="+mj-lt"/>
                  <a:ea typeface="NanumGothicExtraBold" panose="020D0904000000000000" pitchFamily="50" charset="-127"/>
                </a:rPr>
                <a:t>롤스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(Rawls, J.)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의 시민불복종 운동의 정당성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6" name="그림 5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79466CD8-2337-CC2F-911C-1805D795F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90BF16F-7505-13D5-4A2D-D8A485AFED76}"/>
              </a:ext>
            </a:extLst>
          </p:cNvPr>
          <p:cNvGrpSpPr/>
          <p:nvPr/>
        </p:nvGrpSpPr>
        <p:grpSpPr>
          <a:xfrm>
            <a:off x="1479068" y="3248368"/>
            <a:ext cx="9682395" cy="369332"/>
            <a:chOff x="1479068" y="4763534"/>
            <a:chExt cx="9682395" cy="36933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E0F510-6061-C8A9-A7E5-51020ADD3599}"/>
                </a:ext>
              </a:extLst>
            </p:cNvPr>
            <p:cNvSpPr txBox="1"/>
            <p:nvPr/>
          </p:nvSpPr>
          <p:spPr>
            <a:xfrm>
              <a:off x="1795501" y="4763534"/>
              <a:ext cx="9365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시민불복종 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: 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잘못된 법이나 정책을 바로잡고자 의도적으로 법을 위반하는 행위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16" name="그림 15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9BEE5FA2-8E84-BA6F-513B-02BF8AF68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E14E1A40-B776-461F-4B6A-BF4C7E9C2C39}"/>
              </a:ext>
            </a:extLst>
          </p:cNvPr>
          <p:cNvGrpSpPr/>
          <p:nvPr/>
        </p:nvGrpSpPr>
        <p:grpSpPr>
          <a:xfrm>
            <a:off x="1643635" y="3606424"/>
            <a:ext cx="7766254" cy="312032"/>
            <a:chOff x="4444577" y="5443200"/>
            <a:chExt cx="7766254" cy="31203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8FC29D-CDE5-AA58-88DB-8503B7A95E1B}"/>
                </a:ext>
              </a:extLst>
            </p:cNvPr>
            <p:cNvSpPr txBox="1"/>
            <p:nvPr/>
          </p:nvSpPr>
          <p:spPr>
            <a:xfrm>
              <a:off x="4544268" y="5443200"/>
              <a:ext cx="76665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앞서 살펴본 다양한 방법들로 개선이 어려울 경우</a:t>
              </a:r>
              <a:endParaRPr lang="en-US" altLang="ko-KR" sz="1400" dirty="0">
                <a:solidFill>
                  <a:srgbClr val="4592FA"/>
                </a:solidFill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endParaRPr>
            </a:p>
          </p:txBody>
        </p:sp>
        <p:pic>
          <p:nvPicPr>
            <p:cNvPr id="25" name="그림 24" descr="원이(가) 표시된 사진&#10;&#10;자동 생성된 설명">
              <a:extLst>
                <a:ext uri="{FF2B5EF4-FFF2-40B4-BE49-F238E27FC236}">
                  <a16:creationId xmlns:a16="http://schemas.microsoft.com/office/drawing/2014/main" id="{027BD820-59EB-D925-8C4A-942E33008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  <p:pic>
        <p:nvPicPr>
          <p:cNvPr id="27" name="그림 26">
            <a:extLst>
              <a:ext uri="{FF2B5EF4-FFF2-40B4-BE49-F238E27FC236}">
                <a16:creationId xmlns:a16="http://schemas.microsoft.com/office/drawing/2014/main" id="{24981EA5-55A7-A24A-C86D-555E2A9555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4462" y="4482541"/>
            <a:ext cx="7275582" cy="1686303"/>
          </a:xfrm>
          <a:prstGeom prst="rect">
            <a:avLst/>
          </a:prstGeom>
        </p:spPr>
      </p:pic>
      <p:grpSp>
        <p:nvGrpSpPr>
          <p:cNvPr id="29" name="그룹 28">
            <a:extLst>
              <a:ext uri="{FF2B5EF4-FFF2-40B4-BE49-F238E27FC236}">
                <a16:creationId xmlns:a16="http://schemas.microsoft.com/office/drawing/2014/main" id="{3E3D9FB4-263D-7A71-2F25-D92B270EDD68}"/>
              </a:ext>
            </a:extLst>
          </p:cNvPr>
          <p:cNvGrpSpPr/>
          <p:nvPr/>
        </p:nvGrpSpPr>
        <p:grpSpPr>
          <a:xfrm>
            <a:off x="8798144" y="4786746"/>
            <a:ext cx="2445620" cy="1169551"/>
            <a:chOff x="4444577" y="5443200"/>
            <a:chExt cx="2445620" cy="116955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CD22087-925B-695C-9E25-DDF4651222A0}"/>
                </a:ext>
              </a:extLst>
            </p:cNvPr>
            <p:cNvSpPr txBox="1"/>
            <p:nvPr/>
          </p:nvSpPr>
          <p:spPr>
            <a:xfrm>
              <a:off x="4544269" y="5443200"/>
              <a:ext cx="234592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부조리한 법 체제를 적극적으로 개선하여 정의를 실현하고 시민의 인권을 보장하는 정당한 시민 참여의 방법이 될 수 있음</a:t>
              </a:r>
              <a:endParaRPr lang="en-US" altLang="ko-KR" sz="1400" dirty="0">
                <a:solidFill>
                  <a:srgbClr val="4592FA"/>
                </a:solidFill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endParaRPr>
            </a:p>
          </p:txBody>
        </p:sp>
        <p:pic>
          <p:nvPicPr>
            <p:cNvPr id="31" name="그림 30" descr="원이(가) 표시된 사진&#10;&#10;자동 생성된 설명">
              <a:extLst>
                <a:ext uri="{FF2B5EF4-FFF2-40B4-BE49-F238E27FC236}">
                  <a16:creationId xmlns:a16="http://schemas.microsoft.com/office/drawing/2014/main" id="{8E05BB03-4E2C-AD30-DE5B-5ED2D6FC1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105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434565" y="486330"/>
            <a:ext cx="202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자료 더하기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+</a:t>
            </a:r>
            <a:endParaRPr lang="ko-KR" altLang="en-US" dirty="0">
              <a:latin typeface="+mj-lt"/>
              <a:ea typeface="NanumGothicExtraBold" panose="020D0904000000000000" pitchFamily="50" charset="-127"/>
            </a:endParaRPr>
          </a:p>
        </p:txBody>
      </p:sp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1DF6AF45-080F-CA7A-5992-C5245EBC8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154347" cy="47259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D9AB00-FC7C-2B81-DEAD-3B41ABC46846}"/>
              </a:ext>
            </a:extLst>
          </p:cNvPr>
          <p:cNvSpPr txBox="1"/>
          <p:nvPr/>
        </p:nvSpPr>
        <p:spPr>
          <a:xfrm>
            <a:off x="2462542" y="501719"/>
            <a:ext cx="7948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+mj-lt"/>
                <a:ea typeface="NanumGothicExtraBold" panose="020D0904000000000000" pitchFamily="50" charset="-127"/>
              </a:rPr>
              <a:t>간디의 소금 행진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F4B271D-44C5-3876-CC33-14DBC73BE8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4"/>
          <a:stretch/>
        </p:blipFill>
        <p:spPr>
          <a:xfrm>
            <a:off x="2015695" y="1950503"/>
            <a:ext cx="8101072" cy="39947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DFFCBB-DA5B-7957-B689-33BE42B6015A}"/>
              </a:ext>
            </a:extLst>
          </p:cNvPr>
          <p:cNvSpPr txBox="1"/>
          <p:nvPr/>
        </p:nvSpPr>
        <p:spPr>
          <a:xfrm>
            <a:off x="8002546" y="4059710"/>
            <a:ext cx="1919668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소금 행진을 이끄는 간디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68EDEE8-8FBC-D1D3-5BC4-D07911027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617" y="2045025"/>
            <a:ext cx="2932150" cy="19671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9651A0-179D-6EB4-4370-95E5561FBB1D}"/>
              </a:ext>
            </a:extLst>
          </p:cNvPr>
          <p:cNvSpPr txBox="1"/>
          <p:nvPr/>
        </p:nvSpPr>
        <p:spPr>
          <a:xfrm>
            <a:off x="2025386" y="5678138"/>
            <a:ext cx="4446750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간디의 소금 행진을 시민불복종 운동으로 볼 수 있는 이유는 무엇일까</a:t>
            </a:r>
            <a:r>
              <a:rPr lang="en-US" altLang="ko-KR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?</a:t>
            </a:r>
            <a:endParaRPr lang="ko-KR" altLang="en-US" sz="1050" b="1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6987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F03F758-D855-3E8F-EDCF-14FF3932BE3F}"/>
              </a:ext>
            </a:extLst>
          </p:cNvPr>
          <p:cNvSpPr/>
          <p:nvPr/>
        </p:nvSpPr>
        <p:spPr>
          <a:xfrm>
            <a:off x="4080063" y="389875"/>
            <a:ext cx="3425675" cy="707886"/>
          </a:xfrm>
          <a:prstGeom prst="rect">
            <a:avLst/>
          </a:prstGeom>
          <a:solidFill>
            <a:srgbClr val="5B9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337FE-B286-34A8-0D01-B7E2A5C4F008}"/>
              </a:ext>
            </a:extLst>
          </p:cNvPr>
          <p:cNvSpPr txBox="1"/>
          <p:nvPr/>
        </p:nvSpPr>
        <p:spPr>
          <a:xfrm>
            <a:off x="3743602" y="366973"/>
            <a:ext cx="418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>
                <a:solidFill>
                  <a:schemeClr val="bg1"/>
                </a:solidFill>
                <a:latin typeface="+mj-lt"/>
                <a:ea typeface="NanumGothicExtraBold" panose="020D0904000000000000" pitchFamily="50" charset="-127"/>
              </a:rPr>
              <a:t>총 정리</a:t>
            </a:r>
            <a:r>
              <a:rPr lang="en-US" altLang="ko-KR" sz="4000">
                <a:solidFill>
                  <a:schemeClr val="bg1"/>
                </a:solidFill>
                <a:latin typeface="+mj-lt"/>
                <a:ea typeface="NanumGothicExtraBold" panose="020D0904000000000000" pitchFamily="50" charset="-127"/>
              </a:rPr>
              <a:t> Time</a:t>
            </a:r>
            <a:endParaRPr lang="ko-KR" altLang="en-US" sz="4000">
              <a:solidFill>
                <a:schemeClr val="bg1"/>
              </a:solidFill>
              <a:latin typeface="+mj-lt"/>
              <a:ea typeface="NanumGothicExtraBold" panose="020D0904000000000000" pitchFamily="50" charset="-127"/>
            </a:endParaRPr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0E268051-7D8B-2CA9-A8B9-2C57FE6E21BA}"/>
              </a:ext>
            </a:extLst>
          </p:cNvPr>
          <p:cNvGrpSpPr/>
          <p:nvPr/>
        </p:nvGrpSpPr>
        <p:grpSpPr>
          <a:xfrm>
            <a:off x="1602095" y="1219439"/>
            <a:ext cx="3051771" cy="2500163"/>
            <a:chOff x="1009496" y="1471664"/>
            <a:chExt cx="3051771" cy="2500163"/>
          </a:xfrm>
        </p:grpSpPr>
        <p:pic>
          <p:nvPicPr>
            <p:cNvPr id="6" name="그림 5" descr="스크린샷, 직사각형, 디자인, 문구용품이(가) 표시된 사진&#10;&#10;자동 생성된 설명">
              <a:extLst>
                <a:ext uri="{FF2B5EF4-FFF2-40B4-BE49-F238E27FC236}">
                  <a16:creationId xmlns:a16="http://schemas.microsoft.com/office/drawing/2014/main" id="{934AF581-D3EC-A2F6-69AC-2957F4041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496" y="1471664"/>
              <a:ext cx="3051771" cy="250016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D9EEDA-C04A-7767-555E-61FF36D0BE10}"/>
                </a:ext>
              </a:extLst>
            </p:cNvPr>
            <p:cNvSpPr txBox="1"/>
            <p:nvPr/>
          </p:nvSpPr>
          <p:spPr>
            <a:xfrm>
              <a:off x="1072491" y="2198525"/>
              <a:ext cx="29257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latin typeface="+mj-lt"/>
                  <a:ea typeface="NanumGothicExtraBold" panose="020D0904000000000000" pitchFamily="50" charset="-127"/>
                </a:rPr>
                <a:t>인권과 헌법</a:t>
              </a:r>
            </a:p>
          </p:txBody>
        </p:sp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33DF8EC6-BC33-4EBD-73FC-2193BF2E1896}"/>
              </a:ext>
            </a:extLst>
          </p:cNvPr>
          <p:cNvGrpSpPr/>
          <p:nvPr/>
        </p:nvGrpSpPr>
        <p:grpSpPr>
          <a:xfrm>
            <a:off x="1954997" y="2483983"/>
            <a:ext cx="969747" cy="336490"/>
            <a:chOff x="1868329" y="2624810"/>
            <a:chExt cx="969747" cy="33649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D124812-D846-CAEE-ACE0-17927A66E739}"/>
                </a:ext>
              </a:extLst>
            </p:cNvPr>
            <p:cNvSpPr txBox="1"/>
            <p:nvPr/>
          </p:nvSpPr>
          <p:spPr>
            <a:xfrm>
              <a:off x="2003204" y="2653523"/>
              <a:ext cx="8348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헌법</a:t>
              </a:r>
            </a:p>
          </p:txBody>
        </p:sp>
        <p:pic>
          <p:nvPicPr>
            <p:cNvPr id="35" name="그림 34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EA530568-2EF8-272B-367A-0908CDD8C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329" y="2624810"/>
              <a:ext cx="269751" cy="291356"/>
            </a:xfrm>
            <a:prstGeom prst="rect">
              <a:avLst/>
            </a:prstGeom>
          </p:spPr>
        </p:pic>
      </p:grpSp>
      <p:pic>
        <p:nvPicPr>
          <p:cNvPr id="28" name="그림 27" descr="스크린샷, 직사각형, 디자인, 문구용품이(가) 표시된 사진&#10;&#10;자동 생성된 설명">
            <a:extLst>
              <a:ext uri="{FF2B5EF4-FFF2-40B4-BE49-F238E27FC236}">
                <a16:creationId xmlns:a16="http://schemas.microsoft.com/office/drawing/2014/main" id="{0D13FC8A-D0DA-5968-AC8C-B55C418A6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632" y="1205381"/>
            <a:ext cx="3051771" cy="2500163"/>
          </a:xfrm>
          <a:prstGeom prst="rect">
            <a:avLst/>
          </a:prstGeom>
        </p:spPr>
      </p:pic>
      <p:grpSp>
        <p:nvGrpSpPr>
          <p:cNvPr id="67" name="그룹 66">
            <a:extLst>
              <a:ext uri="{FF2B5EF4-FFF2-40B4-BE49-F238E27FC236}">
                <a16:creationId xmlns:a16="http://schemas.microsoft.com/office/drawing/2014/main" id="{1A973862-BAEC-F8BD-4F01-3C657B8E9D07}"/>
              </a:ext>
            </a:extLst>
          </p:cNvPr>
          <p:cNvGrpSpPr/>
          <p:nvPr/>
        </p:nvGrpSpPr>
        <p:grpSpPr>
          <a:xfrm>
            <a:off x="7505738" y="2455462"/>
            <a:ext cx="983266" cy="307777"/>
            <a:chOff x="7240428" y="2393243"/>
            <a:chExt cx="983266" cy="30777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D05EDCF-161C-B284-B10F-F091BEF62238}"/>
                </a:ext>
              </a:extLst>
            </p:cNvPr>
            <p:cNvSpPr txBox="1"/>
            <p:nvPr/>
          </p:nvSpPr>
          <p:spPr>
            <a:xfrm>
              <a:off x="7510179" y="2393243"/>
              <a:ext cx="7135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자유권</a:t>
              </a:r>
            </a:p>
          </p:txBody>
        </p:sp>
        <p:pic>
          <p:nvPicPr>
            <p:cNvPr id="32" name="그림 31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F5F20CFF-5A95-B0D8-5466-7554506F1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428" y="2393243"/>
              <a:ext cx="269751" cy="291356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AA5C1A1-94E7-D8FF-FCEE-6758A9039A1F}"/>
              </a:ext>
            </a:extLst>
          </p:cNvPr>
          <p:cNvSpPr txBox="1"/>
          <p:nvPr/>
        </p:nvSpPr>
        <p:spPr>
          <a:xfrm>
            <a:off x="7104627" y="1967393"/>
            <a:ext cx="2925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+mj-lt"/>
                <a:ea typeface="NanumGothicExtraBold" panose="020D0904000000000000" pitchFamily="50" charset="-127"/>
              </a:rPr>
              <a:t>헌법에 보장된 기본법</a:t>
            </a:r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14FC27D6-71E1-F548-1127-C73482840952}"/>
              </a:ext>
            </a:extLst>
          </p:cNvPr>
          <p:cNvGrpSpPr/>
          <p:nvPr/>
        </p:nvGrpSpPr>
        <p:grpSpPr>
          <a:xfrm>
            <a:off x="7041632" y="3910757"/>
            <a:ext cx="3051771" cy="2500163"/>
            <a:chOff x="1009496" y="1471664"/>
            <a:chExt cx="3051771" cy="2500163"/>
          </a:xfrm>
        </p:grpSpPr>
        <p:pic>
          <p:nvPicPr>
            <p:cNvPr id="48" name="그림 47" descr="스크린샷, 직사각형, 디자인, 문구용품이(가) 표시된 사진&#10;&#10;자동 생성된 설명">
              <a:extLst>
                <a:ext uri="{FF2B5EF4-FFF2-40B4-BE49-F238E27FC236}">
                  <a16:creationId xmlns:a16="http://schemas.microsoft.com/office/drawing/2014/main" id="{998DC6A7-EAA4-37E5-0AB6-DAE7A388E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496" y="1471664"/>
              <a:ext cx="3051771" cy="25001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55E761B-F35C-71B4-541D-1A3F1DE7113A}"/>
                </a:ext>
              </a:extLst>
            </p:cNvPr>
            <p:cNvSpPr txBox="1"/>
            <p:nvPr/>
          </p:nvSpPr>
          <p:spPr>
            <a:xfrm>
              <a:off x="1072491" y="2198525"/>
              <a:ext cx="29257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latin typeface="+mj-lt"/>
                  <a:ea typeface="NanumGothicExtraBold" panose="020D0904000000000000" pitchFamily="50" charset="-127"/>
                </a:rPr>
                <a:t>시민 참여</a:t>
              </a:r>
            </a:p>
          </p:txBody>
        </p:sp>
      </p:grp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EDE06A6C-CEF3-6D29-B00E-2ED4168B8DE2}"/>
              </a:ext>
            </a:extLst>
          </p:cNvPr>
          <p:cNvGrpSpPr/>
          <p:nvPr/>
        </p:nvGrpSpPr>
        <p:grpSpPr>
          <a:xfrm>
            <a:off x="7476091" y="5168543"/>
            <a:ext cx="1441728" cy="336490"/>
            <a:chOff x="7370863" y="5316129"/>
            <a:chExt cx="1441728" cy="33649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A491C7A-BED8-A772-E592-7236EF3A91FD}"/>
                </a:ext>
              </a:extLst>
            </p:cNvPr>
            <p:cNvSpPr txBox="1"/>
            <p:nvPr/>
          </p:nvSpPr>
          <p:spPr>
            <a:xfrm>
              <a:off x="7505736" y="5344842"/>
              <a:ext cx="13068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시민 불복종</a:t>
              </a:r>
            </a:p>
          </p:txBody>
        </p:sp>
        <p:pic>
          <p:nvPicPr>
            <p:cNvPr id="51" name="그림 50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40931B59-207F-CC82-249E-6B8759A5B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0863" y="5316129"/>
              <a:ext cx="269751" cy="291356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6E9CE4AC-690A-AE39-4613-35FB503D8B62}"/>
              </a:ext>
            </a:extLst>
          </p:cNvPr>
          <p:cNvSpPr txBox="1"/>
          <p:nvPr/>
        </p:nvSpPr>
        <p:spPr>
          <a:xfrm>
            <a:off x="8075230" y="5562326"/>
            <a:ext cx="1253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o-KR" altLang="en-US" sz="1400" dirty="0">
              <a:latin typeface="+mj-lt"/>
              <a:ea typeface="NanumGothicExtraBold" panose="020D0904000000000000" pitchFamily="50" charset="-127"/>
            </a:endParaRPr>
          </a:p>
        </p:txBody>
      </p:sp>
      <p:pic>
        <p:nvPicPr>
          <p:cNvPr id="43" name="그림 42" descr="스크린샷, 직사각형, 디자인, 문구용품이(가) 표시된 사진&#10;&#10;자동 생성된 설명">
            <a:extLst>
              <a:ext uri="{FF2B5EF4-FFF2-40B4-BE49-F238E27FC236}">
                <a16:creationId xmlns:a16="http://schemas.microsoft.com/office/drawing/2014/main" id="{FEC8019F-8B39-03BA-7DCF-2BD0E5344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69" y="3918462"/>
            <a:ext cx="3051771" cy="250016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E46AC75-307B-1F30-7005-912DCC438E04}"/>
              </a:ext>
            </a:extLst>
          </p:cNvPr>
          <p:cNvSpPr txBox="1"/>
          <p:nvPr/>
        </p:nvSpPr>
        <p:spPr>
          <a:xfrm>
            <a:off x="1788864" y="4645777"/>
            <a:ext cx="2925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+mj-lt"/>
                <a:ea typeface="NanumGothicExtraBold" panose="020D0904000000000000" pitchFamily="50" charset="-127"/>
              </a:rPr>
              <a:t>인권 보장을 위한</a:t>
            </a:r>
            <a:endParaRPr lang="en-US" altLang="ko-KR" sz="2000" dirty="0">
              <a:latin typeface="+mj-lt"/>
              <a:ea typeface="NanumGothicExtraBold" panose="020D0904000000000000" pitchFamily="50" charset="-127"/>
            </a:endParaRPr>
          </a:p>
          <a:p>
            <a:pPr algn="ctr"/>
            <a:r>
              <a:rPr lang="ko-KR" altLang="en-US" sz="2000" dirty="0">
                <a:latin typeface="+mj-lt"/>
                <a:ea typeface="NanumGothicExtraBold" panose="020D0904000000000000" pitchFamily="50" charset="-127"/>
              </a:rPr>
              <a:t>헌법의 역할</a:t>
            </a:r>
          </a:p>
        </p:txBody>
      </p: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AE5E487D-48B0-944A-9CB0-C71A699A82BA}"/>
              </a:ext>
            </a:extLst>
          </p:cNvPr>
          <p:cNvGrpSpPr/>
          <p:nvPr/>
        </p:nvGrpSpPr>
        <p:grpSpPr>
          <a:xfrm>
            <a:off x="2102754" y="5349249"/>
            <a:ext cx="1287875" cy="342290"/>
            <a:chOff x="2073760" y="5283694"/>
            <a:chExt cx="1366247" cy="342290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B16FAB7-44A8-55CF-1283-B296261FA25C}"/>
                </a:ext>
              </a:extLst>
            </p:cNvPr>
            <p:cNvSpPr txBox="1"/>
            <p:nvPr/>
          </p:nvSpPr>
          <p:spPr>
            <a:xfrm>
              <a:off x="2162073" y="5318207"/>
              <a:ext cx="12779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권력 분립</a:t>
              </a:r>
            </a:p>
          </p:txBody>
        </p:sp>
        <p:pic>
          <p:nvPicPr>
            <p:cNvPr id="59" name="그림 58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37C7BE64-7591-C77C-7BFA-BAED8F730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760" y="5283694"/>
              <a:ext cx="269751" cy="291356"/>
            </a:xfrm>
            <a:prstGeom prst="rect">
              <a:avLst/>
            </a:prstGeom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6306A871-C227-EA44-B23A-D294745B16AA}"/>
              </a:ext>
            </a:extLst>
          </p:cNvPr>
          <p:cNvSpPr txBox="1"/>
          <p:nvPr/>
        </p:nvSpPr>
        <p:spPr>
          <a:xfrm>
            <a:off x="3596857" y="1127344"/>
            <a:ext cx="4329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4592FA"/>
                </a:solidFill>
                <a:latin typeface="+mj-lt"/>
                <a:ea typeface="NanumGothicExtraBold" panose="020D0904000000000000" pitchFamily="50" charset="-127"/>
              </a:rPr>
              <a:t>1-2 </a:t>
            </a:r>
            <a:r>
              <a:rPr lang="ko-KR" altLang="en-US" sz="1600" b="1" dirty="0">
                <a:solidFill>
                  <a:srgbClr val="4592FA"/>
                </a:solidFill>
                <a:latin typeface="+mj-lt"/>
                <a:ea typeface="NanumGothicExtraBold" panose="020D0904000000000000" pitchFamily="50" charset="-127"/>
              </a:rPr>
              <a:t>인권 보장을 위한</a:t>
            </a:r>
            <a:endParaRPr lang="en-US" altLang="ko-KR" sz="1600" b="1" dirty="0">
              <a:solidFill>
                <a:srgbClr val="4592FA"/>
              </a:solidFill>
              <a:latin typeface="+mj-lt"/>
              <a:ea typeface="NanumGothicExtraBold" panose="020D0904000000000000" pitchFamily="50" charset="-127"/>
            </a:endParaRPr>
          </a:p>
          <a:p>
            <a:pPr algn="ctr"/>
            <a:r>
              <a:rPr lang="ko-KR" altLang="en-US" sz="1600" b="1" dirty="0">
                <a:solidFill>
                  <a:srgbClr val="4592FA"/>
                </a:solidFill>
                <a:latin typeface="+mj-lt"/>
                <a:ea typeface="NanumGothicExtraBold" panose="020D0904000000000000" pitchFamily="50" charset="-127"/>
              </a:rPr>
              <a:t>헌법의 역할과</a:t>
            </a:r>
            <a:r>
              <a:rPr lang="en-US" altLang="ko-KR" sz="1600" b="1" dirty="0">
                <a:solidFill>
                  <a:srgbClr val="4592FA"/>
                </a:solidFill>
                <a:latin typeface="+mj-lt"/>
                <a:ea typeface="NanumGothicExtraBold" panose="020D0904000000000000" pitchFamily="50" charset="-127"/>
              </a:rPr>
              <a:t> </a:t>
            </a:r>
            <a:r>
              <a:rPr lang="ko-KR" altLang="en-US" sz="1600" b="1" dirty="0">
                <a:solidFill>
                  <a:srgbClr val="4592FA"/>
                </a:solidFill>
                <a:latin typeface="+mj-lt"/>
                <a:ea typeface="NanumGothicExtraBold" panose="020D0904000000000000" pitchFamily="50" charset="-127"/>
              </a:rPr>
              <a:t>시민 참여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72B949AF-163A-BEA1-6686-2DAC6E74AE66}"/>
              </a:ext>
            </a:extLst>
          </p:cNvPr>
          <p:cNvGrpSpPr/>
          <p:nvPr/>
        </p:nvGrpSpPr>
        <p:grpSpPr>
          <a:xfrm>
            <a:off x="3350056" y="2483983"/>
            <a:ext cx="1240813" cy="336490"/>
            <a:chOff x="1868329" y="2624810"/>
            <a:chExt cx="1240813" cy="33649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8C75B4F-9D0C-6C5C-E9A6-9413A3CEF25C}"/>
                </a:ext>
              </a:extLst>
            </p:cNvPr>
            <p:cNvSpPr txBox="1"/>
            <p:nvPr/>
          </p:nvSpPr>
          <p:spPr>
            <a:xfrm>
              <a:off x="2003204" y="2653523"/>
              <a:ext cx="11059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입헌 주의</a:t>
              </a:r>
            </a:p>
          </p:txBody>
        </p:sp>
        <p:pic>
          <p:nvPicPr>
            <p:cNvPr id="5" name="그림 4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D8655264-23ED-9B18-F1C1-1484D3963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329" y="2624810"/>
              <a:ext cx="269751" cy="291356"/>
            </a:xfrm>
            <a:prstGeom prst="rect">
              <a:avLst/>
            </a:prstGeom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B2C295F-CF5D-482C-DEC2-F964599FF870}"/>
              </a:ext>
            </a:extLst>
          </p:cNvPr>
          <p:cNvGrpSpPr/>
          <p:nvPr/>
        </p:nvGrpSpPr>
        <p:grpSpPr>
          <a:xfrm>
            <a:off x="7476091" y="5596344"/>
            <a:ext cx="1303349" cy="336490"/>
            <a:chOff x="7370863" y="5316129"/>
            <a:chExt cx="1303349" cy="33649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3C3255-7755-AC91-9E99-F89437D8F031}"/>
                </a:ext>
              </a:extLst>
            </p:cNvPr>
            <p:cNvSpPr txBox="1"/>
            <p:nvPr/>
          </p:nvSpPr>
          <p:spPr>
            <a:xfrm>
              <a:off x="7505738" y="5344842"/>
              <a:ext cx="11684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+mj-lt"/>
                  <a:ea typeface="NanumGothicExtraBold" panose="020D0904000000000000" pitchFamily="50" charset="-127"/>
                </a:rPr>
                <a:t>시민 단체</a:t>
              </a:r>
              <a:endParaRPr lang="ko-KR" altLang="en-US" sz="1400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14" name="그림 13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5E88021A-3105-065C-4D6E-D72512EE6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0863" y="5316129"/>
              <a:ext cx="269751" cy="291356"/>
            </a:xfrm>
            <a:prstGeom prst="rect">
              <a:avLst/>
            </a:prstGeom>
          </p:spPr>
        </p:pic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3A0BD83F-7F35-7833-0C3C-7186D658D353}"/>
              </a:ext>
            </a:extLst>
          </p:cNvPr>
          <p:cNvGrpSpPr/>
          <p:nvPr/>
        </p:nvGrpSpPr>
        <p:grpSpPr>
          <a:xfrm>
            <a:off x="8782945" y="5596344"/>
            <a:ext cx="977466" cy="336490"/>
            <a:chOff x="7370863" y="5316129"/>
            <a:chExt cx="977466" cy="33649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EDCD6B-E7EA-A001-E03E-2A4A5B14409D}"/>
                </a:ext>
              </a:extLst>
            </p:cNvPr>
            <p:cNvSpPr txBox="1"/>
            <p:nvPr/>
          </p:nvSpPr>
          <p:spPr>
            <a:xfrm>
              <a:off x="7505738" y="5344842"/>
              <a:ext cx="8425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+mj-lt"/>
                  <a:ea typeface="NanumGothicExtraBold" panose="020D0904000000000000" pitchFamily="50" charset="-127"/>
                </a:rPr>
                <a:t>집회</a:t>
              </a:r>
              <a:endParaRPr lang="ko-KR" altLang="en-US" sz="1400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17" name="그림 16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DD3517D9-F764-6A80-940F-37B848BE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0863" y="5316129"/>
              <a:ext cx="269751" cy="291356"/>
            </a:xfrm>
            <a:prstGeom prst="rect">
              <a:avLst/>
            </a:prstGeom>
          </p:spPr>
        </p:pic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31AE33FA-28E1-9D72-0494-C7D82C32878A}"/>
              </a:ext>
            </a:extLst>
          </p:cNvPr>
          <p:cNvGrpSpPr/>
          <p:nvPr/>
        </p:nvGrpSpPr>
        <p:grpSpPr>
          <a:xfrm>
            <a:off x="8782945" y="5182899"/>
            <a:ext cx="944715" cy="336490"/>
            <a:chOff x="7370863" y="5316129"/>
            <a:chExt cx="944715" cy="33649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2662E2-0A54-C374-55B9-80FF066D305E}"/>
                </a:ext>
              </a:extLst>
            </p:cNvPr>
            <p:cNvSpPr txBox="1"/>
            <p:nvPr/>
          </p:nvSpPr>
          <p:spPr>
            <a:xfrm>
              <a:off x="7505738" y="5344842"/>
              <a:ext cx="8098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시위</a:t>
              </a:r>
            </a:p>
          </p:txBody>
        </p:sp>
        <p:pic>
          <p:nvPicPr>
            <p:cNvPr id="20" name="그림 19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F5BDB32E-E38A-2643-48BE-D0431AEBA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0863" y="5316129"/>
              <a:ext cx="269751" cy="291356"/>
            </a:xfrm>
            <a:prstGeom prst="rect">
              <a:avLst/>
            </a:prstGeom>
          </p:spPr>
        </p:pic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3967DC9D-F2F6-D6E2-283C-A0A94B9913B9}"/>
              </a:ext>
            </a:extLst>
          </p:cNvPr>
          <p:cNvGrpSpPr/>
          <p:nvPr/>
        </p:nvGrpSpPr>
        <p:grpSpPr>
          <a:xfrm>
            <a:off x="2102754" y="5714999"/>
            <a:ext cx="1287875" cy="342290"/>
            <a:chOff x="2073760" y="5283694"/>
            <a:chExt cx="1366247" cy="34229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E27777-A710-5E0D-6905-35EAAF360367}"/>
                </a:ext>
              </a:extLst>
            </p:cNvPr>
            <p:cNvSpPr txBox="1"/>
            <p:nvPr/>
          </p:nvSpPr>
          <p:spPr>
            <a:xfrm>
              <a:off x="2162073" y="5318207"/>
              <a:ext cx="12779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법치 주의</a:t>
              </a:r>
            </a:p>
          </p:txBody>
        </p:sp>
        <p:pic>
          <p:nvPicPr>
            <p:cNvPr id="23" name="그림 22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04BF532E-0C1D-A7F8-3843-62FEB19B2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760" y="5283694"/>
              <a:ext cx="269751" cy="291356"/>
            </a:xfrm>
            <a:prstGeom prst="rect">
              <a:avLst/>
            </a:prstGeom>
          </p:spPr>
        </p:pic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E6EA6B17-A058-492F-BCEF-4AA9B59734D1}"/>
              </a:ext>
            </a:extLst>
          </p:cNvPr>
          <p:cNvGrpSpPr/>
          <p:nvPr/>
        </p:nvGrpSpPr>
        <p:grpSpPr>
          <a:xfrm>
            <a:off x="3350056" y="5349249"/>
            <a:ext cx="1426257" cy="557733"/>
            <a:chOff x="2073760" y="5283694"/>
            <a:chExt cx="1513050" cy="55773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35F29E6-6419-1515-7506-F78D85D50E70}"/>
                </a:ext>
              </a:extLst>
            </p:cNvPr>
            <p:cNvSpPr txBox="1"/>
            <p:nvPr/>
          </p:nvSpPr>
          <p:spPr>
            <a:xfrm>
              <a:off x="2162072" y="5318207"/>
              <a:ext cx="14247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기본권 침해</a:t>
              </a:r>
              <a:endParaRPr lang="en-US" altLang="ko-KR" sz="1400" dirty="0">
                <a:latin typeface="+mj-lt"/>
                <a:ea typeface="NanumGothicExtraBold" panose="020D0904000000000000" pitchFamily="50" charset="-127"/>
              </a:endParaRPr>
            </a:p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구제 제도</a:t>
              </a:r>
            </a:p>
          </p:txBody>
        </p:sp>
        <p:pic>
          <p:nvPicPr>
            <p:cNvPr id="36" name="그림 35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6E2AB517-4070-C51E-765E-DE8BA6629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760" y="5283694"/>
              <a:ext cx="269751" cy="291356"/>
            </a:xfrm>
            <a:prstGeom prst="rect">
              <a:avLst/>
            </a:prstGeom>
          </p:spPr>
        </p:pic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34CCE550-1143-7518-3764-CE82883D702F}"/>
              </a:ext>
            </a:extLst>
          </p:cNvPr>
          <p:cNvGrpSpPr/>
          <p:nvPr/>
        </p:nvGrpSpPr>
        <p:grpSpPr>
          <a:xfrm>
            <a:off x="7505738" y="2773335"/>
            <a:ext cx="983266" cy="307777"/>
            <a:chOff x="7240428" y="2393243"/>
            <a:chExt cx="983266" cy="30777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CEC6827-BFA8-183B-97A2-BBBC196EC607}"/>
                </a:ext>
              </a:extLst>
            </p:cNvPr>
            <p:cNvSpPr txBox="1"/>
            <p:nvPr/>
          </p:nvSpPr>
          <p:spPr>
            <a:xfrm>
              <a:off x="7510179" y="2393243"/>
              <a:ext cx="7135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참정권</a:t>
              </a:r>
            </a:p>
          </p:txBody>
        </p:sp>
        <p:pic>
          <p:nvPicPr>
            <p:cNvPr id="42" name="그림 41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2B3EF614-575C-A4C7-C134-D09F0599B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428" y="2393243"/>
              <a:ext cx="269751" cy="291356"/>
            </a:xfrm>
            <a:prstGeom prst="rect">
              <a:avLst/>
            </a:prstGeom>
          </p:spPr>
        </p:pic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60628344-118C-EE94-8D4E-62C24FBCB4C4}"/>
              </a:ext>
            </a:extLst>
          </p:cNvPr>
          <p:cNvGrpSpPr/>
          <p:nvPr/>
        </p:nvGrpSpPr>
        <p:grpSpPr>
          <a:xfrm>
            <a:off x="7505738" y="3077712"/>
            <a:ext cx="983266" cy="307777"/>
            <a:chOff x="7240428" y="2393243"/>
            <a:chExt cx="983266" cy="30777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C0C0477-E91E-00E1-0038-E21E301CDEEC}"/>
                </a:ext>
              </a:extLst>
            </p:cNvPr>
            <p:cNvSpPr txBox="1"/>
            <p:nvPr/>
          </p:nvSpPr>
          <p:spPr>
            <a:xfrm>
              <a:off x="7510179" y="2393243"/>
              <a:ext cx="7135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청구권</a:t>
              </a:r>
            </a:p>
          </p:txBody>
        </p:sp>
        <p:pic>
          <p:nvPicPr>
            <p:cNvPr id="53" name="그림 52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2314023D-D043-CC58-024A-4FDE3AD4C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428" y="2393243"/>
              <a:ext cx="269751" cy="291356"/>
            </a:xfrm>
            <a:prstGeom prst="rect">
              <a:avLst/>
            </a:prstGeom>
          </p:spPr>
        </p:pic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6A7B6BA3-DB1C-109C-5755-5E99CC026042}"/>
              </a:ext>
            </a:extLst>
          </p:cNvPr>
          <p:cNvGrpSpPr/>
          <p:nvPr/>
        </p:nvGrpSpPr>
        <p:grpSpPr>
          <a:xfrm>
            <a:off x="8779440" y="2455462"/>
            <a:ext cx="983266" cy="307777"/>
            <a:chOff x="7240428" y="2393243"/>
            <a:chExt cx="983266" cy="307777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4774755-837A-E298-E9DA-D168AB9895EE}"/>
                </a:ext>
              </a:extLst>
            </p:cNvPr>
            <p:cNvSpPr txBox="1"/>
            <p:nvPr/>
          </p:nvSpPr>
          <p:spPr>
            <a:xfrm>
              <a:off x="7510179" y="2393243"/>
              <a:ext cx="7135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평등권</a:t>
              </a:r>
            </a:p>
          </p:txBody>
        </p:sp>
        <p:pic>
          <p:nvPicPr>
            <p:cNvPr id="56" name="그림 55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7E421727-A2BA-3C5F-E46A-173B4F6C9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428" y="2393243"/>
              <a:ext cx="269751" cy="291356"/>
            </a:xfrm>
            <a:prstGeom prst="rect">
              <a:avLst/>
            </a:prstGeom>
          </p:spPr>
        </p:pic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EFD22C20-4CD2-5986-A183-41D6C2CFB0BA}"/>
              </a:ext>
            </a:extLst>
          </p:cNvPr>
          <p:cNvGrpSpPr/>
          <p:nvPr/>
        </p:nvGrpSpPr>
        <p:grpSpPr>
          <a:xfrm>
            <a:off x="8779440" y="2765725"/>
            <a:ext cx="983266" cy="307777"/>
            <a:chOff x="7240428" y="2393243"/>
            <a:chExt cx="983266" cy="307777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CBB0EC3-80DA-D665-8FE1-2669935D9508}"/>
                </a:ext>
              </a:extLst>
            </p:cNvPr>
            <p:cNvSpPr txBox="1"/>
            <p:nvPr/>
          </p:nvSpPr>
          <p:spPr>
            <a:xfrm>
              <a:off x="7510179" y="2393243"/>
              <a:ext cx="7135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사회권</a:t>
              </a:r>
            </a:p>
          </p:txBody>
        </p:sp>
        <p:pic>
          <p:nvPicPr>
            <p:cNvPr id="76" name="그림 75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3F25C1EB-4C46-FABA-487F-6F258F35F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428" y="2393243"/>
              <a:ext cx="269751" cy="291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20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28FE0579-92BB-EBB5-8ABF-7AF282B6E0A2}"/>
              </a:ext>
            </a:extLst>
          </p:cNvPr>
          <p:cNvSpPr txBox="1">
            <a:spLocks/>
          </p:cNvSpPr>
          <p:nvPr/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5400" b="1" dirty="0">
                <a:latin typeface="+mj-lt"/>
              </a:rPr>
              <a:t>목차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30BA7ADA-0EDB-9B41-4862-6D6985B8B04E}"/>
              </a:ext>
            </a:extLst>
          </p:cNvPr>
          <p:cNvSpPr txBox="1">
            <a:spLocks/>
          </p:cNvSpPr>
          <p:nvPr/>
        </p:nvSpPr>
        <p:spPr>
          <a:xfrm>
            <a:off x="5854439" y="3072429"/>
            <a:ext cx="4614778" cy="23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ko-KR" altLang="en-US" sz="2000" b="1" dirty="0">
                <a:latin typeface="+mj-lt"/>
              </a:rPr>
              <a:t>인권 보장을 위한 헌법에 마련된 장치</a:t>
            </a:r>
          </a:p>
        </p:txBody>
      </p:sp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25C9C894-3FEE-1FC6-0E8B-385E9817394F}"/>
              </a:ext>
            </a:extLst>
          </p:cNvPr>
          <p:cNvSpPr txBox="1">
            <a:spLocks/>
          </p:cNvSpPr>
          <p:nvPr/>
        </p:nvSpPr>
        <p:spPr>
          <a:xfrm>
            <a:off x="5215865" y="3045429"/>
            <a:ext cx="702082" cy="28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ko-KR" sz="2000" b="1" dirty="0">
                <a:latin typeface="+mj-lt"/>
              </a:rPr>
              <a:t>02</a:t>
            </a:r>
            <a:endParaRPr kumimoji="1" lang="ko-KR" altLang="en-US" sz="2000" b="1" dirty="0">
              <a:latin typeface="+mj-lt"/>
            </a:endParaRPr>
          </a:p>
        </p:txBody>
      </p:sp>
      <p:sp>
        <p:nvSpPr>
          <p:cNvPr id="8" name="텍스트 개체 틀 5">
            <a:extLst>
              <a:ext uri="{FF2B5EF4-FFF2-40B4-BE49-F238E27FC236}">
                <a16:creationId xmlns:a16="http://schemas.microsoft.com/office/drawing/2014/main" id="{160236D5-66B1-A6DE-19F5-B2AA8FC82633}"/>
              </a:ext>
            </a:extLst>
          </p:cNvPr>
          <p:cNvSpPr txBox="1">
            <a:spLocks/>
          </p:cNvSpPr>
          <p:nvPr/>
        </p:nvSpPr>
        <p:spPr>
          <a:xfrm>
            <a:off x="5594307" y="4251896"/>
            <a:ext cx="5629290" cy="23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ko-KR" altLang="en-US" sz="2000" b="1" dirty="0">
                <a:latin typeface="+mj-lt"/>
              </a:rPr>
              <a:t>권익 보호를 위한 시민 참여의 중요성</a:t>
            </a:r>
          </a:p>
        </p:txBody>
      </p:sp>
      <p:sp>
        <p:nvSpPr>
          <p:cNvPr id="9" name="텍스트 개체 틀 6">
            <a:extLst>
              <a:ext uri="{FF2B5EF4-FFF2-40B4-BE49-F238E27FC236}">
                <a16:creationId xmlns:a16="http://schemas.microsoft.com/office/drawing/2014/main" id="{CB6E37B8-034D-11E5-5755-89AE8E12A665}"/>
              </a:ext>
            </a:extLst>
          </p:cNvPr>
          <p:cNvSpPr txBox="1">
            <a:spLocks/>
          </p:cNvSpPr>
          <p:nvPr/>
        </p:nvSpPr>
        <p:spPr>
          <a:xfrm>
            <a:off x="4955733" y="4224896"/>
            <a:ext cx="837378" cy="28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ko-KR" sz="2000" b="1" dirty="0">
                <a:latin typeface="+mj-lt"/>
              </a:rPr>
              <a:t>03</a:t>
            </a:r>
            <a:endParaRPr kumimoji="1" lang="ko-KR" altLang="en-US" sz="2000" b="1" dirty="0">
              <a:latin typeface="+mj-lt"/>
            </a:endParaRPr>
          </a:p>
        </p:txBody>
      </p:sp>
      <p:sp>
        <p:nvSpPr>
          <p:cNvPr id="11" name="텍스트 개체 틀 8">
            <a:extLst>
              <a:ext uri="{FF2B5EF4-FFF2-40B4-BE49-F238E27FC236}">
                <a16:creationId xmlns:a16="http://schemas.microsoft.com/office/drawing/2014/main" id="{2BE65F89-6CF7-E6F1-9FB5-F1EAB980E490}"/>
              </a:ext>
            </a:extLst>
          </p:cNvPr>
          <p:cNvSpPr txBox="1">
            <a:spLocks/>
          </p:cNvSpPr>
          <p:nvPr/>
        </p:nvSpPr>
        <p:spPr>
          <a:xfrm>
            <a:off x="4934850" y="5421051"/>
            <a:ext cx="6929853" cy="23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ko-KR" altLang="en-US" sz="2000" b="1">
                <a:latin typeface="+mj-lt"/>
              </a:rPr>
              <a:t>시민 참여의 중요성과 시민 불복종</a:t>
            </a:r>
            <a:endParaRPr kumimoji="1" lang="ko-KR" altLang="en-US" sz="2000" b="1" dirty="0">
              <a:latin typeface="+mj-lt"/>
            </a:endParaRPr>
          </a:p>
        </p:txBody>
      </p:sp>
      <p:sp>
        <p:nvSpPr>
          <p:cNvPr id="12" name="텍스트 개체 틀 9">
            <a:extLst>
              <a:ext uri="{FF2B5EF4-FFF2-40B4-BE49-F238E27FC236}">
                <a16:creationId xmlns:a16="http://schemas.microsoft.com/office/drawing/2014/main" id="{81B6F3F0-EB77-3CE3-B319-1C0331C78393}"/>
              </a:ext>
            </a:extLst>
          </p:cNvPr>
          <p:cNvSpPr txBox="1">
            <a:spLocks/>
          </p:cNvSpPr>
          <p:nvPr/>
        </p:nvSpPr>
        <p:spPr>
          <a:xfrm>
            <a:off x="4296276" y="5394051"/>
            <a:ext cx="837378" cy="28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ko-KR" sz="2000" b="1" dirty="0">
                <a:latin typeface="+mj-lt"/>
              </a:rPr>
              <a:t>04</a:t>
            </a:r>
            <a:endParaRPr kumimoji="1" lang="ko-KR" altLang="en-US" sz="2000" b="1" dirty="0">
              <a:latin typeface="+mj-lt"/>
            </a:endParaRPr>
          </a:p>
        </p:txBody>
      </p:sp>
      <p:sp>
        <p:nvSpPr>
          <p:cNvPr id="15" name="텍스트 개체 틀 12">
            <a:extLst>
              <a:ext uri="{FF2B5EF4-FFF2-40B4-BE49-F238E27FC236}">
                <a16:creationId xmlns:a16="http://schemas.microsoft.com/office/drawing/2014/main" id="{44E21DBD-C198-82ED-219C-FCA084FC1226}"/>
              </a:ext>
            </a:extLst>
          </p:cNvPr>
          <p:cNvSpPr txBox="1">
            <a:spLocks/>
          </p:cNvSpPr>
          <p:nvPr/>
        </p:nvSpPr>
        <p:spPr>
          <a:xfrm>
            <a:off x="5124160" y="1854977"/>
            <a:ext cx="802907" cy="28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ko-KR" sz="2000" b="1" dirty="0">
                <a:latin typeface="+mj-lt"/>
              </a:rPr>
              <a:t>01</a:t>
            </a:r>
            <a:endParaRPr kumimoji="1" lang="ko-KR" altLang="en-US" sz="2000" b="1" dirty="0">
              <a:latin typeface="+mj-lt"/>
            </a:endParaRPr>
          </a:p>
        </p:txBody>
      </p:sp>
      <p:sp>
        <p:nvSpPr>
          <p:cNvPr id="16" name="텍스트 개체 틀 13">
            <a:extLst>
              <a:ext uri="{FF2B5EF4-FFF2-40B4-BE49-F238E27FC236}">
                <a16:creationId xmlns:a16="http://schemas.microsoft.com/office/drawing/2014/main" id="{6E02ACF7-1F1C-B023-2C4F-5EA42C96EE41}"/>
              </a:ext>
            </a:extLst>
          </p:cNvPr>
          <p:cNvSpPr txBox="1">
            <a:spLocks/>
          </p:cNvSpPr>
          <p:nvPr/>
        </p:nvSpPr>
        <p:spPr>
          <a:xfrm>
            <a:off x="5854438" y="1917977"/>
            <a:ext cx="4146282" cy="50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ko-KR" altLang="en-US" sz="2000" b="1" dirty="0">
                <a:latin typeface="+mj-lt"/>
              </a:rPr>
              <a:t>인권과 헌법의 관계</a:t>
            </a:r>
          </a:p>
        </p:txBody>
      </p:sp>
    </p:spTree>
    <p:extLst>
      <p:ext uri="{BB962C8B-B14F-4D97-AF65-F5344CB8AC3E}">
        <p14:creationId xmlns:p14="http://schemas.microsoft.com/office/powerpoint/2010/main" val="1238619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A221B16-42E1-A54B-0E3B-045E5317C6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5045175" y="1918550"/>
            <a:ext cx="2503490" cy="238625"/>
          </a:xfrm>
          <a:prstGeom prst="rect">
            <a:avLst/>
          </a:prstGeom>
        </p:spPr>
      </p:pic>
      <p:sp>
        <p:nvSpPr>
          <p:cNvPr id="49" name="사각형: 모서리가 접힌 도형 48">
            <a:extLst>
              <a:ext uri="{FF2B5EF4-FFF2-40B4-BE49-F238E27FC236}">
                <a16:creationId xmlns:a16="http://schemas.microsoft.com/office/drawing/2014/main" id="{A7B6DD97-9880-35DA-7597-0FA9F44F8446}"/>
              </a:ext>
            </a:extLst>
          </p:cNvPr>
          <p:cNvSpPr/>
          <p:nvPr/>
        </p:nvSpPr>
        <p:spPr>
          <a:xfrm>
            <a:off x="6300928" y="3454483"/>
            <a:ext cx="3828808" cy="2770826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lt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/>
          <p:nvPr/>
        </p:nvCxnSpPr>
        <p:spPr>
          <a:xfrm>
            <a:off x="2680716" y="1344168"/>
            <a:ext cx="6830568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902679" y="679952"/>
            <a:ext cx="1947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>
                <a:latin typeface="+mj-lt"/>
                <a:ea typeface="HY견고딕" panose="02030600000101010101" pitchFamily="18" charset="-127"/>
              </a:rPr>
              <a:t>학습 목표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00928" y="249934"/>
            <a:ext cx="730808" cy="584647"/>
          </a:xfrm>
          <a:prstGeom prst="rect">
            <a:avLst/>
          </a:prstGeom>
        </p:spPr>
      </p:pic>
      <p:pic>
        <p:nvPicPr>
          <p:cNvPr id="23" name="그림 22" descr="그래픽, 그래픽 디자인, 클립아트, 로고이(가) 표시된 사진&#10;&#10;자동 생성된 설명">
            <a:extLst>
              <a:ext uri="{FF2B5EF4-FFF2-40B4-BE49-F238E27FC236}">
                <a16:creationId xmlns:a16="http://schemas.microsoft.com/office/drawing/2014/main" id="{4FD56821-4CF5-4E1D-6B99-CAF69A525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911" y="1713167"/>
            <a:ext cx="748386" cy="748386"/>
          </a:xfrm>
          <a:prstGeom prst="rect">
            <a:avLst/>
          </a:prstGeom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D340E777-72B9-C4E6-BBF6-B525EDD0C302}"/>
              </a:ext>
            </a:extLst>
          </p:cNvPr>
          <p:cNvSpPr/>
          <p:nvPr/>
        </p:nvSpPr>
        <p:spPr>
          <a:xfrm>
            <a:off x="2438397" y="1811849"/>
            <a:ext cx="8181248" cy="4272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인권의 보장을 위해 헌법은 어떤 역할을 </a:t>
            </a:r>
            <a:r>
              <a:rPr lang="ko-KR" altLang="en-US" sz="2400" b="1" dirty="0" err="1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해야할까</a:t>
            </a:r>
            <a:r>
              <a:rPr lang="en-US" altLang="ko-KR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F4CA24-74FD-1255-083B-217766ACE724}"/>
              </a:ext>
            </a:extLst>
          </p:cNvPr>
          <p:cNvSpPr txBox="1"/>
          <p:nvPr/>
        </p:nvSpPr>
        <p:spPr>
          <a:xfrm>
            <a:off x="3452570" y="2452152"/>
            <a:ext cx="1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+mj-lt"/>
                <a:ea typeface="HY견고딕" panose="02030600000101010101" pitchFamily="18" charset="-127"/>
              </a:rPr>
              <a:t>헌법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FA13A-1513-8431-BEE0-52A42109A98F}"/>
              </a:ext>
            </a:extLst>
          </p:cNvPr>
          <p:cNvSpPr txBox="1"/>
          <p:nvPr/>
        </p:nvSpPr>
        <p:spPr>
          <a:xfrm>
            <a:off x="5299364" y="2452152"/>
            <a:ext cx="1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+mj-lt"/>
                <a:ea typeface="HY견고딕" panose="02030600000101010101" pitchFamily="18" charset="-127"/>
              </a:rPr>
              <a:t>기본권</a:t>
            </a:r>
          </a:p>
        </p:txBody>
      </p:sp>
      <p:pic>
        <p:nvPicPr>
          <p:cNvPr id="21" name="그림 20" descr="블랙, 어둠이(가) 표시된 사진&#10;&#10;자동 생성된 설명">
            <a:extLst>
              <a:ext uri="{FF2B5EF4-FFF2-40B4-BE49-F238E27FC236}">
                <a16:creationId xmlns:a16="http://schemas.microsoft.com/office/drawing/2014/main" id="{975C763E-65CB-BFE4-0A3F-DEABC3226E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3133368" y="2485711"/>
            <a:ext cx="390043" cy="311700"/>
          </a:xfrm>
          <a:prstGeom prst="rect">
            <a:avLst/>
          </a:prstGeom>
        </p:spPr>
      </p:pic>
      <p:pic>
        <p:nvPicPr>
          <p:cNvPr id="22" name="그림 21" descr="블랙, 어둠이(가) 표시된 사진&#10;&#10;자동 생성된 설명">
            <a:extLst>
              <a:ext uri="{FF2B5EF4-FFF2-40B4-BE49-F238E27FC236}">
                <a16:creationId xmlns:a16="http://schemas.microsoft.com/office/drawing/2014/main" id="{64F8E5E9-3CDB-CAD2-57F0-97A9AF5A5F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4935871" y="2485711"/>
            <a:ext cx="390043" cy="311700"/>
          </a:xfrm>
          <a:prstGeom prst="rect">
            <a:avLst/>
          </a:prstGeom>
        </p:spPr>
      </p:pic>
      <p:sp>
        <p:nvSpPr>
          <p:cNvPr id="48" name="사각형: 모서리가 접힌 도형 47">
            <a:extLst>
              <a:ext uri="{FF2B5EF4-FFF2-40B4-BE49-F238E27FC236}">
                <a16:creationId xmlns:a16="http://schemas.microsoft.com/office/drawing/2014/main" id="{C816783B-D8C0-31F4-AE57-58424093EE41}"/>
              </a:ext>
            </a:extLst>
          </p:cNvPr>
          <p:cNvSpPr/>
          <p:nvPr/>
        </p:nvSpPr>
        <p:spPr>
          <a:xfrm>
            <a:off x="1812188" y="3454483"/>
            <a:ext cx="3422445" cy="2356846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j-lt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E192C02D-65AE-83F2-F547-1F348ECD9D5C}"/>
              </a:ext>
            </a:extLst>
          </p:cNvPr>
          <p:cNvSpPr/>
          <p:nvPr/>
        </p:nvSpPr>
        <p:spPr>
          <a:xfrm>
            <a:off x="2802993" y="3622551"/>
            <a:ext cx="1440837" cy="4246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학습 목표</a:t>
            </a:r>
            <a:endParaRPr lang="en-US" altLang="ko-KR" sz="2400" b="1" dirty="0">
              <a:ln>
                <a:solidFill>
                  <a:srgbClr val="4472C4">
                    <a:alpha val="0"/>
                  </a:srgbClr>
                </a:solidFill>
              </a:ln>
              <a:latin typeface="+mj-lt"/>
              <a:ea typeface="HY견고딕" panose="02030600000101010101" pitchFamily="18" charset="-127"/>
              <a:cs typeface="Pretendard" panose="02000503000000020004" pitchFamily="2" charset="-127"/>
            </a:endParaRPr>
          </a:p>
        </p:txBody>
      </p:sp>
      <p:pic>
        <p:nvPicPr>
          <p:cNvPr id="39" name="그래픽 38" descr="배지 1 윤곽선">
            <a:extLst>
              <a:ext uri="{FF2B5EF4-FFF2-40B4-BE49-F238E27FC236}">
                <a16:creationId xmlns:a16="http://schemas.microsoft.com/office/drawing/2014/main" id="{21F63601-FDC3-9B98-3D58-54BA5585BD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39807" y="4185445"/>
            <a:ext cx="282780" cy="28278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89F5AF4-895F-5D8E-4A98-95C2CB0656C5}"/>
              </a:ext>
            </a:extLst>
          </p:cNvPr>
          <p:cNvSpPr txBox="1"/>
          <p:nvPr/>
        </p:nvSpPr>
        <p:spPr>
          <a:xfrm>
            <a:off x="2522587" y="4185445"/>
            <a:ext cx="2220551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인간 존엄성 실현과 인권 보장을 위한</a:t>
            </a:r>
            <a:endParaRPr lang="en-US" altLang="ko-KR" sz="105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헌법의 역할을 설명할 수 있다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.</a:t>
            </a:r>
            <a:endParaRPr lang="ko-KR" altLang="en-US" sz="105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2A2F03-7D2B-6467-C66C-F267D69BA7F8}"/>
              </a:ext>
            </a:extLst>
          </p:cNvPr>
          <p:cNvSpPr txBox="1"/>
          <p:nvPr/>
        </p:nvSpPr>
        <p:spPr>
          <a:xfrm>
            <a:off x="6573586" y="5910924"/>
            <a:ext cx="3473961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활동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: </a:t>
            </a: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위 그림은 헌법의 어떤 역할을 표현한 것일까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?</a:t>
            </a:r>
            <a:endParaRPr lang="ko-KR" altLang="en-US" sz="105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C70CA64-F8F7-B910-1C97-60DC756A904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6"/>
          <a:stretch/>
        </p:blipFill>
        <p:spPr>
          <a:xfrm>
            <a:off x="6529021" y="3516936"/>
            <a:ext cx="3140392" cy="23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7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8831BA12-4D2C-B0F2-D057-C4547ED61D0A}"/>
              </a:ext>
            </a:extLst>
          </p:cNvPr>
          <p:cNvGrpSpPr/>
          <p:nvPr/>
        </p:nvGrpSpPr>
        <p:grpSpPr>
          <a:xfrm>
            <a:off x="1235799" y="4212568"/>
            <a:ext cx="9967863" cy="2084470"/>
            <a:chOff x="1358062" y="4212568"/>
            <a:chExt cx="9967863" cy="2084470"/>
          </a:xfrm>
        </p:grpSpPr>
        <p:sp>
          <p:nvSpPr>
            <p:cNvPr id="20" name="Rectangle 7">
              <a:extLst>
                <a:ext uri="{FF2B5EF4-FFF2-40B4-BE49-F238E27FC236}">
                  <a16:creationId xmlns:a16="http://schemas.microsoft.com/office/drawing/2014/main" id="{C1802B4C-8E66-F64C-F4B3-F200C9A6BF30}"/>
                </a:ext>
              </a:extLst>
            </p:cNvPr>
            <p:cNvSpPr/>
            <p:nvPr/>
          </p:nvSpPr>
          <p:spPr>
            <a:xfrm>
              <a:off x="1358062" y="4343280"/>
              <a:ext cx="9967863" cy="1953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53FAC46A-D1C2-C623-A585-D3D8E6F789A3}"/>
                </a:ext>
              </a:extLst>
            </p:cNvPr>
            <p:cNvSpPr/>
            <p:nvPr/>
          </p:nvSpPr>
          <p:spPr>
            <a:xfrm>
              <a:off x="1358062" y="4212568"/>
              <a:ext cx="1403370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한법의</a:t>
              </a: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 의미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63001" y="2743203"/>
            <a:ext cx="9967864" cy="1078080"/>
            <a:chOff x="1235798" y="2516101"/>
            <a:chExt cx="9967864" cy="1078080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3"/>
              <a:ext cx="9967863" cy="864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1557633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헌법의 중요성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2556143" y="2043387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인권 보장을 위한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헌법의 역할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인권과 헌법은 어떤 관계가 있을까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654" y="1341830"/>
            <a:ext cx="4224557" cy="7165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66B29E-F403-2C64-B3F1-AAF9CDCED88D}"/>
              </a:ext>
            </a:extLst>
          </p:cNvPr>
          <p:cNvSpPr txBox="1"/>
          <p:nvPr/>
        </p:nvSpPr>
        <p:spPr>
          <a:xfrm>
            <a:off x="1795501" y="4763534"/>
            <a:ext cx="9365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국가의 운영 원리와 통치 조직을 규정하는 국가의 </a:t>
            </a:r>
            <a:r>
              <a:rPr lang="ko-KR" altLang="en-US" dirty="0" err="1">
                <a:latin typeface="+mj-lt"/>
                <a:ea typeface="NanumGothicExtraBold" panose="020D0904000000000000" pitchFamily="50" charset="-127"/>
              </a:rPr>
              <a:t>최고법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79D68D9-AEC3-9B71-DEA6-3B4A7A9CD7B8}"/>
              </a:ext>
            </a:extLst>
          </p:cNvPr>
          <p:cNvSpPr txBox="1"/>
          <p:nvPr/>
        </p:nvSpPr>
        <p:spPr>
          <a:xfrm>
            <a:off x="2820635" y="3089830"/>
            <a:ext cx="820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인권은 점점 확장되고 있지만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여전히 보장 받지 못하는 사람들이 많음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</p:txBody>
      </p:sp>
      <p:pic>
        <p:nvPicPr>
          <p:cNvPr id="13" name="그림 12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E6F80ED3-CD19-0890-C8DB-688F4ADAE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68" y="4763534"/>
            <a:ext cx="329135" cy="329135"/>
          </a:xfrm>
          <a:prstGeom prst="rect">
            <a:avLst/>
          </a:prstGeom>
        </p:spPr>
      </p:pic>
      <p:pic>
        <p:nvPicPr>
          <p:cNvPr id="15" name="그림 14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F396C21F-57A0-3EF0-CD7E-F98FD6F2D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71" y="5278301"/>
            <a:ext cx="329135" cy="329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72DE87-81D0-AF1F-F6BC-CD44D2EE3E5D}"/>
              </a:ext>
            </a:extLst>
          </p:cNvPr>
          <p:cNvSpPr txBox="1"/>
          <p:nvPr/>
        </p:nvSpPr>
        <p:spPr>
          <a:xfrm>
            <a:off x="1808590" y="5183779"/>
            <a:ext cx="93659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highlight>
                  <a:srgbClr val="FFFF00"/>
                </a:highlight>
                <a:latin typeface="+mj-lt"/>
                <a:ea typeface="NanumGothicExtraBold" panose="020D0904000000000000" pitchFamily="50" charset="-127"/>
              </a:rPr>
              <a:t>입헌 주의</a:t>
            </a:r>
            <a:endParaRPr lang="en-US" altLang="ko-KR" sz="3200" dirty="0">
              <a:highlight>
                <a:srgbClr val="FFFF00"/>
              </a:highlight>
              <a:latin typeface="+mj-lt"/>
              <a:ea typeface="NanumGothicExtraBold" panose="020D0904000000000000" pitchFamily="50" charset="-127"/>
            </a:endParaRPr>
          </a:p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국가의 통치 및 공동체의 모든 생활에 관한 결정은 헌법에 따라서 이루어지는 것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67BB064-8E6D-6DCF-ED25-EB8CDA7353A4}"/>
              </a:ext>
            </a:extLst>
          </p:cNvPr>
          <p:cNvGrpSpPr/>
          <p:nvPr/>
        </p:nvGrpSpPr>
        <p:grpSpPr>
          <a:xfrm>
            <a:off x="2968664" y="3422671"/>
            <a:ext cx="5330106" cy="312032"/>
            <a:chOff x="4444577" y="5443200"/>
            <a:chExt cx="5330106" cy="3120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BC4458-B802-7228-D4CA-CEBA74A4A3EE}"/>
                </a:ext>
              </a:extLst>
            </p:cNvPr>
            <p:cNvSpPr txBox="1"/>
            <p:nvPr/>
          </p:nvSpPr>
          <p:spPr>
            <a:xfrm>
              <a:off x="4544268" y="5443200"/>
              <a:ext cx="52304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인권을 보장하기 위한 제도적 장치가 필요하며 그 토대가 헌법</a:t>
              </a:r>
            </a:p>
          </p:txBody>
        </p:sp>
        <p:pic>
          <p:nvPicPr>
            <p:cNvPr id="14" name="그림 13" descr="원이(가) 표시된 사진&#10;&#10;자동 생성된 설명">
              <a:extLst>
                <a:ext uri="{FF2B5EF4-FFF2-40B4-BE49-F238E27FC236}">
                  <a16:creationId xmlns:a16="http://schemas.microsoft.com/office/drawing/2014/main" id="{3DC21C3E-9D68-4C2F-C2AD-06099CAB4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503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63001" y="2743203"/>
            <a:ext cx="9967864" cy="3592746"/>
            <a:chOff x="1235798" y="2516101"/>
            <a:chExt cx="9967864" cy="3592746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3"/>
              <a:ext cx="9967863" cy="3379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1557633" cy="59014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헌법에 보장된</a:t>
              </a:r>
              <a:endParaRPr lang="en-US" altLang="ko-K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기본권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2556143" y="2043387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인권 보장을 위한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헌법의 역할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인권과 헌법은 어떤 관계가 있을까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654" y="1341830"/>
            <a:ext cx="4224557" cy="716513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98EFE27B-9E1F-3C01-4B71-DFEAC43625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6960" y="3374844"/>
            <a:ext cx="5146205" cy="2495633"/>
          </a:xfrm>
          <a:prstGeom prst="rect">
            <a:avLst/>
          </a:prstGeom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17A84102-633B-1998-3702-F6FFBFA049D6}"/>
              </a:ext>
            </a:extLst>
          </p:cNvPr>
          <p:cNvGrpSpPr/>
          <p:nvPr/>
        </p:nvGrpSpPr>
        <p:grpSpPr>
          <a:xfrm>
            <a:off x="1603098" y="5924633"/>
            <a:ext cx="8630399" cy="312032"/>
            <a:chOff x="4444577" y="5443200"/>
            <a:chExt cx="8630399" cy="31203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77CCDF-A08B-73B6-CC62-E9CF803E5340}"/>
                </a:ext>
              </a:extLst>
            </p:cNvPr>
            <p:cNvSpPr txBox="1"/>
            <p:nvPr/>
          </p:nvSpPr>
          <p:spPr>
            <a:xfrm>
              <a:off x="4544267" y="5443200"/>
              <a:ext cx="85307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법의 위계 </a:t>
              </a:r>
              <a:r>
                <a:rPr lang="en-US" altLang="ko-KR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: </a:t>
              </a:r>
              <a:r>
                <a:rPr lang="ko-KR" altLang="en-US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헌법은 모든 법령의 기준과 근거가 되기때문에</a:t>
              </a:r>
              <a:r>
                <a:rPr lang="en-US" altLang="ko-KR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하위 법령은 헌법의 정신과 이념을 따라야 함</a:t>
              </a:r>
            </a:p>
          </p:txBody>
        </p:sp>
        <p:pic>
          <p:nvPicPr>
            <p:cNvPr id="23" name="그림 22" descr="원이(가) 표시된 사진&#10;&#10;자동 생성된 설명">
              <a:extLst>
                <a:ext uri="{FF2B5EF4-FFF2-40B4-BE49-F238E27FC236}">
                  <a16:creationId xmlns:a16="http://schemas.microsoft.com/office/drawing/2014/main" id="{CFDD5950-F128-4EC8-3D3B-5CA63364C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  <p:pic>
        <p:nvPicPr>
          <p:cNvPr id="25" name="그림 24">
            <a:extLst>
              <a:ext uri="{FF2B5EF4-FFF2-40B4-BE49-F238E27FC236}">
                <a16:creationId xmlns:a16="http://schemas.microsoft.com/office/drawing/2014/main" id="{BA8587CC-7B89-02BF-4467-DF7C838F09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9006" y="2713733"/>
            <a:ext cx="5700409" cy="814980"/>
          </a:xfrm>
          <a:prstGeom prst="rect">
            <a:avLst/>
          </a:prstGeom>
        </p:spPr>
      </p:pic>
      <p:pic>
        <p:nvPicPr>
          <p:cNvPr id="27" name="그림 26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90AE6497-7A85-FD30-B4F4-DD172F4A20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123" y="3905768"/>
            <a:ext cx="329135" cy="32913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7E5EFC3-C990-F385-28DE-F9505078386A}"/>
              </a:ext>
            </a:extLst>
          </p:cNvPr>
          <p:cNvSpPr txBox="1"/>
          <p:nvPr/>
        </p:nvSpPr>
        <p:spPr>
          <a:xfrm>
            <a:off x="6926258" y="3905768"/>
            <a:ext cx="4283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우리 헌법에서는 모든 국민은 존엄하고 가치 있는 존재임을 확인하고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행복을 추구할 권리를 지닌다고 명시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</p:txBody>
      </p:sp>
      <p:pic>
        <p:nvPicPr>
          <p:cNvPr id="31" name="그림 30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6F7CD214-B519-A6C0-CEC4-D40AC0E319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123" y="4914071"/>
            <a:ext cx="329135" cy="32913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BCA81A5-50D7-E250-77FF-2E21511033FF}"/>
              </a:ext>
            </a:extLst>
          </p:cNvPr>
          <p:cNvSpPr txBox="1"/>
          <p:nvPr/>
        </p:nvSpPr>
        <p:spPr>
          <a:xfrm>
            <a:off x="6926258" y="4914071"/>
            <a:ext cx="4283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이를 바탕으로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자유권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평등권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참정권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사회권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청구권 등 여러가지 </a:t>
            </a:r>
            <a:r>
              <a:rPr lang="ko-KR" altLang="en-US" dirty="0">
                <a:highlight>
                  <a:srgbClr val="FFFF00"/>
                </a:highlight>
                <a:latin typeface="+mj-lt"/>
                <a:ea typeface="NanumGothicExtraBold" panose="020D0904000000000000" pitchFamily="50" charset="-127"/>
              </a:rPr>
              <a:t>기본권을 보장</a:t>
            </a:r>
            <a:endParaRPr lang="en-US" altLang="ko-KR" dirty="0">
              <a:highlight>
                <a:srgbClr val="FFFF00"/>
              </a:highlight>
              <a:latin typeface="+mj-lt"/>
              <a:ea typeface="NanumGothic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864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63001" y="2743203"/>
            <a:ext cx="9967864" cy="3592746"/>
            <a:chOff x="1235798" y="2516101"/>
            <a:chExt cx="9967864" cy="3592746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3"/>
              <a:ext cx="9967863" cy="3379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1557633" cy="59014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헌법에 보장된</a:t>
              </a:r>
              <a:endParaRPr lang="en-US" altLang="ko-K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기본권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2556143" y="2043387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인권 보장을 위한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헌법의 역할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인권과 헌법은 어떤 관계가 있을까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654" y="1341830"/>
            <a:ext cx="4224557" cy="71651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6EB5A13-119A-CF5B-E712-EC0B9EA053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50" t="11223"/>
          <a:stretch/>
        </p:blipFill>
        <p:spPr>
          <a:xfrm>
            <a:off x="1748132" y="3429000"/>
            <a:ext cx="8997599" cy="290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9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63001" y="2743203"/>
            <a:ext cx="9967864" cy="3592746"/>
            <a:chOff x="1235798" y="2516101"/>
            <a:chExt cx="9967864" cy="3592746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3"/>
              <a:ext cx="9967863" cy="3379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1557633" cy="436054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권력 분립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5132870" y="2070723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인권 보장을 위한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헌법의 역할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인권 보장을 위해 헌법에는 어떤 장치들이 마련되어 있을까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654" y="1341830"/>
            <a:ext cx="4224557" cy="7165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1EC9A8-504E-C2F3-CB20-5BFAD635F648}"/>
              </a:ext>
            </a:extLst>
          </p:cNvPr>
          <p:cNvSpPr txBox="1"/>
          <p:nvPr/>
        </p:nvSpPr>
        <p:spPr>
          <a:xfrm>
            <a:off x="1932233" y="3264432"/>
            <a:ext cx="8204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국가 권력을 여러 기관으로 나누어 서로 견제하고 균형을 이두로고 함으로써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권력의 남용과 부패로 인해 국민의 인권이 침해당하는 것을 막기 위한 제도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3045B893-9FBA-A713-B246-ED84E4BB19CA}"/>
              </a:ext>
            </a:extLst>
          </p:cNvPr>
          <p:cNvGrpSpPr/>
          <p:nvPr/>
        </p:nvGrpSpPr>
        <p:grpSpPr>
          <a:xfrm>
            <a:off x="1603098" y="5917918"/>
            <a:ext cx="7626814" cy="312032"/>
            <a:chOff x="4444577" y="5443200"/>
            <a:chExt cx="7626814" cy="3120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BD0D55-5864-8C8E-9A47-39CE0E60EB39}"/>
                </a:ext>
              </a:extLst>
            </p:cNvPr>
            <p:cNvSpPr txBox="1"/>
            <p:nvPr/>
          </p:nvSpPr>
          <p:spPr>
            <a:xfrm>
              <a:off x="4544268" y="5443200"/>
              <a:ext cx="75271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dirty="0">
                  <a:solidFill>
                    <a:srgbClr val="4592FA"/>
                  </a:solidFill>
                  <a:highlight>
                    <a:srgbClr val="FFFF00"/>
                  </a:highlight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헌법 재판소란</a:t>
              </a:r>
              <a:r>
                <a:rPr lang="en-US" altLang="ko-KR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 </a:t>
              </a:r>
              <a:r>
                <a:rPr lang="ko-KR" altLang="en-US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국가의 권력이 국민의 기본권을 침해 했을 때</a:t>
              </a:r>
              <a:r>
                <a:rPr lang="en-US" altLang="ko-KR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, </a:t>
              </a:r>
              <a:r>
                <a:rPr lang="ko-KR" altLang="en-US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이를 헌법에 따라 심판하는 곳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endParaRPr>
            </a:p>
          </p:txBody>
        </p:sp>
        <p:pic>
          <p:nvPicPr>
            <p:cNvPr id="11" name="그림 10" descr="원이(가) 표시된 사진&#10;&#10;자동 생성된 설명">
              <a:extLst>
                <a:ext uri="{FF2B5EF4-FFF2-40B4-BE49-F238E27FC236}">
                  <a16:creationId xmlns:a16="http://schemas.microsoft.com/office/drawing/2014/main" id="{09FBA1B9-FAD1-B3B8-3447-DCA85DB52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  <p:pic>
        <p:nvPicPr>
          <p:cNvPr id="13" name="그림 12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43AF3798-2988-BC8C-3D2B-43D4F4C878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3264432"/>
            <a:ext cx="329135" cy="32913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A0A334E6-8513-27AC-4BE8-A8EA685578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3645" y="3863792"/>
            <a:ext cx="2036038" cy="1943872"/>
          </a:xfrm>
          <a:prstGeom prst="round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837773FB-B630-1391-1A9D-91435E2AA8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19" y="3995938"/>
            <a:ext cx="2849995" cy="178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3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63001" y="2743203"/>
            <a:ext cx="9967864" cy="3592746"/>
            <a:chOff x="1235798" y="2516101"/>
            <a:chExt cx="9967864" cy="3592746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3"/>
              <a:ext cx="9967863" cy="3379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1557633" cy="436054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법치주의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5132870" y="2070723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인권 보장을 위한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헌법의 역할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인권 보장을 위해 헌법에는 어떤 장치들이 마련되어 있을까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654" y="1341830"/>
            <a:ext cx="4224557" cy="7165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1EC9A8-504E-C2F3-CB20-5BFAD635F648}"/>
              </a:ext>
            </a:extLst>
          </p:cNvPr>
          <p:cNvSpPr txBox="1"/>
          <p:nvPr/>
        </p:nvSpPr>
        <p:spPr>
          <a:xfrm>
            <a:off x="1932233" y="3264432"/>
            <a:ext cx="820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법률에 근거한 공권력의 행사만을 허용하는 원칙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3045B893-9FBA-A713-B246-ED84E4BB19CA}"/>
              </a:ext>
            </a:extLst>
          </p:cNvPr>
          <p:cNvGrpSpPr/>
          <p:nvPr/>
        </p:nvGrpSpPr>
        <p:grpSpPr>
          <a:xfrm>
            <a:off x="1767665" y="5683360"/>
            <a:ext cx="6312778" cy="523220"/>
            <a:chOff x="4444577" y="5443200"/>
            <a:chExt cx="6312778" cy="5232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BD0D55-5864-8C8E-9A47-39CE0E60EB39}"/>
                </a:ext>
              </a:extLst>
            </p:cNvPr>
            <p:cNvSpPr txBox="1"/>
            <p:nvPr/>
          </p:nvSpPr>
          <p:spPr>
            <a:xfrm>
              <a:off x="4544268" y="5443200"/>
              <a:ext cx="62130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법치주의를 통해 국가 권력이나 권력자에 의한 자의적이고 독단적인 지배를 예방하며 국민의 자유와 권리가 침해되는 것을 막을 수 있음</a:t>
              </a:r>
            </a:p>
          </p:txBody>
        </p:sp>
        <p:pic>
          <p:nvPicPr>
            <p:cNvPr id="11" name="그림 10" descr="원이(가) 표시된 사진&#10;&#10;자동 생성된 설명">
              <a:extLst>
                <a:ext uri="{FF2B5EF4-FFF2-40B4-BE49-F238E27FC236}">
                  <a16:creationId xmlns:a16="http://schemas.microsoft.com/office/drawing/2014/main" id="{09FBA1B9-FAD1-B3B8-3447-DCA85DB52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  <p:pic>
        <p:nvPicPr>
          <p:cNvPr id="13" name="그림 12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43AF3798-2988-BC8C-3D2B-43D4F4C878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3264432"/>
            <a:ext cx="329135" cy="32913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56D42DD-CDD6-8632-7F48-5C5B39B1D1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6551" y="3633764"/>
            <a:ext cx="5634172" cy="204959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E236503A-6952-0029-CD6A-0F2E6088C8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746" y="3439515"/>
            <a:ext cx="2438095" cy="2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63001" y="2743203"/>
            <a:ext cx="9967864" cy="3592746"/>
            <a:chOff x="1235798" y="2516101"/>
            <a:chExt cx="9967864" cy="3592746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3"/>
              <a:ext cx="9967863" cy="3379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6288110" cy="329135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헌법에 열거되지 않은 인권의 보장과 기본권 침해 구제 제도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5132870" y="2070723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인권 보장을 위한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헌법의 역할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인권 보장을 위해 헌법에는 어떤 장치들이 마련되어 있을까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654" y="1341830"/>
            <a:ext cx="4224557" cy="7165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1EC9A8-504E-C2F3-CB20-5BFAD635F648}"/>
              </a:ext>
            </a:extLst>
          </p:cNvPr>
          <p:cNvSpPr txBox="1"/>
          <p:nvPr/>
        </p:nvSpPr>
        <p:spPr>
          <a:xfrm>
            <a:off x="1932232" y="3332516"/>
            <a:ext cx="820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인권은 매우 포괄적인 개념이며 보장되어야 할 종류를 일일이 열거하기 어려움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3045B893-9FBA-A713-B246-ED84E4BB19CA}"/>
              </a:ext>
            </a:extLst>
          </p:cNvPr>
          <p:cNvGrpSpPr/>
          <p:nvPr/>
        </p:nvGrpSpPr>
        <p:grpSpPr>
          <a:xfrm>
            <a:off x="1767664" y="3812493"/>
            <a:ext cx="8888879" cy="312032"/>
            <a:chOff x="4444577" y="5443200"/>
            <a:chExt cx="8888879" cy="3120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BD0D55-5864-8C8E-9A47-39CE0E60EB39}"/>
                </a:ext>
              </a:extLst>
            </p:cNvPr>
            <p:cNvSpPr txBox="1"/>
            <p:nvPr/>
          </p:nvSpPr>
          <p:spPr>
            <a:xfrm>
              <a:off x="4544268" y="5443200"/>
              <a:ext cx="87891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헌법 제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37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조 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1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항 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: “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국민의 자유와 권리는 헌법에 열거되지 아니한 이유로 경시되지 아니한다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.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endParaRPr>
            </a:p>
          </p:txBody>
        </p:sp>
        <p:pic>
          <p:nvPicPr>
            <p:cNvPr id="11" name="그림 10" descr="원이(가) 표시된 사진&#10;&#10;자동 생성된 설명">
              <a:extLst>
                <a:ext uri="{FF2B5EF4-FFF2-40B4-BE49-F238E27FC236}">
                  <a16:creationId xmlns:a16="http://schemas.microsoft.com/office/drawing/2014/main" id="{09FBA1B9-FAD1-B3B8-3447-DCA85DB52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  <p:pic>
        <p:nvPicPr>
          <p:cNvPr id="13" name="그림 12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43AF3798-2988-BC8C-3D2B-43D4F4C878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7" y="3332516"/>
            <a:ext cx="329135" cy="329135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D32B041E-8ECA-EF7A-0109-31FB3453B8DD}"/>
              </a:ext>
            </a:extLst>
          </p:cNvPr>
          <p:cNvGrpSpPr/>
          <p:nvPr/>
        </p:nvGrpSpPr>
        <p:grpSpPr>
          <a:xfrm>
            <a:off x="1603098" y="4376526"/>
            <a:ext cx="9627767" cy="646331"/>
            <a:chOff x="1603098" y="3832989"/>
            <a:chExt cx="9627767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74FE50-023D-BCC3-87D0-4356BFAC558E}"/>
                </a:ext>
              </a:extLst>
            </p:cNvPr>
            <p:cNvSpPr txBox="1"/>
            <p:nvPr/>
          </p:nvSpPr>
          <p:spPr>
            <a:xfrm>
              <a:off x="1932233" y="3832989"/>
              <a:ext cx="9298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명시 되어 있지 않더라도</a:t>
              </a:r>
              <a:r>
                <a:rPr lang="en-US" altLang="ko-KR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,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 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인간의 존엄성과 행복을 위해 필요한 것이라면 인권으로서 인정하고 보호해야 한다는 헌법의 정신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15" name="그림 14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C857301B-FD51-575E-A86E-468D80F85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3098" y="3832989"/>
              <a:ext cx="329135" cy="329135"/>
            </a:xfrm>
            <a:prstGeom prst="rect">
              <a:avLst/>
            </a:prstGeom>
          </p:spPr>
        </p:pic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F71275DB-8FC4-0F31-7F85-A6F60FC29581}"/>
              </a:ext>
            </a:extLst>
          </p:cNvPr>
          <p:cNvGrpSpPr/>
          <p:nvPr/>
        </p:nvGrpSpPr>
        <p:grpSpPr>
          <a:xfrm>
            <a:off x="1603097" y="5081066"/>
            <a:ext cx="9627765" cy="646331"/>
            <a:chOff x="1603098" y="3832989"/>
            <a:chExt cx="9627765" cy="64633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A35AD81-3283-B252-D1D8-3A2E869895EC}"/>
                </a:ext>
              </a:extLst>
            </p:cNvPr>
            <p:cNvSpPr txBox="1"/>
            <p:nvPr/>
          </p:nvSpPr>
          <p:spPr>
            <a:xfrm>
              <a:off x="1932232" y="3832989"/>
              <a:ext cx="92986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국민권익위원회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국가인권위원회 등 인권 보호 기관에 도움을 얻거나 법원의 재판으로 구제 받을 수 있음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22" name="그림 21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9261C26D-EB86-EFF9-5C6F-1BADCDB0F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3098" y="3832989"/>
              <a:ext cx="329135" cy="329135"/>
            </a:xfrm>
            <a:prstGeom prst="rect">
              <a:avLst/>
            </a:prstGeom>
          </p:spPr>
        </p:pic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939421F8-2E06-962F-4997-381ACEEE3E03}"/>
              </a:ext>
            </a:extLst>
          </p:cNvPr>
          <p:cNvGrpSpPr/>
          <p:nvPr/>
        </p:nvGrpSpPr>
        <p:grpSpPr>
          <a:xfrm>
            <a:off x="1625167" y="5802050"/>
            <a:ext cx="8818467" cy="369332"/>
            <a:chOff x="1603098" y="3832989"/>
            <a:chExt cx="8818467" cy="36933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B5E4E7-B921-60C2-BC3D-1A4EA5DE7B99}"/>
                </a:ext>
              </a:extLst>
            </p:cNvPr>
            <p:cNvSpPr txBox="1"/>
            <p:nvPr/>
          </p:nvSpPr>
          <p:spPr>
            <a:xfrm>
              <a:off x="1932232" y="3832989"/>
              <a:ext cx="8489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만일 그렇지 못한 경우라면 </a:t>
              </a:r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헌법 재판소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에 인권 침해에 대한 구제를 요청할 수 있음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.</a:t>
              </a:r>
            </a:p>
          </p:txBody>
        </p:sp>
        <p:pic>
          <p:nvPicPr>
            <p:cNvPr id="25" name="그림 24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319142DC-6BDB-59F3-0CCF-BCB156670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3098" y="3832989"/>
              <a:ext cx="329135" cy="3291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039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788</Words>
  <Application>Microsoft Office PowerPoint</Application>
  <PresentationFormat>와이드스크린</PresentationFormat>
  <Paragraphs>144</Paragraphs>
  <Slides>18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18</vt:i4>
      </vt:variant>
    </vt:vector>
  </HeadingPairs>
  <TitlesOfParts>
    <vt:vector size="24" baseType="lpstr">
      <vt:lpstr>Arial</vt:lpstr>
      <vt:lpstr>나눔고딕</vt:lpstr>
      <vt:lpstr>맑은 고딕</vt:lpstr>
      <vt:lpstr>NanumGothicExtraBold</vt:lpstr>
      <vt:lpstr>Office 테마</vt:lpstr>
      <vt:lpstr>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미경 김</dc:creator>
  <cp:lastModifiedBy>USER</cp:lastModifiedBy>
  <cp:revision>29</cp:revision>
  <dcterms:created xsi:type="dcterms:W3CDTF">2024-07-30T05:05:06Z</dcterms:created>
  <dcterms:modified xsi:type="dcterms:W3CDTF">2024-09-02T02:19:41Z</dcterms:modified>
</cp:coreProperties>
</file>