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8"/>
  </p:notesMasterIdLst>
  <p:sldIdLst>
    <p:sldId id="292" r:id="rId3"/>
    <p:sldId id="350" r:id="rId4"/>
    <p:sldId id="310" r:id="rId5"/>
    <p:sldId id="311" r:id="rId6"/>
    <p:sldId id="351" r:id="rId7"/>
    <p:sldId id="352" r:id="rId8"/>
    <p:sldId id="353" r:id="rId9"/>
    <p:sldId id="354" r:id="rId10"/>
    <p:sldId id="321" r:id="rId11"/>
    <p:sldId id="355" r:id="rId12"/>
    <p:sldId id="356" r:id="rId13"/>
    <p:sldId id="357" r:id="rId14"/>
    <p:sldId id="358" r:id="rId15"/>
    <p:sldId id="359" r:id="rId16"/>
    <p:sldId id="320" r:id="rId17"/>
  </p:sldIdLst>
  <p:sldSz cx="12192000" cy="6858000"/>
  <p:notesSz cx="6858000" cy="9144000"/>
  <p:embeddedFontLst>
    <p:embeddedFont>
      <p:font typeface="함초롬바탕" panose="02030604000101010101" pitchFamily="18" charset="-127"/>
      <p:regular r:id="rId19"/>
      <p:bold r:id="rId20"/>
    </p:embeddedFont>
    <p:embeddedFont>
      <p:font typeface="NanumGothicExtraBold" pitchFamily="2" charset="-127"/>
      <p:bold r:id="rId21"/>
    </p:embeddedFont>
    <p:embeddedFont>
      <p:font typeface="나눔고딕" pitchFamily="2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EFA"/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B58EB-0D01-435E-B992-8F43C157EFB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D7623-5B6F-4090-A1B5-7B16850BA0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2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95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 dirty="0">
                <a:latin typeface="+mn-lt"/>
                <a:ea typeface="+mn-ea"/>
              </a:rPr>
              <a:t>1. </a:t>
            </a:r>
            <a:r>
              <a:rPr kumimoji="1" lang="ko-KR" altLang="en-US" dirty="0">
                <a:latin typeface="+mn-lt"/>
                <a:ea typeface="+mn-ea"/>
              </a:rPr>
              <a:t>정의의 의미와 기준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lang="en-US" altLang="ko-KR" sz="1800" kern="0" spc="0" dirty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Ⅱ. </a:t>
            </a:r>
            <a:r>
              <a:rPr lang="ko-KR" altLang="en-US" sz="1800" kern="0" spc="0" dirty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사회 정의와 불평등</a:t>
            </a:r>
            <a:endParaRPr kumimoji="1"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56516" y="2289247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업적에 따른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4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실질적 기준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업적에 따른 분배는 정의로울까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4" y="868989"/>
            <a:ext cx="6542461" cy="68399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2928099"/>
            <a:ext cx="8485395" cy="369332"/>
            <a:chOff x="1278092" y="3181527"/>
            <a:chExt cx="8485395" cy="369332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각자가 성취하거나 기여한 정도에 따라 분배하는 것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C1DC0E-86E4-7800-1632-0B3D58633CAD}"/>
              </a:ext>
            </a:extLst>
          </p:cNvPr>
          <p:cNvGrpSpPr/>
          <p:nvPr/>
        </p:nvGrpSpPr>
        <p:grpSpPr>
          <a:xfrm>
            <a:off x="1674237" y="3277332"/>
            <a:ext cx="7729167" cy="307777"/>
            <a:chOff x="4444577" y="5236213"/>
            <a:chExt cx="7729167" cy="3077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612D8F-61A3-2EBE-B584-F6654123ADA4}"/>
                </a:ext>
              </a:extLst>
            </p:cNvPr>
            <p:cNvSpPr txBox="1"/>
            <p:nvPr/>
          </p:nvSpPr>
          <p:spPr>
            <a:xfrm>
              <a:off x="4568270" y="5236213"/>
              <a:ext cx="7605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업적을 많이 이룬 사람은 많은 보상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적게 이룬 사람은 적은 보상</a:t>
              </a:r>
            </a:p>
          </p:txBody>
        </p:sp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4201E34F-1EF1-E622-4A28-D8E2AE25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2597B3-3E6C-F59C-71DE-2BE21D37F86F}"/>
              </a:ext>
            </a:extLst>
          </p:cNvPr>
          <p:cNvGrpSpPr/>
          <p:nvPr/>
        </p:nvGrpSpPr>
        <p:grpSpPr>
          <a:xfrm>
            <a:off x="1509670" y="4079833"/>
            <a:ext cx="8485395" cy="369332"/>
            <a:chOff x="1278092" y="3181527"/>
            <a:chExt cx="8485395" cy="369332"/>
          </a:xfrm>
        </p:grpSpPr>
        <p:pic>
          <p:nvPicPr>
            <p:cNvPr id="25" name="그림 2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0F63476-79FA-ED08-0A31-CBA47BC5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EB991-439D-39B8-A287-FBFAD556D288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측정과 평가가 쉽고 성취동기를 자극하여 생산성을 높임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6C7F772-8AE1-67F5-822B-F5C9BA25E714}"/>
              </a:ext>
            </a:extLst>
          </p:cNvPr>
          <p:cNvGrpSpPr/>
          <p:nvPr/>
        </p:nvGrpSpPr>
        <p:grpSpPr>
          <a:xfrm>
            <a:off x="1674237" y="4452220"/>
            <a:ext cx="4797899" cy="307777"/>
            <a:chOff x="4444577" y="5236213"/>
            <a:chExt cx="4797899" cy="3077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C56160-F0CB-5D18-09B0-1371E882211E}"/>
                </a:ext>
              </a:extLst>
            </p:cNvPr>
            <p:cNvSpPr txBox="1"/>
            <p:nvPr/>
          </p:nvSpPr>
          <p:spPr>
            <a:xfrm>
              <a:off x="4568270" y="5236213"/>
              <a:ext cx="4674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업적은 현대 사회에서 분배의 기준으로 광범위하게 사용</a:t>
              </a:r>
            </a:p>
          </p:txBody>
        </p:sp>
        <p:pic>
          <p:nvPicPr>
            <p:cNvPr id="36" name="그림 35" descr="원이(가) 표시된 사진&#10;&#10;자동 생성된 설명">
              <a:extLst>
                <a:ext uri="{FF2B5EF4-FFF2-40B4-BE49-F238E27FC236}">
                  <a16:creationId xmlns:a16="http://schemas.microsoft.com/office/drawing/2014/main" id="{804D9D0D-FEC0-8E60-4F84-32A50805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A574BEA-32DC-77FE-92C4-25A9FD70ED93}"/>
              </a:ext>
            </a:extLst>
          </p:cNvPr>
          <p:cNvGrpSpPr/>
          <p:nvPr/>
        </p:nvGrpSpPr>
        <p:grpSpPr>
          <a:xfrm>
            <a:off x="1509670" y="5257554"/>
            <a:ext cx="8485395" cy="369332"/>
            <a:chOff x="1278092" y="3181527"/>
            <a:chExt cx="8485395" cy="369332"/>
          </a:xfrm>
        </p:grpSpPr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A25E9D5-A5AE-786A-58F1-C2C1C90C7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3FF70A-9119-8877-577C-EB08CFCA5098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사회적 약자에게 불리하게 작용할 수 있고 지나치게 강조 시 과열 경쟁을 일으킴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4F9264D-77C8-DF2A-60ED-8976D85E5140}"/>
              </a:ext>
            </a:extLst>
          </p:cNvPr>
          <p:cNvGrpSpPr/>
          <p:nvPr/>
        </p:nvGrpSpPr>
        <p:grpSpPr>
          <a:xfrm>
            <a:off x="1674237" y="5666459"/>
            <a:ext cx="8948367" cy="307777"/>
            <a:chOff x="4444577" y="5236213"/>
            <a:chExt cx="8948367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C4B4DC-3A8F-923A-F6E3-C05730653607}"/>
                </a:ext>
              </a:extLst>
            </p:cNvPr>
            <p:cNvSpPr txBox="1"/>
            <p:nvPr/>
          </p:nvSpPr>
          <p:spPr>
            <a:xfrm>
              <a:off x="4568270" y="5236213"/>
              <a:ext cx="8824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타고난 </a:t>
              </a:r>
              <a:r>
                <a:rPr kumimoji="0" lang="ko-KR" alt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신체적ㆍ사회적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조건에 따라 기회가 다르며 업무에 따라 성과나 실적을 객관적으로 비교하기 어려움</a:t>
              </a:r>
            </a:p>
          </p:txBody>
        </p:sp>
        <p:pic>
          <p:nvPicPr>
            <p:cNvPr id="43" name="그림 42" descr="원이(가) 표시된 사진&#10;&#10;자동 생성된 설명">
              <a:extLst>
                <a:ext uri="{FF2B5EF4-FFF2-40B4-BE49-F238E27FC236}">
                  <a16:creationId xmlns:a16="http://schemas.microsoft.com/office/drawing/2014/main" id="{AF3F5C1B-A9B8-3DFE-CAEB-052B7DE0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pic>
        <p:nvPicPr>
          <p:cNvPr id="45" name="그림 44">
            <a:extLst>
              <a:ext uri="{FF2B5EF4-FFF2-40B4-BE49-F238E27FC236}">
                <a16:creationId xmlns:a16="http://schemas.microsoft.com/office/drawing/2014/main" id="{495D76EB-F2E1-3843-2607-B3D427714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44" y="1684757"/>
            <a:ext cx="3046661" cy="3046661"/>
          </a:xfrm>
          <a:prstGeom prst="round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7B5B9AF-5ACE-6F16-4FB7-0B88E97F735B}"/>
              </a:ext>
            </a:extLst>
          </p:cNvPr>
          <p:cNvSpPr txBox="1"/>
          <p:nvPr/>
        </p:nvSpPr>
        <p:spPr>
          <a:xfrm>
            <a:off x="7774144" y="4784367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대표적인 업적에 따른 분배방식으로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,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작업량에 따라 보수를 지급</a:t>
            </a:r>
          </a:p>
        </p:txBody>
      </p:sp>
    </p:spTree>
    <p:extLst>
      <p:ext uri="{BB962C8B-B14F-4D97-AF65-F5344CB8AC3E}">
        <p14:creationId xmlns:p14="http://schemas.microsoft.com/office/powerpoint/2010/main" val="7233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56516" y="2289247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능력에 따른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4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실질적 기준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업적에 따른 분배는 정의로울까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4" y="868989"/>
            <a:ext cx="6542461" cy="68399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2928099"/>
            <a:ext cx="8485395" cy="369332"/>
            <a:chOff x="1278092" y="3181527"/>
            <a:chExt cx="8485395" cy="369332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각자의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육체적ㆍ정신적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능력에 따라 분배하는 것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2597B3-3E6C-F59C-71DE-2BE21D37F86F}"/>
              </a:ext>
            </a:extLst>
          </p:cNvPr>
          <p:cNvGrpSpPr/>
          <p:nvPr/>
        </p:nvGrpSpPr>
        <p:grpSpPr>
          <a:xfrm>
            <a:off x="1509670" y="4079833"/>
            <a:ext cx="6441070" cy="646331"/>
            <a:chOff x="1278092" y="3181527"/>
            <a:chExt cx="6441070" cy="646331"/>
          </a:xfrm>
        </p:grpSpPr>
        <p:pic>
          <p:nvPicPr>
            <p:cNvPr id="25" name="그림 2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0F63476-79FA-ED08-0A31-CBA47BC5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EB991-439D-39B8-A287-FBFAD556D288}"/>
                </a:ext>
              </a:extLst>
            </p:cNvPr>
            <p:cNvSpPr txBox="1"/>
            <p:nvPr/>
          </p:nvSpPr>
          <p:spPr>
            <a:xfrm>
              <a:off x="1559149" y="3181527"/>
              <a:ext cx="6160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자신의 능력을 개발하며 잠재력을 실현할 기회를 더 많이 가질 수 있고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스스로 높은 업적을 쌓도록 유도할 수 있음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6C7F772-8AE1-67F5-822B-F5C9BA25E714}"/>
              </a:ext>
            </a:extLst>
          </p:cNvPr>
          <p:cNvGrpSpPr/>
          <p:nvPr/>
        </p:nvGrpSpPr>
        <p:grpSpPr>
          <a:xfrm>
            <a:off x="1674237" y="4662391"/>
            <a:ext cx="4797899" cy="307777"/>
            <a:chOff x="4444577" y="5236213"/>
            <a:chExt cx="4797899" cy="3077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C56160-F0CB-5D18-09B0-1371E882211E}"/>
                </a:ext>
              </a:extLst>
            </p:cNvPr>
            <p:cNvSpPr txBox="1"/>
            <p:nvPr/>
          </p:nvSpPr>
          <p:spPr>
            <a:xfrm>
              <a:off x="4568270" y="5236213"/>
              <a:ext cx="4674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업적은 현대 사회에서 분배의 기준으로 광범위하게 사용</a:t>
              </a:r>
            </a:p>
          </p:txBody>
        </p:sp>
        <p:pic>
          <p:nvPicPr>
            <p:cNvPr id="36" name="그림 35" descr="원이(가) 표시된 사진&#10;&#10;자동 생성된 설명">
              <a:extLst>
                <a:ext uri="{FF2B5EF4-FFF2-40B4-BE49-F238E27FC236}">
                  <a16:creationId xmlns:a16="http://schemas.microsoft.com/office/drawing/2014/main" id="{804D9D0D-FEC0-8E60-4F84-32A50805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A574BEA-32DC-77FE-92C4-25A9FD70ED93}"/>
              </a:ext>
            </a:extLst>
          </p:cNvPr>
          <p:cNvGrpSpPr/>
          <p:nvPr/>
        </p:nvGrpSpPr>
        <p:grpSpPr>
          <a:xfrm>
            <a:off x="1509670" y="5257554"/>
            <a:ext cx="8485395" cy="369332"/>
            <a:chOff x="1278092" y="3181527"/>
            <a:chExt cx="8485395" cy="369332"/>
          </a:xfrm>
        </p:grpSpPr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A25E9D5-A5AE-786A-58F1-C2C1C90C7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3FF70A-9119-8877-577C-EB08CFCA5098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우연적 요소를 기준으로 분배가 이루어지는 불공정 발생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4F9264D-77C8-DF2A-60ED-8976D85E5140}"/>
              </a:ext>
            </a:extLst>
          </p:cNvPr>
          <p:cNvGrpSpPr/>
          <p:nvPr/>
        </p:nvGrpSpPr>
        <p:grpSpPr>
          <a:xfrm>
            <a:off x="1674237" y="5666459"/>
            <a:ext cx="8948367" cy="307777"/>
            <a:chOff x="4444577" y="5236213"/>
            <a:chExt cx="8948367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C4B4DC-3A8F-923A-F6E3-C05730653607}"/>
                </a:ext>
              </a:extLst>
            </p:cNvPr>
            <p:cNvSpPr txBox="1"/>
            <p:nvPr/>
          </p:nvSpPr>
          <p:spPr>
            <a:xfrm>
              <a:off x="4568270" y="5236213"/>
              <a:ext cx="8824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우연적 요소는 부모의 </a:t>
              </a:r>
              <a:r>
                <a:rPr kumimoji="0" lang="ko-KR" alt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사회적ㆍ경제적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지위 등을 의미</a:t>
              </a:r>
            </a:p>
          </p:txBody>
        </p:sp>
        <p:pic>
          <p:nvPicPr>
            <p:cNvPr id="43" name="그림 42" descr="원이(가) 표시된 사진&#10;&#10;자동 생성된 설명">
              <a:extLst>
                <a:ext uri="{FF2B5EF4-FFF2-40B4-BE49-F238E27FC236}">
                  <a16:creationId xmlns:a16="http://schemas.microsoft.com/office/drawing/2014/main" id="{AF3F5C1B-A9B8-3DFE-CAEB-052B7DE0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B5B9AF-5ACE-6F16-4FB7-0B88E97F735B}"/>
              </a:ext>
            </a:extLst>
          </p:cNvPr>
          <p:cNvSpPr txBox="1"/>
          <p:nvPr/>
        </p:nvSpPr>
        <p:spPr>
          <a:xfrm>
            <a:off x="8169570" y="5402806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자격증은 개인의 능력을 보증하는 객관적 지표로 활용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B9F87B9-6274-89FD-A4BB-0E8D882ED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70" y="3215228"/>
            <a:ext cx="2835979" cy="2160509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C1DC0E-86E4-7800-1632-0B3D58633CAD}"/>
              </a:ext>
            </a:extLst>
          </p:cNvPr>
          <p:cNvGrpSpPr/>
          <p:nvPr/>
        </p:nvGrpSpPr>
        <p:grpSpPr>
          <a:xfrm>
            <a:off x="1674237" y="3277332"/>
            <a:ext cx="7729167" cy="307777"/>
            <a:chOff x="4444577" y="5236213"/>
            <a:chExt cx="7729167" cy="3077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612D8F-61A3-2EBE-B584-F6654123ADA4}"/>
                </a:ext>
              </a:extLst>
            </p:cNvPr>
            <p:cNvSpPr txBox="1"/>
            <p:nvPr/>
          </p:nvSpPr>
          <p:spPr>
            <a:xfrm>
              <a:off x="4568270" y="5236213"/>
              <a:ext cx="7605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각자가 지닌 능력을 자격증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시험 성적 등에 근거하여 평가하고 여기에 몫을 분배</a:t>
              </a:r>
            </a:p>
          </p:txBody>
        </p:sp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4201E34F-1EF1-E622-4A28-D8E2AE25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4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스포츠 선수들의 능력은 그들의 업적에 어떤 영향을 끼칠까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?</a:t>
            </a:r>
            <a:endParaRPr lang="ko-KR" altLang="en-US" sz="1600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3203D2-AA82-3588-E37B-CED93C6B2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904" y="2086576"/>
            <a:ext cx="4758506" cy="36102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7CC7659-19F4-ED10-AFFF-19C9FEF9B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58" y="1953583"/>
            <a:ext cx="3360343" cy="3876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973D30-1C34-E7A9-CA1E-E6F3535D7CBF}"/>
              </a:ext>
            </a:extLst>
          </p:cNvPr>
          <p:cNvSpPr txBox="1"/>
          <p:nvPr/>
        </p:nvSpPr>
        <p:spPr>
          <a:xfrm>
            <a:off x="1560600" y="5696777"/>
            <a:ext cx="6078856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* 스포츠 선수 개개인의 능력이 그들의 업적에 어떤 영향을 미칠지 생각해 보고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, 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이러한 분배의 장단점을 말해 보자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68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56516" y="2289247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필요에 따른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4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실질적 기준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업적에 따른 분배는 정의로울까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4" y="868989"/>
            <a:ext cx="6542461" cy="68399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2928099"/>
            <a:ext cx="8485395" cy="369332"/>
            <a:chOff x="1278092" y="3181527"/>
            <a:chExt cx="8485395" cy="369332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 구성원들의 필요를 기준으로 재화나 서비스 등을 분배하는 것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2597B3-3E6C-F59C-71DE-2BE21D37F86F}"/>
              </a:ext>
            </a:extLst>
          </p:cNvPr>
          <p:cNvGrpSpPr/>
          <p:nvPr/>
        </p:nvGrpSpPr>
        <p:grpSpPr>
          <a:xfrm>
            <a:off x="1509670" y="4079833"/>
            <a:ext cx="7877590" cy="646331"/>
            <a:chOff x="1278092" y="3181527"/>
            <a:chExt cx="7877590" cy="646331"/>
          </a:xfrm>
        </p:grpSpPr>
        <p:pic>
          <p:nvPicPr>
            <p:cNvPr id="25" name="그림 2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0F63476-79FA-ED08-0A31-CBA47BC5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EB991-439D-39B8-A287-FBFAD556D288}"/>
                </a:ext>
              </a:extLst>
            </p:cNvPr>
            <p:cNvSpPr txBox="1"/>
            <p:nvPr/>
          </p:nvSpPr>
          <p:spPr>
            <a:xfrm>
              <a:off x="1559149" y="3181527"/>
              <a:ext cx="7596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사회적 약자를 보호하며 복지 정책의 근거가 되어 사회적 안전망을 마련하고 불평등을 완화할 수 있음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A574BEA-32DC-77FE-92C4-25A9FD70ED93}"/>
              </a:ext>
            </a:extLst>
          </p:cNvPr>
          <p:cNvGrpSpPr/>
          <p:nvPr/>
        </p:nvGrpSpPr>
        <p:grpSpPr>
          <a:xfrm>
            <a:off x="1509670" y="5257554"/>
            <a:ext cx="8250857" cy="646331"/>
            <a:chOff x="1278092" y="3181527"/>
            <a:chExt cx="8250857" cy="646331"/>
          </a:xfrm>
        </p:grpSpPr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A25E9D5-A5AE-786A-58F1-C2C1C90C7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3FF70A-9119-8877-577C-EB08CFCA5098}"/>
                </a:ext>
              </a:extLst>
            </p:cNvPr>
            <p:cNvSpPr txBox="1"/>
            <p:nvPr/>
          </p:nvSpPr>
          <p:spPr>
            <a:xfrm>
              <a:off x="1559148" y="3181527"/>
              <a:ext cx="7969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개인의 성취동기를 약화시키며 노력에 회의적인 시각을 갖게 하여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 전체의 경제적 효율성을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떨어트릴수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있다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.</a:t>
              </a:r>
              <a:endParaRPr lang="ko-KR" altLang="en-US" dirty="0"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4F9264D-77C8-DF2A-60ED-8976D85E5140}"/>
              </a:ext>
            </a:extLst>
          </p:cNvPr>
          <p:cNvGrpSpPr/>
          <p:nvPr/>
        </p:nvGrpSpPr>
        <p:grpSpPr>
          <a:xfrm>
            <a:off x="1674237" y="6325551"/>
            <a:ext cx="8948367" cy="307777"/>
            <a:chOff x="4444577" y="5236213"/>
            <a:chExt cx="8948367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C4B4DC-3A8F-923A-F6E3-C05730653607}"/>
                </a:ext>
              </a:extLst>
            </p:cNvPr>
            <p:cNvSpPr txBox="1"/>
            <p:nvPr/>
          </p:nvSpPr>
          <p:spPr>
            <a:xfrm>
              <a:off x="4568270" y="5236213"/>
              <a:ext cx="8824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각각의 기준이 가지는 </a:t>
              </a:r>
              <a:r>
                <a:rPr kumimoji="0" lang="ko-KR" alt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장ㆍ단점을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파악하여 상황에 따라 가장 적합한 분배의 기준을 적용해야 함</a:t>
              </a:r>
            </a:p>
          </p:txBody>
        </p:sp>
        <p:pic>
          <p:nvPicPr>
            <p:cNvPr id="43" name="그림 42" descr="원이(가) 표시된 사진&#10;&#10;자동 생성된 설명">
              <a:extLst>
                <a:ext uri="{FF2B5EF4-FFF2-40B4-BE49-F238E27FC236}">
                  <a16:creationId xmlns:a16="http://schemas.microsoft.com/office/drawing/2014/main" id="{AF3F5C1B-A9B8-3DFE-CAEB-052B7DE0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C1DC0E-86E4-7800-1632-0B3D58633CAD}"/>
              </a:ext>
            </a:extLst>
          </p:cNvPr>
          <p:cNvGrpSpPr/>
          <p:nvPr/>
        </p:nvGrpSpPr>
        <p:grpSpPr>
          <a:xfrm>
            <a:off x="1674237" y="3277332"/>
            <a:ext cx="7729167" cy="307777"/>
            <a:chOff x="4444577" y="5236213"/>
            <a:chExt cx="7729167" cy="3077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612D8F-61A3-2EBE-B584-F6654123ADA4}"/>
                </a:ext>
              </a:extLst>
            </p:cNvPr>
            <p:cNvSpPr txBox="1"/>
            <p:nvPr/>
          </p:nvSpPr>
          <p:spPr>
            <a:xfrm>
              <a:off x="4568270" y="5236213"/>
              <a:ext cx="7605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기본적 욕구를 충족하기 어려운 사회 구성원의 인간다운 삶을 보장하기 위해 </a:t>
              </a:r>
            </a:p>
          </p:txBody>
        </p:sp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4201E34F-1EF1-E622-4A28-D8E2AE25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5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재난적 의료비 지원 사업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A7F898B-AF5E-91A8-9A7E-BEA66BE1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23" y="2210842"/>
            <a:ext cx="8524843" cy="3339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09235-82C3-BABF-3541-78B6003E5398}"/>
              </a:ext>
            </a:extLst>
          </p:cNvPr>
          <p:cNvSpPr txBox="1"/>
          <p:nvPr/>
        </p:nvSpPr>
        <p:spPr>
          <a:xfrm>
            <a:off x="1448553" y="5651382"/>
            <a:ext cx="6078856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* 국가가 이러한 복지 서비스를 시행하는 이유를 분배적 정의의 기준과 관련하여 설명해 보자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5F319C7-2334-A8F9-DC6B-FC662C3D6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56" y="2050598"/>
            <a:ext cx="4422843" cy="28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8580" y="2179241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정의의 의미와 필요성</a:t>
              </a: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CFF2CE0-E34C-CA76-262A-AA6CFEA6C216}"/>
              </a:ext>
            </a:extLst>
          </p:cNvPr>
          <p:cNvGrpSpPr/>
          <p:nvPr/>
        </p:nvGrpSpPr>
        <p:grpSpPr>
          <a:xfrm>
            <a:off x="1963641" y="3429000"/>
            <a:ext cx="1641859" cy="345629"/>
            <a:chOff x="3179608" y="2620444"/>
            <a:chExt cx="1641859" cy="3456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3314482" y="2658296"/>
              <a:ext cx="1506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아리스토텔레스</a:t>
              </a: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17" y="2165183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505738" y="3408779"/>
            <a:ext cx="1365888" cy="307777"/>
            <a:chOff x="7240428" y="2393243"/>
            <a:chExt cx="1365888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1096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업적에 따른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2920710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정의의 실질적 기준</a:t>
            </a:r>
            <a:endParaRPr lang="ko-KR" altLang="en-US" sz="2000" dirty="0">
              <a:solidFill>
                <a:schemeClr val="tx2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1-1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인권의 변화 과정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107C517-BFF4-2733-3191-BDE7E190C560}"/>
              </a:ext>
            </a:extLst>
          </p:cNvPr>
          <p:cNvGrpSpPr/>
          <p:nvPr/>
        </p:nvGrpSpPr>
        <p:grpSpPr>
          <a:xfrm>
            <a:off x="7505738" y="3728656"/>
            <a:ext cx="1365888" cy="307777"/>
            <a:chOff x="7240428" y="2393243"/>
            <a:chExt cx="1365888" cy="30777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B79AB5-3A72-CDF5-5D76-FF1675D06DB9}"/>
                </a:ext>
              </a:extLst>
            </p:cNvPr>
            <p:cNvSpPr txBox="1"/>
            <p:nvPr/>
          </p:nvSpPr>
          <p:spPr>
            <a:xfrm>
              <a:off x="7510179" y="2393243"/>
              <a:ext cx="1096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능력에 따른</a:t>
              </a:r>
            </a:p>
          </p:txBody>
        </p:sp>
        <p:pic>
          <p:nvPicPr>
            <p:cNvPr id="27" name="그림 2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E4482B2-D65A-FF78-C826-EDCAABEA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01BEFB5-3A3A-02F1-A6D0-35E76F4B2F34}"/>
              </a:ext>
            </a:extLst>
          </p:cNvPr>
          <p:cNvGrpSpPr/>
          <p:nvPr/>
        </p:nvGrpSpPr>
        <p:grpSpPr>
          <a:xfrm>
            <a:off x="7505738" y="4020105"/>
            <a:ext cx="1365888" cy="307777"/>
            <a:chOff x="7240428" y="2393243"/>
            <a:chExt cx="1365888" cy="3077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6AE409-B3CE-4DF4-D39C-26F2A8578E95}"/>
                </a:ext>
              </a:extLst>
            </p:cNvPr>
            <p:cNvSpPr txBox="1"/>
            <p:nvPr/>
          </p:nvSpPr>
          <p:spPr>
            <a:xfrm>
              <a:off x="7510179" y="2393243"/>
              <a:ext cx="1096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필요에 따른</a:t>
              </a:r>
            </a:p>
          </p:txBody>
        </p:sp>
        <p:pic>
          <p:nvPicPr>
            <p:cNvPr id="33" name="그림 3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589548C-BA27-61B9-00C2-EEDDD4B9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294A4C53-5FA8-1394-F8F9-E25870798FBF}"/>
              </a:ext>
            </a:extLst>
          </p:cNvPr>
          <p:cNvGrpSpPr/>
          <p:nvPr/>
        </p:nvGrpSpPr>
        <p:grpSpPr>
          <a:xfrm>
            <a:off x="1963641" y="3709729"/>
            <a:ext cx="1356733" cy="345629"/>
            <a:chOff x="3179608" y="2620444"/>
            <a:chExt cx="1356733" cy="34562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F6B492-0640-265A-9D5D-A4DA1D4B8A60}"/>
                </a:ext>
              </a:extLst>
            </p:cNvPr>
            <p:cNvSpPr txBox="1"/>
            <p:nvPr/>
          </p:nvSpPr>
          <p:spPr>
            <a:xfrm>
              <a:off x="3314482" y="2658296"/>
              <a:ext cx="122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일반적 정의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41" name="그림 4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A509D9E5-5BF7-4CBB-E210-FBED75F2A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AB426AB-21F8-A0C4-A4D6-DF42C2536FF9}"/>
              </a:ext>
            </a:extLst>
          </p:cNvPr>
          <p:cNvGrpSpPr/>
          <p:nvPr/>
        </p:nvGrpSpPr>
        <p:grpSpPr>
          <a:xfrm>
            <a:off x="1963641" y="3982253"/>
            <a:ext cx="1356733" cy="345629"/>
            <a:chOff x="3179608" y="2620444"/>
            <a:chExt cx="1356733" cy="34562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9B49D4-BF26-78E7-361C-B2F22A8591C2}"/>
                </a:ext>
              </a:extLst>
            </p:cNvPr>
            <p:cNvSpPr txBox="1"/>
            <p:nvPr/>
          </p:nvSpPr>
          <p:spPr>
            <a:xfrm>
              <a:off x="3314482" y="2658296"/>
              <a:ext cx="122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분배적 정의</a:t>
              </a:r>
            </a:p>
          </p:txBody>
        </p:sp>
        <p:pic>
          <p:nvPicPr>
            <p:cNvPr id="53" name="그림 5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C661CE0F-9A71-56E6-D133-EE273A25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C019748-CE3C-5587-F694-9D082D402486}"/>
              </a:ext>
            </a:extLst>
          </p:cNvPr>
          <p:cNvGrpSpPr/>
          <p:nvPr/>
        </p:nvGrpSpPr>
        <p:grpSpPr>
          <a:xfrm>
            <a:off x="3264425" y="3709729"/>
            <a:ext cx="1356733" cy="345629"/>
            <a:chOff x="3179608" y="2620444"/>
            <a:chExt cx="1356733" cy="34562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F68B57-FF70-3F2B-3267-E8238624FA29}"/>
                </a:ext>
              </a:extLst>
            </p:cNvPr>
            <p:cNvSpPr txBox="1"/>
            <p:nvPr/>
          </p:nvSpPr>
          <p:spPr>
            <a:xfrm>
              <a:off x="3314482" y="2658296"/>
              <a:ext cx="122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부분적 정의</a:t>
              </a:r>
            </a:p>
          </p:txBody>
        </p:sp>
        <p:pic>
          <p:nvPicPr>
            <p:cNvPr id="56" name="그림 5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8EDFBA19-5E5D-9819-6AAC-30B6ADBAC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9D561F6-BDCF-B490-7086-D7D5AEE678CC}"/>
              </a:ext>
            </a:extLst>
          </p:cNvPr>
          <p:cNvGrpSpPr/>
          <p:nvPr/>
        </p:nvGrpSpPr>
        <p:grpSpPr>
          <a:xfrm>
            <a:off x="3264425" y="3982253"/>
            <a:ext cx="1356733" cy="345629"/>
            <a:chOff x="3179608" y="2620444"/>
            <a:chExt cx="1356733" cy="3456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59A106-C000-4298-ADE7-5BFC6BC1FAC2}"/>
                </a:ext>
              </a:extLst>
            </p:cNvPr>
            <p:cNvSpPr txBox="1"/>
            <p:nvPr/>
          </p:nvSpPr>
          <p:spPr>
            <a:xfrm>
              <a:off x="3314482" y="2658296"/>
              <a:ext cx="1221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교정적 정의</a:t>
              </a:r>
            </a:p>
          </p:txBody>
        </p:sp>
        <p:pic>
          <p:nvPicPr>
            <p:cNvPr id="62" name="그림 6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1D2F6D0-A737-6BCD-AB31-BA032D828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8FE0579-92BB-EBB5-8ABF-7AF282B6E0A2}"/>
              </a:ext>
            </a:extLst>
          </p:cNvPr>
          <p:cNvSpPr txBox="1">
            <a:spLocks/>
          </p:cNvSpPr>
          <p:nvPr/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5400" b="1" dirty="0">
                <a:latin typeface="+mj-lt"/>
              </a:rPr>
              <a:t>목차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30BA7ADA-0EDB-9B41-4862-6D6985B8B04E}"/>
              </a:ext>
            </a:extLst>
          </p:cNvPr>
          <p:cNvSpPr txBox="1">
            <a:spLocks/>
          </p:cNvSpPr>
          <p:nvPr/>
        </p:nvSpPr>
        <p:spPr>
          <a:xfrm>
            <a:off x="5854439" y="3072429"/>
            <a:ext cx="4614778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아리스토텔레스의 정의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5C9C894-3FEE-1FC6-0E8B-385E9817394F}"/>
              </a:ext>
            </a:extLst>
          </p:cNvPr>
          <p:cNvSpPr txBox="1">
            <a:spLocks/>
          </p:cNvSpPr>
          <p:nvPr/>
        </p:nvSpPr>
        <p:spPr>
          <a:xfrm>
            <a:off x="5215865" y="3045429"/>
            <a:ext cx="702082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02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160236D5-66B1-A6DE-19F5-B2AA8FC82633}"/>
              </a:ext>
            </a:extLst>
          </p:cNvPr>
          <p:cNvSpPr txBox="1">
            <a:spLocks/>
          </p:cNvSpPr>
          <p:nvPr/>
        </p:nvSpPr>
        <p:spPr>
          <a:xfrm>
            <a:off x="5594307" y="4251896"/>
            <a:ext cx="5629290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정의의 실질적 기준 </a:t>
            </a:r>
            <a:r>
              <a:rPr kumimoji="1" lang="en-US" altLang="ko-KR" sz="2000" b="1" dirty="0">
                <a:latin typeface="+mj-lt"/>
              </a:rPr>
              <a:t>– </a:t>
            </a:r>
            <a:r>
              <a:rPr kumimoji="1" lang="ko-KR" altLang="en-US" sz="2000" b="1" dirty="0">
                <a:latin typeface="+mj-lt"/>
              </a:rPr>
              <a:t>분배적 정의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CB6E37B8-034D-11E5-5755-89AE8E12A665}"/>
              </a:ext>
            </a:extLst>
          </p:cNvPr>
          <p:cNvSpPr txBox="1">
            <a:spLocks/>
          </p:cNvSpPr>
          <p:nvPr/>
        </p:nvSpPr>
        <p:spPr>
          <a:xfrm>
            <a:off x="4955733" y="4224896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03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1" name="텍스트 개체 틀 8">
            <a:extLst>
              <a:ext uri="{FF2B5EF4-FFF2-40B4-BE49-F238E27FC236}">
                <a16:creationId xmlns:a16="http://schemas.microsoft.com/office/drawing/2014/main" id="{2BE65F89-6CF7-E6F1-9FB5-F1EAB980E490}"/>
              </a:ext>
            </a:extLst>
          </p:cNvPr>
          <p:cNvSpPr txBox="1">
            <a:spLocks/>
          </p:cNvSpPr>
          <p:nvPr/>
        </p:nvSpPr>
        <p:spPr>
          <a:xfrm>
            <a:off x="4934850" y="5421051"/>
            <a:ext cx="6929853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분배적 정의의 다양한 기준들</a:t>
            </a: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81B6F3F0-EB77-3CE3-B319-1C0331C78393}"/>
              </a:ext>
            </a:extLst>
          </p:cNvPr>
          <p:cNvSpPr txBox="1">
            <a:spLocks/>
          </p:cNvSpPr>
          <p:nvPr/>
        </p:nvSpPr>
        <p:spPr>
          <a:xfrm>
            <a:off x="4296276" y="5394051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04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5" name="텍스트 개체 틀 12">
            <a:extLst>
              <a:ext uri="{FF2B5EF4-FFF2-40B4-BE49-F238E27FC236}">
                <a16:creationId xmlns:a16="http://schemas.microsoft.com/office/drawing/2014/main" id="{44E21DBD-C198-82ED-219C-FCA084FC1226}"/>
              </a:ext>
            </a:extLst>
          </p:cNvPr>
          <p:cNvSpPr txBox="1">
            <a:spLocks/>
          </p:cNvSpPr>
          <p:nvPr/>
        </p:nvSpPr>
        <p:spPr>
          <a:xfrm>
            <a:off x="5124160" y="1854977"/>
            <a:ext cx="802907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01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6" name="텍스트 개체 틀 13">
            <a:extLst>
              <a:ext uri="{FF2B5EF4-FFF2-40B4-BE49-F238E27FC236}">
                <a16:creationId xmlns:a16="http://schemas.microsoft.com/office/drawing/2014/main" id="{6E02ACF7-1F1C-B023-2C4F-5EA42C96EE41}"/>
              </a:ext>
            </a:extLst>
          </p:cNvPr>
          <p:cNvSpPr txBox="1">
            <a:spLocks/>
          </p:cNvSpPr>
          <p:nvPr/>
        </p:nvSpPr>
        <p:spPr>
          <a:xfrm>
            <a:off x="5854438" y="1917977"/>
            <a:ext cx="414628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정의의 의미와 필요성</a:t>
            </a:r>
          </a:p>
        </p:txBody>
      </p:sp>
    </p:spTree>
    <p:extLst>
      <p:ext uri="{BB962C8B-B14F-4D97-AF65-F5344CB8AC3E}">
        <p14:creationId xmlns:p14="http://schemas.microsoft.com/office/powerpoint/2010/main" val="123861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484033" y="1911284"/>
            <a:ext cx="3242315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3861234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정의의 의미와 그 필요성은 무엇일가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정의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7579053" y="2435027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교정적 정의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분배적 정의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7289323" y="2468586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정의의 의미를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417944" y="5717024"/>
            <a:ext cx="347396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정의의 여신상은 대체로 눈을 가린 채 저울과 칼을 들고 있는 모습으로 표현된다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그 이유는 무엇일까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2" name="그래픽 11" descr="배지 윤곽선">
            <a:extLst>
              <a:ext uri="{FF2B5EF4-FFF2-40B4-BE49-F238E27FC236}">
                <a16:creationId xmlns:a16="http://schemas.microsoft.com/office/drawing/2014/main" id="{BE10BD09-93B2-D1C4-7F76-61466B12C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9807" y="5000974"/>
            <a:ext cx="282780" cy="282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73B7F7-0947-B36F-C9D3-C1898381BB60}"/>
              </a:ext>
            </a:extLst>
          </p:cNvPr>
          <p:cNvSpPr txBox="1"/>
          <p:nvPr/>
        </p:nvSpPr>
        <p:spPr>
          <a:xfrm>
            <a:off x="2522587" y="5008802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우리 사회에 정의가 요구되는 이유를 파악할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CFF42C9-99EB-F502-600B-7386F5C2F4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3" y="3555116"/>
            <a:ext cx="3005402" cy="21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289246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정의롭다는 것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4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의미와 필요성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+mj-lt"/>
                <a:ea typeface="나눔고딕 ExtraBold" panose="020D0904000000000000" pitchFamily="50" charset="-127"/>
              </a:rPr>
              <a:t>정의란</a:t>
            </a:r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43" y="763677"/>
            <a:ext cx="7482352" cy="78226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2928099"/>
            <a:ext cx="8485395" cy="369332"/>
            <a:chOff x="1278092" y="3181527"/>
            <a:chExt cx="8485395" cy="369332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정의에 대한 설명은 시대와 장소에 따라 다양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C1DC0E-86E4-7800-1632-0B3D58633CAD}"/>
              </a:ext>
            </a:extLst>
          </p:cNvPr>
          <p:cNvGrpSpPr/>
          <p:nvPr/>
        </p:nvGrpSpPr>
        <p:grpSpPr>
          <a:xfrm>
            <a:off x="1674237" y="3277332"/>
            <a:ext cx="7729167" cy="523220"/>
            <a:chOff x="4444577" y="5236213"/>
            <a:chExt cx="7729167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612D8F-61A3-2EBE-B584-F6654123ADA4}"/>
                </a:ext>
              </a:extLst>
            </p:cNvPr>
            <p:cNvSpPr txBox="1"/>
            <p:nvPr/>
          </p:nvSpPr>
          <p:spPr>
            <a:xfrm>
              <a:off x="4568270" y="5236213"/>
              <a:ext cx="7605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전국 시대 맹자 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의로움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[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義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]</a:t>
              </a: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플라톤 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사회 각 계층의 사람들이 자신이 맡은 일에서 탁월함을 발휘하여 조화를 이룬 상태</a:t>
              </a:r>
            </a:p>
          </p:txBody>
        </p:sp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4201E34F-1EF1-E622-4A28-D8E2AE25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2597B3-3E6C-F59C-71DE-2BE21D37F86F}"/>
              </a:ext>
            </a:extLst>
          </p:cNvPr>
          <p:cNvGrpSpPr/>
          <p:nvPr/>
        </p:nvGrpSpPr>
        <p:grpSpPr>
          <a:xfrm>
            <a:off x="1509670" y="3972220"/>
            <a:ext cx="8485395" cy="369332"/>
            <a:chOff x="1278092" y="3181527"/>
            <a:chExt cx="8485395" cy="369332"/>
          </a:xfrm>
        </p:grpSpPr>
        <p:pic>
          <p:nvPicPr>
            <p:cNvPr id="25" name="그림 24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40F63476-79FA-ED08-0A31-CBA47BC5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EB991-439D-39B8-A287-FBFAD556D288}"/>
                </a:ext>
              </a:extLst>
            </p:cNvPr>
            <p:cNvSpPr txBox="1"/>
            <p:nvPr/>
          </p:nvSpPr>
          <p:spPr>
            <a:xfrm>
              <a:off x="1559149" y="3181527"/>
              <a:ext cx="820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아리스토텔레스의 정의</a:t>
              </a:r>
            </a:p>
          </p:txBody>
        </p:sp>
      </p:grpSp>
      <p:sp>
        <p:nvSpPr>
          <p:cNvPr id="27" name="타원 26">
            <a:extLst>
              <a:ext uri="{FF2B5EF4-FFF2-40B4-BE49-F238E27FC236}">
                <a16:creationId xmlns:a16="http://schemas.microsoft.com/office/drawing/2014/main" id="{8D0C2B53-5167-11FB-DEE8-8ABE4671579A}"/>
              </a:ext>
            </a:extLst>
          </p:cNvPr>
          <p:cNvSpPr/>
          <p:nvPr/>
        </p:nvSpPr>
        <p:spPr>
          <a:xfrm>
            <a:off x="1811363" y="4797591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일반적</a:t>
            </a:r>
            <a:endParaRPr lang="en-US" altLang="ko-KR" sz="1600" b="1" dirty="0">
              <a:latin typeface="+mj-lt"/>
            </a:endParaRPr>
          </a:p>
          <a:p>
            <a:pPr algn="ctr"/>
            <a:r>
              <a:rPr lang="ko-KR" altLang="en-US" sz="1600" b="1" dirty="0">
                <a:latin typeface="+mj-lt"/>
              </a:rPr>
              <a:t>정의</a:t>
            </a: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739F934-C260-8F35-ECC5-CD45977F9945}"/>
              </a:ext>
            </a:extLst>
          </p:cNvPr>
          <p:cNvSpPr/>
          <p:nvPr/>
        </p:nvSpPr>
        <p:spPr>
          <a:xfrm>
            <a:off x="5001510" y="4797591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분배적</a:t>
            </a:r>
            <a:endParaRPr lang="en-US" altLang="ko-KR" sz="1600" b="1" dirty="0">
              <a:latin typeface="+mj-lt"/>
            </a:endParaRPr>
          </a:p>
          <a:p>
            <a:pPr algn="ctr"/>
            <a:r>
              <a:rPr lang="ko-KR" altLang="en-US" sz="1600" b="1" dirty="0">
                <a:latin typeface="+mj-lt"/>
              </a:rPr>
              <a:t>정의</a:t>
            </a: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5F46D2C8-9066-55E1-FE2B-723D31C54597}"/>
              </a:ext>
            </a:extLst>
          </p:cNvPr>
          <p:cNvSpPr/>
          <p:nvPr/>
        </p:nvSpPr>
        <p:spPr>
          <a:xfrm>
            <a:off x="8205091" y="4797590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교정적</a:t>
            </a:r>
            <a:endParaRPr lang="en-US" altLang="ko-KR" sz="1600" b="1" dirty="0">
              <a:latin typeface="+mj-lt"/>
            </a:endParaRPr>
          </a:p>
          <a:p>
            <a:pPr algn="ctr"/>
            <a:r>
              <a:rPr lang="ko-KR" altLang="en-US" sz="1600" b="1" dirty="0">
                <a:latin typeface="+mj-lt"/>
              </a:rPr>
              <a:t>정의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A8102D-E746-3FD3-95E0-9AC56FE4F632}"/>
              </a:ext>
            </a:extLst>
          </p:cNvPr>
          <p:cNvSpPr txBox="1"/>
          <p:nvPr/>
        </p:nvSpPr>
        <p:spPr>
          <a:xfrm>
            <a:off x="3009676" y="5217068"/>
            <a:ext cx="141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법을 지키는 것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AAB8D0-2606-9E15-D272-78738AD364D3}"/>
              </a:ext>
            </a:extLst>
          </p:cNvPr>
          <p:cNvSpPr txBox="1"/>
          <p:nvPr/>
        </p:nvSpPr>
        <p:spPr>
          <a:xfrm>
            <a:off x="6258634" y="5001624"/>
            <a:ext cx="1411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사회적 가치를 공정하게 분배하는 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359509-BB58-3D3B-1227-536D559BAB11}"/>
              </a:ext>
            </a:extLst>
          </p:cNvPr>
          <p:cNvSpPr txBox="1"/>
          <p:nvPr/>
        </p:nvSpPr>
        <p:spPr>
          <a:xfrm>
            <a:off x="9424269" y="5001624"/>
            <a:ext cx="1482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서로 동등하지 않은 것을 바로잡음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66C7F772-8AE1-67F5-822B-F5C9BA25E714}"/>
              </a:ext>
            </a:extLst>
          </p:cNvPr>
          <p:cNvGrpSpPr/>
          <p:nvPr/>
        </p:nvGrpSpPr>
        <p:grpSpPr>
          <a:xfrm>
            <a:off x="1674237" y="4344607"/>
            <a:ext cx="7729167" cy="307777"/>
            <a:chOff x="4444577" y="5236213"/>
            <a:chExt cx="7729167" cy="3077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C56160-F0CB-5D18-09B0-1371E882211E}"/>
                </a:ext>
              </a:extLst>
            </p:cNvPr>
            <p:cNvSpPr txBox="1"/>
            <p:nvPr/>
          </p:nvSpPr>
          <p:spPr>
            <a:xfrm>
              <a:off x="4568270" y="5236213"/>
              <a:ext cx="7605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일반적 정의와 부분적 정의로 구분하며 부분적 정의를 분배적 정의와 교정적 정의로 구분</a:t>
              </a:r>
            </a:p>
          </p:txBody>
        </p:sp>
        <p:pic>
          <p:nvPicPr>
            <p:cNvPr id="36" name="그림 35" descr="원이(가) 표시된 사진&#10;&#10;자동 생성된 설명">
              <a:extLst>
                <a:ext uri="{FF2B5EF4-FFF2-40B4-BE49-F238E27FC236}">
                  <a16:creationId xmlns:a16="http://schemas.microsoft.com/office/drawing/2014/main" id="{804D9D0D-FEC0-8E60-4F84-32A50805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289246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정의롭다는 것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4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의미와 필요성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+mj-lt"/>
                <a:ea typeface="나눔고딕 ExtraBold" panose="020D0904000000000000" pitchFamily="50" charset="-127"/>
              </a:rPr>
              <a:t>정의란</a:t>
            </a:r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43" y="763677"/>
            <a:ext cx="7482352" cy="78226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5444318"/>
            <a:ext cx="9721195" cy="646331"/>
            <a:chOff x="1278092" y="3181527"/>
            <a:chExt cx="9721195" cy="646331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9440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정의는 개인이나 사회가 추구해야 할 기본적인 덕목으로서 일반적으로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재화</a:t>
              </a:r>
              <a:r>
                <a:rPr lang="en-US" altLang="ko-KR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보상</a:t>
              </a:r>
              <a:r>
                <a:rPr lang="en-US" altLang="ko-KR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처벌</a:t>
              </a:r>
              <a:r>
                <a:rPr lang="en-US" altLang="ko-KR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사회적 대우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등에 있어 모든 사람에게 각자의 정당한 몫이 공정하게 분배되는 것</a:t>
              </a: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EC02DEE6-0266-8BF0-81D5-B45DB0435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842" y="2808211"/>
            <a:ext cx="3434655" cy="267050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D794723-ACD4-EE84-3EDD-24A8E6C61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337" y="3053808"/>
            <a:ext cx="6870573" cy="21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289247"/>
            <a:ext cx="9967864" cy="3891052"/>
            <a:chOff x="1235798" y="2516101"/>
            <a:chExt cx="9967864" cy="389105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677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55763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정의의 필요성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3282476" y="1811312"/>
            <a:ext cx="1951006" cy="41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의미와 필요성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정의가 요구되는 이유는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43" y="763677"/>
            <a:ext cx="7482352" cy="78226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5B75BB-3A02-01D1-39EE-352DF5576AE0}"/>
              </a:ext>
            </a:extLst>
          </p:cNvPr>
          <p:cNvGrpSpPr/>
          <p:nvPr/>
        </p:nvGrpSpPr>
        <p:grpSpPr>
          <a:xfrm>
            <a:off x="1509670" y="2876217"/>
            <a:ext cx="4586330" cy="646331"/>
            <a:chOff x="1278092" y="3181527"/>
            <a:chExt cx="4586330" cy="646331"/>
          </a:xfrm>
        </p:grpSpPr>
        <p:pic>
          <p:nvPicPr>
            <p:cNvPr id="14" name="그림 13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6B21D19-D09F-294B-9D8D-C860EFCC8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30068-34DD-2DB6-2043-8B4F3C210E5E}"/>
                </a:ext>
              </a:extLst>
            </p:cNvPr>
            <p:cNvSpPr txBox="1"/>
            <p:nvPr/>
          </p:nvSpPr>
          <p:spPr>
            <a:xfrm>
              <a:off x="1559149" y="3181527"/>
              <a:ext cx="4305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 구성원 개개인의 기본적 권리를 존중 받을 수 있음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8335F1C-EA49-915D-5ECD-519231F4CD28}"/>
              </a:ext>
            </a:extLst>
          </p:cNvPr>
          <p:cNvGrpSpPr/>
          <p:nvPr/>
        </p:nvGrpSpPr>
        <p:grpSpPr>
          <a:xfrm>
            <a:off x="1674475" y="3457849"/>
            <a:ext cx="4207754" cy="523220"/>
            <a:chOff x="4444577" y="5236213"/>
            <a:chExt cx="4207754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5324D0-6D22-49C0-AADB-724C8C4F14DB}"/>
                </a:ext>
              </a:extLst>
            </p:cNvPr>
            <p:cNvSpPr txBox="1"/>
            <p:nvPr/>
          </p:nvSpPr>
          <p:spPr>
            <a:xfrm>
              <a:off x="4568270" y="5236213"/>
              <a:ext cx="4084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사회의 모든 구성원이 기본권을 누리며 인간다운 삶을 살기 위해</a:t>
              </a:r>
            </a:p>
          </p:txBody>
        </p:sp>
        <p:pic>
          <p:nvPicPr>
            <p:cNvPr id="13" name="그림 12" descr="원이(가) 표시된 사진&#10;&#10;자동 생성된 설명">
              <a:extLst>
                <a:ext uri="{FF2B5EF4-FFF2-40B4-BE49-F238E27FC236}">
                  <a16:creationId xmlns:a16="http://schemas.microsoft.com/office/drawing/2014/main" id="{78A1901E-5FE7-368B-13F4-8C4ECFC69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3C95826F-AA46-FEDF-9453-CF81F1356BE3}"/>
              </a:ext>
            </a:extLst>
          </p:cNvPr>
          <p:cNvGrpSpPr/>
          <p:nvPr/>
        </p:nvGrpSpPr>
        <p:grpSpPr>
          <a:xfrm>
            <a:off x="1509670" y="4545794"/>
            <a:ext cx="2874262" cy="369332"/>
            <a:chOff x="1278092" y="3181527"/>
            <a:chExt cx="2874262" cy="369332"/>
          </a:xfrm>
        </p:grpSpPr>
        <p:pic>
          <p:nvPicPr>
            <p:cNvPr id="31" name="그림 30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7346232F-797A-F70A-52B2-3541C7D12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2" y="3201625"/>
              <a:ext cx="329135" cy="32913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61E541-89E3-9752-5133-4CFF998D133A}"/>
                </a:ext>
              </a:extLst>
            </p:cNvPr>
            <p:cNvSpPr txBox="1"/>
            <p:nvPr/>
          </p:nvSpPr>
          <p:spPr>
            <a:xfrm>
              <a:off x="1559149" y="3181527"/>
              <a:ext cx="2593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진정한 사회 통합이 가능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5FC6941-D7AF-2111-B3FB-503573A52F9A}"/>
              </a:ext>
            </a:extLst>
          </p:cNvPr>
          <p:cNvGrpSpPr/>
          <p:nvPr/>
        </p:nvGrpSpPr>
        <p:grpSpPr>
          <a:xfrm>
            <a:off x="1674237" y="4915125"/>
            <a:ext cx="4084537" cy="738664"/>
            <a:chOff x="4444577" y="5236213"/>
            <a:chExt cx="4084537" cy="73866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C62E33-8711-062F-FB66-04E9BC24CA87}"/>
                </a:ext>
              </a:extLst>
            </p:cNvPr>
            <p:cNvSpPr txBox="1"/>
            <p:nvPr/>
          </p:nvSpPr>
          <p:spPr>
            <a:xfrm>
              <a:off x="4568270" y="5236213"/>
              <a:ext cx="39608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정의는 사회 구성원들 간 이해관계에 따라 발생하는 갈등을 공정하게 처리하며</a:t>
              </a:r>
              <a:r>
                <a:rPr kumimoji="0" lang="en-US" altLang="ko-KR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신뢰하고 서로 협력하게 도움을 줌</a:t>
              </a:r>
            </a:p>
          </p:txBody>
        </p:sp>
        <p:pic>
          <p:nvPicPr>
            <p:cNvPr id="35" name="그림 34" descr="원이(가) 표시된 사진&#10;&#10;자동 생성된 설명">
              <a:extLst>
                <a:ext uri="{FF2B5EF4-FFF2-40B4-BE49-F238E27FC236}">
                  <a16:creationId xmlns:a16="http://schemas.microsoft.com/office/drawing/2014/main" id="{5A968C50-3E6A-754A-809B-20AEF0169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238194"/>
              <a:ext cx="199383" cy="299374"/>
            </a:xfrm>
            <a:prstGeom prst="rect">
              <a:avLst/>
            </a:prstGeom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685E433E-A17F-187F-46BA-9D6710B88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97" y="3369398"/>
            <a:ext cx="1944823" cy="1944823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7ABC242-82FC-1BE2-0013-32A7B09F8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93" y="3369398"/>
            <a:ext cx="1944309" cy="19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'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눈에는 눈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이에는 이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＇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는 정의로울까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600" dirty="0" err="1">
                <a:latin typeface="+mj-lt"/>
                <a:ea typeface="NanumGothicExtraBold" panose="020D0904000000000000" pitchFamily="50" charset="-127"/>
              </a:rPr>
              <a:t>부정의할까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?</a:t>
            </a:r>
            <a:endParaRPr lang="ko-KR" altLang="en-US" sz="1600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B6BACA6-54B7-C51A-677C-E690CABF5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38" y="1988203"/>
            <a:ext cx="7373379" cy="352474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5EFCE2E-1FE3-F613-AFCD-DE737AC05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5" r="10473"/>
          <a:stretch/>
        </p:blipFill>
        <p:spPr>
          <a:xfrm>
            <a:off x="8485668" y="2438400"/>
            <a:ext cx="2237250" cy="244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F4EDA6-A801-A379-5E65-4909AEA78CCA}"/>
              </a:ext>
            </a:extLst>
          </p:cNvPr>
          <p:cNvSpPr txBox="1"/>
          <p:nvPr/>
        </p:nvSpPr>
        <p:spPr>
          <a:xfrm>
            <a:off x="1186627" y="5572053"/>
            <a:ext cx="7373379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정의 실현을 위해 사형제를 유지해야 할지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 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폐지해야 할지 자신의 입장을 정하고 </a:t>
            </a:r>
            <a:r>
              <a:rPr lang="ko-KR" altLang="en-US" sz="105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모둠별로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찬반 토론을 해 보자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D94BE-C61E-8B1D-13F5-231793DA3114}"/>
              </a:ext>
            </a:extLst>
          </p:cNvPr>
          <p:cNvSpPr txBox="1"/>
          <p:nvPr/>
        </p:nvSpPr>
        <p:spPr>
          <a:xfrm>
            <a:off x="8754393" y="4826636"/>
            <a:ext cx="1657092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사형제 찬반 여론 조사 결과</a:t>
            </a:r>
          </a:p>
        </p:txBody>
      </p:sp>
    </p:spTree>
    <p:extLst>
      <p:ext uri="{BB962C8B-B14F-4D97-AF65-F5344CB8AC3E}">
        <p14:creationId xmlns:p14="http://schemas.microsoft.com/office/powerpoint/2010/main" val="5989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484033" y="1911284"/>
            <a:ext cx="3242315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5456570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정의의 실질적 기준은 무엇일까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121828" y="2452152"/>
            <a:ext cx="198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업적에 따른 분배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8195137" y="2435027"/>
            <a:ext cx="207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필요에 따른 분배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707925" y="2452152"/>
            <a:ext cx="198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능력에 따른 분배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2802626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344432" y="2485711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7905407" y="2468586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정의의 실질적 기준을 다양한 사례에 적용하여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411459" y="5811329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어떤 기준으로 장학금을 지급하는 것이 가장 공정할까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EFDB89A-FDDA-EBED-1342-31FDCDF27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39" y="3621573"/>
            <a:ext cx="5170748" cy="21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E89D73DE-5D21-EE2D-0E6D-540913C305B4}"/>
              </a:ext>
            </a:extLst>
          </p:cNvPr>
          <p:cNvSpPr/>
          <p:nvPr/>
        </p:nvSpPr>
        <p:spPr>
          <a:xfrm>
            <a:off x="5396315" y="3429000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분배적</a:t>
            </a:r>
            <a:endParaRPr lang="en-US" altLang="ko-KR" sz="1600" b="1" dirty="0">
              <a:latin typeface="+mj-lt"/>
            </a:endParaRPr>
          </a:p>
          <a:p>
            <a:pPr algn="ctr"/>
            <a:r>
              <a:rPr lang="ko-KR" altLang="en-US" sz="1600" b="1" dirty="0">
                <a:latin typeface="+mj-lt"/>
              </a:rPr>
              <a:t>정의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6CC93036-4331-7EBD-876A-108054F01465}"/>
              </a:ext>
            </a:extLst>
          </p:cNvPr>
          <p:cNvCxnSpPr>
            <a:cxnSpLocks/>
          </p:cNvCxnSpPr>
          <p:nvPr/>
        </p:nvCxnSpPr>
        <p:spPr>
          <a:xfrm flipV="1">
            <a:off x="6400801" y="2554356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506C0B4-3849-6922-8924-FB219164EDE3}"/>
              </a:ext>
            </a:extLst>
          </p:cNvPr>
          <p:cNvCxnSpPr>
            <a:cxnSpLocks/>
          </p:cNvCxnSpPr>
          <p:nvPr/>
        </p:nvCxnSpPr>
        <p:spPr>
          <a:xfrm flipH="1" flipV="1">
            <a:off x="4204758" y="2605353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7D0AE2C-3F54-060F-C766-2B2E8399D51D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5995471" y="4575735"/>
            <a:ext cx="0" cy="133206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7">
            <a:extLst>
              <a:ext uri="{FF2B5EF4-FFF2-40B4-BE49-F238E27FC236}">
                <a16:creationId xmlns:a16="http://schemas.microsoft.com/office/drawing/2014/main" id="{7CFAD35F-338D-9DB6-1771-19E19B4546DA}"/>
              </a:ext>
            </a:extLst>
          </p:cNvPr>
          <p:cNvSpPr/>
          <p:nvPr/>
        </p:nvSpPr>
        <p:spPr>
          <a:xfrm>
            <a:off x="2801388" y="2433091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업적에 따른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5D24428F-725A-C930-4FD0-03318B2907BD}"/>
              </a:ext>
            </a:extLst>
          </p:cNvPr>
          <p:cNvSpPr/>
          <p:nvPr/>
        </p:nvSpPr>
        <p:spPr>
          <a:xfrm>
            <a:off x="7692888" y="2391042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능력에 따른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F478C1A5-1776-BE3F-8229-5E937609AC6B}"/>
              </a:ext>
            </a:extLst>
          </p:cNvPr>
          <p:cNvSpPr/>
          <p:nvPr/>
        </p:nvSpPr>
        <p:spPr>
          <a:xfrm>
            <a:off x="5293786" y="5907797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필요에 따른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E6726-5AB7-1362-4AAE-8673C651BFE3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정의의 실질적 기준</a:t>
            </a:r>
          </a:p>
        </p:txBody>
      </p:sp>
      <p:pic>
        <p:nvPicPr>
          <p:cNvPr id="3" name="그림 2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72BCFF9C-7133-F58F-C5DB-D5E9A0A69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4" y="868989"/>
            <a:ext cx="6542461" cy="683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D314B-A599-7DA1-D307-80D0B5C76862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정의로운 분배를 위한 실질적 기준</a:t>
            </a:r>
            <a:endParaRPr lang="en-US" altLang="ko-KR" dirty="0">
              <a:latin typeface="+mj-lt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0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628</Words>
  <Application>Microsoft Office PowerPoint</Application>
  <PresentationFormat>와이드스크린</PresentationFormat>
  <Paragraphs>115</Paragraphs>
  <Slides>15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15</vt:i4>
      </vt:variant>
    </vt:vector>
  </HeadingPairs>
  <TitlesOfParts>
    <vt:vector size="22" baseType="lpstr">
      <vt:lpstr>함초롬바탕</vt:lpstr>
      <vt:lpstr>Arial</vt:lpstr>
      <vt:lpstr>맑은 고딕</vt:lpstr>
      <vt:lpstr>나눔고딕</vt:lpstr>
      <vt:lpstr>NanumGothicExtraBold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USER</cp:lastModifiedBy>
  <cp:revision>30</cp:revision>
  <dcterms:created xsi:type="dcterms:W3CDTF">2024-07-30T05:05:06Z</dcterms:created>
  <dcterms:modified xsi:type="dcterms:W3CDTF">2024-09-02T04:58:06Z</dcterms:modified>
</cp:coreProperties>
</file>