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sldIdLst>
    <p:sldId id="292" r:id="rId4"/>
    <p:sldId id="313" r:id="rId5"/>
    <p:sldId id="314" r:id="rId6"/>
    <p:sldId id="317" r:id="rId7"/>
    <p:sldId id="402" r:id="rId8"/>
    <p:sldId id="401" r:id="rId9"/>
    <p:sldId id="403" r:id="rId10"/>
    <p:sldId id="404" r:id="rId11"/>
    <p:sldId id="405" r:id="rId12"/>
    <p:sldId id="41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530E4-7E2F-DB8D-5E44-B8F4F00FB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FFD4E1-7B71-81F6-8945-32A5A6CD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F6E95-ED23-D076-7E53-5F6A56A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6C9B9D-CCD8-8FB3-9382-D01C3A64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F7A71C-682D-4903-C4A7-008182E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3C9F-747A-5764-C9B6-0881B24B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73A4B-CBAF-9B98-6C3F-9E4FD443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5BC8A8-19D2-E3BA-0BDD-1A7E73FF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8EC7-973A-474D-0F1D-8643894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AEE4A-5D09-F74C-CF91-6AFD583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8F387C-45EC-2F26-30B2-43A7EB8A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1EC5A7-8714-568F-B98D-F9EEC0DB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7A752-2F16-C23E-2C05-9F07BF92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22D26C-65D7-B6C6-10DE-7D7A5035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363B4C-4C01-AA08-2D05-FF8CA250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9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403642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gradFill>
            <a:gsLst>
              <a:gs pos="100000">
                <a:srgbClr val="4592FA"/>
              </a:gs>
              <a:gs pos="0">
                <a:srgbClr val="46BE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9EC57F-BF39-F1D2-5519-DEA98F67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4" name="직선 연결선 17">
            <a:extLst>
              <a:ext uri="{FF2B5EF4-FFF2-40B4-BE49-F238E27FC236}">
                <a16:creationId xmlns:a16="http://schemas.microsoft.com/office/drawing/2014/main" id="{D81B1AE0-2E9A-6B7C-1357-13A5CCC825AC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A627C9-00B2-D695-0732-A26C8AE5D922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D0292EE1-E009-407F-6059-A90A14039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4DC5EEB-FD17-86E9-51EC-DAEB9CA432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40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gradFill>
            <a:gsLst>
              <a:gs pos="99000">
                <a:srgbClr val="4592FA"/>
              </a:gs>
              <a:gs pos="0">
                <a:srgbClr val="46BE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94C2E4-EB46-6B39-50B8-125038493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5" name="직선 연결선 22">
            <a:extLst>
              <a:ext uri="{FF2B5EF4-FFF2-40B4-BE49-F238E27FC236}">
                <a16:creationId xmlns:a16="http://schemas.microsoft.com/office/drawing/2014/main" id="{C5476658-F5D1-957F-3C3A-D2E3E87BDAA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9DC2A9-E279-1BFF-8E05-FFED3E8AE7EB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F9D7E941-CCE1-18B2-0170-4541C3A71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81C8A8-7CBC-4DC6-2BFD-CFD71C68C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64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57730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A4766-440B-A1D5-09DA-A864ED77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CF6E9-8D76-B5FB-8644-EB66AD41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93F800-F02C-29B5-9B74-385B129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DC4642-1943-7448-8F8A-E2EE8A1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00923-7083-ECD5-3869-D6003985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2C30-5A4F-FB84-B4C8-A59DF0DD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3A227-A046-CAFA-039B-AAC86151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58FCC-0CEE-FF20-0E6F-D8195291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3B3D8E-C93F-1860-4FD9-E3CF6C8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D1CEE2-B50F-2500-2884-D16560E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0FE4E-E240-E0F2-81CB-12A1B68A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332B7-2B50-9312-3D7A-16D9FA943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D24458-1897-389A-C14F-D801C158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45B5DE-48BA-55AB-BD9E-B4A5313B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5B31A5-7B7C-EF41-39DD-DA2E7CF5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4ED65D-775B-744A-A3F4-E8B6F9DA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501EE-3F75-0266-9D82-88B334E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1C7D2C-3AAF-31BF-64C3-22AC85D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243639-686C-1BF0-EED6-1211C100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624C4C-31BC-A972-324D-0D2E7E5C8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F5D158-759E-032A-BCF5-BBFDA9AE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31EEE9-9C17-142F-D360-6AE3EA9E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22DC9B-F654-9316-2198-443D09AD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EC904-39AB-5C38-98D8-FE553E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6411-5D5C-768D-D814-D3D7692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95FF77-065C-7B3D-907B-6032A446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DCC342-7657-298D-6DC0-52CACE2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B8EAA3-9F4C-2AAA-F748-9E6E8B7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32A8EA-DFFE-D351-974E-AF0C9A00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444899-33F9-8221-C5D6-C0F8177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A3B6AD-7EF7-D9A8-FEE3-70FB329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DE2AA-ABFE-331B-D6CC-39C0069D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85F10D-8F71-0391-73C3-283A8720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8749B-DCF5-B135-CA26-CFA2F081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F338CC-A30E-B360-FD54-9AE3598D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CF2BA5-FDBC-504F-2BEE-0E5CADF2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B32BDA-A0D3-003E-6655-E17978E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6E288-DB97-78E7-434F-213DB4A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D097C6-91EA-4F3E-07CF-BB4B7AA53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18BC9E-4397-57CC-A9D5-B78544AC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EEEDFF-818D-4681-AD10-ED7EA60F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D7C571-3D63-F29E-BCB4-95C0531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D0E9C9-E60D-562A-4D55-AB893BE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754F6D-00EC-D270-B91B-398BAE8C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63D1DD-96B6-4815-CEE4-A4BE7C4D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7977B-F275-F016-FC24-107645EEF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3FEC5-72C8-6E3C-BA95-1CD94826F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36BFFC-F65D-4E61-6551-A10F7D4AC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8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도표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43F382E0-1E8D-6C30-7B4F-927F3FD36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그림 4" descr="블랙, 어둠이(가) 표시된 사진&#10;&#10;자동 생성된 설명">
            <a:extLst>
              <a:ext uri="{FF2B5EF4-FFF2-40B4-BE49-F238E27FC236}">
                <a16:creationId xmlns:a16="http://schemas.microsoft.com/office/drawing/2014/main" id="{88E52099-49CE-5638-D5B0-044A34672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8090" y="3429000"/>
            <a:ext cx="6235819" cy="792000"/>
          </a:xfrm>
        </p:spPr>
        <p:txBody>
          <a:bodyPr/>
          <a:lstStyle/>
          <a:p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</a:t>
            </a:r>
            <a:r>
              <a:rPr kumimoji="1" lang="ko-KR" altLang="en-US" dirty="0">
                <a:latin typeface="+mj-lt"/>
                <a:ea typeface="HY견고딕" panose="02030600000101010101" pitchFamily="18" charset="-127"/>
              </a:rPr>
              <a:t>핵심</a:t>
            </a:r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정리 노트</a:t>
            </a:r>
            <a:endParaRPr kumimoji="1"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PPT</a:t>
            </a:r>
            <a:endParaRPr kumimoji="1"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1800" kern="0" spc="0" dirty="0">
                <a:solidFill>
                  <a:srgbClr val="4592FA"/>
                </a:solidFill>
                <a:effectLst/>
                <a:latin typeface="+mn-lt"/>
                <a:ea typeface="함초롬바탕" panose="02030604000101010101" pitchFamily="18" charset="-127"/>
              </a:rPr>
              <a:t>Ⅱ</a:t>
            </a:r>
            <a:r>
              <a:rPr kumimoji="1" lang="en-US" altLang="ko-KR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. </a:t>
            </a:r>
            <a:r>
              <a:rPr kumimoji="1" lang="ko-KR" altLang="en-US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인간</a:t>
            </a:r>
            <a:r>
              <a:rPr kumimoji="1" lang="en-US" altLang="ko-KR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,</a:t>
            </a:r>
            <a:r>
              <a:rPr kumimoji="1" lang="ko-KR" altLang="en-US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사회</a:t>
            </a:r>
            <a:r>
              <a:rPr kumimoji="1" lang="en-US" altLang="ko-KR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, </a:t>
            </a:r>
            <a:r>
              <a:rPr kumimoji="1" lang="ko-KR" altLang="en-US" dirty="0">
                <a:solidFill>
                  <a:srgbClr val="4592FA"/>
                </a:solidFill>
                <a:latin typeface="+mn-lt"/>
                <a:ea typeface="HY견고딕" panose="02030600000101010101" pitchFamily="18" charset="-127"/>
              </a:rPr>
              <a:t>환경과 행복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68199" y="1280301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3163538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944224" y="3519191"/>
            <a:ext cx="1540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삶의 실현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E6E143-D649-0D8B-560A-C5A65BB246A6}"/>
              </a:ext>
            </a:extLst>
          </p:cNvPr>
          <p:cNvSpPr txBox="1"/>
          <p:nvPr/>
        </p:nvSpPr>
        <p:spPr>
          <a:xfrm>
            <a:off x="6675508" y="1350843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질 높은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정주 환경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4763E-B3CD-37DF-C2A1-595F48F0CB99}"/>
              </a:ext>
            </a:extLst>
          </p:cNvPr>
          <p:cNvSpPr txBox="1"/>
          <p:nvPr/>
        </p:nvSpPr>
        <p:spPr>
          <a:xfrm>
            <a:off x="6675508" y="2719923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경제적 안정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E54015F-8DDD-C145-EEE9-95F52C661E1B}"/>
              </a:ext>
            </a:extLst>
          </p:cNvPr>
          <p:cNvSpPr/>
          <p:nvPr/>
        </p:nvSpPr>
        <p:spPr>
          <a:xfrm>
            <a:off x="7816336" y="1453077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5E7E2EEB-E67C-FFC5-A5B8-590F5E310AA8}"/>
              </a:ext>
            </a:extLst>
          </p:cNvPr>
          <p:cNvSpPr/>
          <p:nvPr/>
        </p:nvSpPr>
        <p:spPr>
          <a:xfrm>
            <a:off x="7818491" y="2797564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462D33D-4887-C823-075F-F2C6A20DABA9}"/>
              </a:ext>
            </a:extLst>
          </p:cNvPr>
          <p:cNvSpPr/>
          <p:nvPr/>
        </p:nvSpPr>
        <p:spPr>
          <a:xfrm>
            <a:off x="7818491" y="4407490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B443D0C-BFDE-A901-8CD3-6B88C23848AE}"/>
              </a:ext>
            </a:extLst>
          </p:cNvPr>
          <p:cNvSpPr/>
          <p:nvPr/>
        </p:nvSpPr>
        <p:spPr>
          <a:xfrm>
            <a:off x="10624387" y="1453077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E15B65A-BD92-6E06-8E60-9CFED9BC9256}"/>
              </a:ext>
            </a:extLst>
          </p:cNvPr>
          <p:cNvSpPr/>
          <p:nvPr/>
        </p:nvSpPr>
        <p:spPr>
          <a:xfrm>
            <a:off x="10624387" y="2797564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3C2F7FB-3BC0-97FD-3665-A4EE50A77F70}"/>
              </a:ext>
            </a:extLst>
          </p:cNvPr>
          <p:cNvSpPr/>
          <p:nvPr/>
        </p:nvSpPr>
        <p:spPr>
          <a:xfrm>
            <a:off x="10624387" y="4407490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67A2F1-CE2D-F00B-FE38-9C5893D0AA78}"/>
              </a:ext>
            </a:extLst>
          </p:cNvPr>
          <p:cNvSpPr txBox="1"/>
          <p:nvPr/>
        </p:nvSpPr>
        <p:spPr>
          <a:xfrm>
            <a:off x="10792902" y="1350843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자유로운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정치참여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170A37-20AB-2CB8-F9CD-608F342C0B40}"/>
              </a:ext>
            </a:extLst>
          </p:cNvPr>
          <p:cNvSpPr txBox="1"/>
          <p:nvPr/>
        </p:nvSpPr>
        <p:spPr>
          <a:xfrm>
            <a:off x="10792902" y="2695329"/>
            <a:ext cx="1068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바람직한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삶에 관한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성찰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2763A-DF46-7791-3D64-EE6888899718}"/>
              </a:ext>
            </a:extLst>
          </p:cNvPr>
          <p:cNvSpPr txBox="1"/>
          <p:nvPr/>
        </p:nvSpPr>
        <p:spPr>
          <a:xfrm>
            <a:off x="10792902" y="4305255"/>
            <a:ext cx="1068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깨끗한 자연환경과 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사회적 환경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DA76112-16F6-EFAA-39D9-B64771DA3CA9}"/>
              </a:ext>
            </a:extLst>
          </p:cNvPr>
          <p:cNvCxnSpPr>
            <a:cxnSpLocks/>
          </p:cNvCxnSpPr>
          <p:nvPr/>
        </p:nvCxnSpPr>
        <p:spPr>
          <a:xfrm>
            <a:off x="2869224" y="3642303"/>
            <a:ext cx="1424480" cy="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49736A0B-8632-006E-AD66-28C93D893F10}"/>
              </a:ext>
            </a:extLst>
          </p:cNvPr>
          <p:cNvSpPr/>
          <p:nvPr/>
        </p:nvSpPr>
        <p:spPr>
          <a:xfrm>
            <a:off x="4320520" y="316353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97414B-BAC0-635B-8523-F70C22AC001A}"/>
              </a:ext>
            </a:extLst>
          </p:cNvPr>
          <p:cNvSpPr txBox="1"/>
          <p:nvPr/>
        </p:nvSpPr>
        <p:spPr>
          <a:xfrm>
            <a:off x="4958638" y="3396078"/>
            <a:ext cx="103329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삶을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위한 조건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B117A7-5E68-1F3F-30FC-337F9ED2AA4A}"/>
              </a:ext>
            </a:extLst>
          </p:cNvPr>
          <p:cNvSpPr txBox="1"/>
          <p:nvPr/>
        </p:nvSpPr>
        <p:spPr>
          <a:xfrm>
            <a:off x="6675508" y="4253601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민주주의의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발전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7EBCBC-4B99-2B4E-FD15-5BC3B20C9FE8}"/>
              </a:ext>
            </a:extLst>
          </p:cNvPr>
          <p:cNvSpPr txBox="1"/>
          <p:nvPr/>
        </p:nvSpPr>
        <p:spPr>
          <a:xfrm>
            <a:off x="6675508" y="5447891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도덕적 실천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51252B92-1826-2564-D73E-7FC67BA2F782}"/>
              </a:ext>
            </a:extLst>
          </p:cNvPr>
          <p:cNvSpPr/>
          <p:nvPr/>
        </p:nvSpPr>
        <p:spPr>
          <a:xfrm>
            <a:off x="7818491" y="5547176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59F8B4FA-8450-367F-D0F0-50738DE8D5B2}"/>
              </a:ext>
            </a:extLst>
          </p:cNvPr>
          <p:cNvSpPr/>
          <p:nvPr/>
        </p:nvSpPr>
        <p:spPr>
          <a:xfrm>
            <a:off x="10624387" y="5547176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AF4C2DE5-1A28-24F3-7DAB-04C0FE061A69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7919644" y="2885743"/>
            <a:ext cx="2719872" cy="2691956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300C97E-C33A-C71C-69A7-A0EF58875EA7}"/>
              </a:ext>
            </a:extLst>
          </p:cNvPr>
          <p:cNvSpPr txBox="1"/>
          <p:nvPr/>
        </p:nvSpPr>
        <p:spPr>
          <a:xfrm>
            <a:off x="10792902" y="5444940"/>
            <a:ext cx="106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일정한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pPr algn="ctr"/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소득 수준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1CF3C469-1F78-1510-71C4-5D1B6347AC3A}"/>
              </a:ext>
            </a:extLst>
          </p:cNvPr>
          <p:cNvCxnSpPr>
            <a:cxnSpLocks/>
          </p:cNvCxnSpPr>
          <p:nvPr/>
        </p:nvCxnSpPr>
        <p:spPr>
          <a:xfrm>
            <a:off x="7877949" y="2887672"/>
            <a:ext cx="2830696" cy="2730925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11135652-7775-0D17-AA2C-DD20E920D629}"/>
              </a:ext>
            </a:extLst>
          </p:cNvPr>
          <p:cNvCxnSpPr>
            <a:cxnSpLocks/>
            <a:stCxn id="17" idx="7"/>
            <a:endCxn id="18" idx="2"/>
          </p:cNvCxnSpPr>
          <p:nvPr/>
        </p:nvCxnSpPr>
        <p:spPr>
          <a:xfrm flipV="1">
            <a:off x="7906670" y="1504731"/>
            <a:ext cx="2717717" cy="2917888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24248A66-E48E-F5B4-864D-371C4AF6241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881104" y="1513911"/>
            <a:ext cx="2758412" cy="2908708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그림 69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60CF21A3-2281-DC48-46EF-3215D673C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26" y="1115250"/>
            <a:ext cx="339756" cy="339756"/>
          </a:xfrm>
          <a:prstGeom prst="rect">
            <a:avLst/>
          </a:prstGeom>
        </p:spPr>
      </p:pic>
      <p:pic>
        <p:nvPicPr>
          <p:cNvPr id="71" name="그림 70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0608B98D-5E44-0A01-E393-1BC3EF06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26" y="3918184"/>
            <a:ext cx="339756" cy="339756"/>
          </a:xfrm>
          <a:prstGeom prst="rect">
            <a:avLst/>
          </a:prstGeom>
        </p:spPr>
      </p:pic>
      <p:pic>
        <p:nvPicPr>
          <p:cNvPr id="72" name="그림 71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7289102F-DCCB-B30E-448F-AA22BD44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630" y="2388023"/>
            <a:ext cx="339756" cy="339756"/>
          </a:xfrm>
          <a:prstGeom prst="rect">
            <a:avLst/>
          </a:prstGeom>
        </p:spPr>
      </p:pic>
      <p:pic>
        <p:nvPicPr>
          <p:cNvPr id="73" name="그림 7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563014B-E2D4-34CD-894D-68A75918B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26" y="5207420"/>
            <a:ext cx="339756" cy="3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19727" y="69967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2B1FFDA-D89F-421A-C28F-53F58F29A83C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E4CC8A3A-56C7-4828-B05B-0E12FC5E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80" y="2185962"/>
            <a:ext cx="8740239" cy="390802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8F0E7F1-A22D-8C3C-1C13-0F5A2C81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8" y="1495396"/>
            <a:ext cx="2125952" cy="3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5119E415-2A56-B7C0-85D7-ECB2F14F3167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B0EF1F5-8914-6472-3896-44EE5BE2A6C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3F4F45F1-8EFA-C891-5661-5CDC8C70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80" y="2185962"/>
            <a:ext cx="8740239" cy="390802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78157DF-69F1-64F8-3B19-03ACBDBC8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8" y="1495396"/>
            <a:ext cx="2125952" cy="3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행복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삶에서 충분한 만족과 기쁨을 느끼는 상태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시대적 상황에 따른 행복의 기준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선사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안전하게 생존하는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헬레니즘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에피쿠로스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학파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쾌락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),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스토아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학파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자연의 질서에 따라 사는 것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중세 시대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신앙을 통해 절대자에게 귀의하여 구원 받을 때 얻는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근대 이후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인간의 기본적 권리가 강조되면서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자유와 평등의 실현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⑤ 오늘날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행복의 기준이 다양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4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지역적 여건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따른 행복의 기준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자연 환경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기후와 지형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따라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물이 부족한 환경에 거주하는 사람들은 물을 풍족하게 마시는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일조량이 부족한 환경에 거주하는 사람들은 햇볕을 쬐는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인문환경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정치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경제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종교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문화 등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따라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경제적으로 빈곤한 경우 배부르게 먹는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분쟁이 빈번한 지역의 경우 평화로운 일상을 사는 것이 행복일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7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행복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행복의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객관적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소득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고용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수명 등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물질적 조건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행복의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주관적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기준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삶의 만족감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일상생활에서 느끼는 즐거움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자아실현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가족과의 사랑 등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같은 상황과 여건에서도 사람마다 다르게 나타남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행복을 위해서는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객관적ㆍ주관적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기준이 모두 충족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되어야 함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진정한 행복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물질적ㆍ정신적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가치를 조화롭게 추구할 때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얻는 만족감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즐거움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8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행복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④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dirty="0" err="1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 행복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아리스토텔레스</a:t>
            </a:r>
            <a:r>
              <a:rPr lang="en-US" altLang="ko-KR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세상에 존재하는 모든 것은 자신의 고유한 목적을 지니고 있는데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인간의 궁극적 목적은 행복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행복은 모든 것 중에서 가장 바람직하고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여러 선 중에서 최고의 선이다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따라서 행복은 궁극적이고 자족적이며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모든 행동의 목적이라고 할 수 있음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아리스토텔레스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『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니코마코스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윤리학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』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52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98906"/>
            <a:ext cx="9145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질 높은 정주 환경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깨끗한 자연환경과 안전하고 풍요로운 삶을 누릴 수 있는 사회적 환경이 필요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경제적 안정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경제적 안정이 뒷받침될 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의식주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사회ㆍ문화적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욕구 충족이 가능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민주주의의 발전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자유로운 정치 참여의 활성화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도덕적 실천</a:t>
            </a:r>
            <a:endParaRPr lang="en-US" altLang="ko-KR" dirty="0">
              <a:highlight>
                <a:srgbClr val="FF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바람직한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삶이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무엇인지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성찰하고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도덕적 행동을 통해 삶의 의미와 행복을 느낌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행복한 삶을 위한 조건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20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9464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25" y="1535504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3163538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876095" y="3519191"/>
            <a:ext cx="16767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진정한 행복의 의미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547792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642303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2069027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553808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796175" y="2301568"/>
            <a:ext cx="10332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의미와</a:t>
            </a:r>
            <a:r>
              <a:rPr lang="en-US" altLang="ko-KR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279527" y="4933609"/>
            <a:ext cx="20665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삶의 </a:t>
            </a:r>
            <a:r>
              <a:rPr lang="ko-KR" altLang="en-US" sz="1600" spc="-8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목적으로서의행복</a:t>
            </a:r>
            <a:endParaRPr lang="ko-KR" altLang="en-US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89" y="1823005"/>
            <a:ext cx="5506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행복은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/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는 삶에서 충분한 만족감이나 기쁨을 느끼는 상태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헬레니즘 시대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스토아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학파는 쾌락을 행복으로 정의했다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,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기준은 자연환경에 따라 다르게 나타날 수 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,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25" y="4020285"/>
            <a:ext cx="339756" cy="33975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C9221862-5BE1-B016-A1E2-6277F13B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494680" y="1871463"/>
            <a:ext cx="419354" cy="20136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147E17E-5184-92E4-EBCB-3BCAC2838C5E}"/>
              </a:ext>
            </a:extLst>
          </p:cNvPr>
          <p:cNvSpPr txBox="1"/>
          <p:nvPr/>
        </p:nvSpPr>
        <p:spPr>
          <a:xfrm>
            <a:off x="6449952" y="1824741"/>
            <a:ext cx="57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행복</a:t>
            </a:r>
          </a:p>
        </p:txBody>
      </p:sp>
      <p:pic>
        <p:nvPicPr>
          <p:cNvPr id="3" name="그림 2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530F9645-4C3C-BC1D-62E3-26936D7B04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1522113" y="2442282"/>
            <a:ext cx="420758" cy="297606"/>
          </a:xfrm>
          <a:prstGeom prst="rect">
            <a:avLst/>
          </a:prstGeom>
        </p:spPr>
      </p:pic>
      <p:pic>
        <p:nvPicPr>
          <p:cNvPr id="10" name="그림 9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A9002918-16F5-9B6E-BD9A-402BF625E8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0649225" y="3115590"/>
            <a:ext cx="420758" cy="2976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28D846-07D9-B78C-DD31-BC131CF40218}"/>
              </a:ext>
            </a:extLst>
          </p:cNvPr>
          <p:cNvSpPr txBox="1"/>
          <p:nvPr/>
        </p:nvSpPr>
        <p:spPr>
          <a:xfrm>
            <a:off x="6467589" y="4372700"/>
            <a:ext cx="55066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주관적 기준에는 삶의 만족감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일상생활의 즐거움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자아실현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 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등이 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진정한 행복을 실현하기 위해서는 주관적 기준만 충족되면 가능하다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(O      ,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행복의 기준은 다양하지만 누구나 행복을 삶의 목적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으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)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로서 추구함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D6293FC-1C9E-C80E-0842-16020F4310BF}"/>
              </a:ext>
            </a:extLst>
          </p:cNvPr>
          <p:cNvGrpSpPr/>
          <p:nvPr/>
        </p:nvGrpSpPr>
        <p:grpSpPr>
          <a:xfrm>
            <a:off x="8979689" y="5019315"/>
            <a:ext cx="572920" cy="307777"/>
            <a:chOff x="6449952" y="371116"/>
            <a:chExt cx="572920" cy="307777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4DC4379D-2EE1-1973-A065-97969CA5B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494680" y="417838"/>
              <a:ext cx="419354" cy="20136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528D1-C315-C228-D824-43D9A1440931}"/>
                </a:ext>
              </a:extLst>
            </p:cNvPr>
            <p:cNvSpPr txBox="1"/>
            <p:nvPr/>
          </p:nvSpPr>
          <p:spPr>
            <a:xfrm>
              <a:off x="6449952" y="371116"/>
              <a:ext cx="572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주관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15B9630-20DF-C4DA-5B2D-55B03D8504AF}"/>
              </a:ext>
            </a:extLst>
          </p:cNvPr>
          <p:cNvGrpSpPr/>
          <p:nvPr/>
        </p:nvGrpSpPr>
        <p:grpSpPr>
          <a:xfrm>
            <a:off x="9970515" y="5665361"/>
            <a:ext cx="572920" cy="307777"/>
            <a:chOff x="6449952" y="371116"/>
            <a:chExt cx="572920" cy="307777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4A5B92C4-6AFE-005B-553B-2259F4F1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494680" y="417838"/>
              <a:ext cx="419354" cy="2013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A1CDA8-0544-5A32-DFDF-6D3EAD07FEF5}"/>
                </a:ext>
              </a:extLst>
            </p:cNvPr>
            <p:cNvSpPr txBox="1"/>
            <p:nvPr/>
          </p:nvSpPr>
          <p:spPr>
            <a:xfrm>
              <a:off x="6449952" y="371116"/>
              <a:ext cx="572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목적</a:t>
              </a:r>
            </a:p>
          </p:txBody>
        </p:sp>
      </p:grpSp>
      <p:pic>
        <p:nvPicPr>
          <p:cNvPr id="47" name="그림 46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9E412B31-A0D1-9B15-7BE5-661621F70D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7302881" y="5213731"/>
            <a:ext cx="420758" cy="2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499</Words>
  <Application>Microsoft Office PowerPoint</Application>
  <PresentationFormat>와이드스크린</PresentationFormat>
  <Paragraphs>101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G마켓 산스 TTF Bold</vt:lpstr>
      <vt:lpstr>HY견고딕</vt:lpstr>
      <vt:lpstr>Arial</vt:lpstr>
      <vt:lpstr>NanumGothicExtraBold</vt:lpstr>
      <vt:lpstr>Wingdings</vt:lpstr>
      <vt:lpstr>나눔고딕</vt:lpstr>
      <vt:lpstr>맑은 고딕</vt:lpstr>
      <vt:lpstr>Office 테마</vt:lpstr>
      <vt:lpstr>내지 마스터</vt:lpstr>
      <vt:lpstr>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USER</cp:lastModifiedBy>
  <cp:revision>19</cp:revision>
  <dcterms:created xsi:type="dcterms:W3CDTF">2024-07-30T05:05:06Z</dcterms:created>
  <dcterms:modified xsi:type="dcterms:W3CDTF">2024-09-09T08:29:45Z</dcterms:modified>
</cp:coreProperties>
</file>