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86" r:id="rId3"/>
    <p:sldId id="310" r:id="rId4"/>
    <p:sldId id="311" r:id="rId5"/>
    <p:sldId id="400" r:id="rId6"/>
    <p:sldId id="421" r:id="rId7"/>
    <p:sldId id="423" r:id="rId8"/>
    <p:sldId id="424" r:id="rId9"/>
    <p:sldId id="399" r:id="rId10"/>
    <p:sldId id="413" r:id="rId11"/>
    <p:sldId id="404" r:id="rId12"/>
    <p:sldId id="405" r:id="rId13"/>
    <p:sldId id="406" r:id="rId14"/>
    <p:sldId id="407" r:id="rId15"/>
    <p:sldId id="403" r:id="rId16"/>
    <p:sldId id="410" r:id="rId17"/>
    <p:sldId id="414" r:id="rId18"/>
    <p:sldId id="415" r:id="rId19"/>
    <p:sldId id="416" r:id="rId20"/>
    <p:sldId id="417" r:id="rId21"/>
    <p:sldId id="418" r:id="rId22"/>
    <p:sldId id="419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0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3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A19C11-EF90-469B-9A53-7DA9CAAD8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D076729-49A4-4314-AD65-B3586EABA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FC291A-2563-4A02-871C-AD90505EC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A69373-D3F3-446E-825E-9EA27FDB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D5BCB6-9AA8-44B6-8E07-D565DA42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138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6FE83D-D2A7-4A94-9F91-AE39CC67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1E3DFA1-A18A-4576-825D-71353851D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BEA938-4E03-4C94-87F0-C884EEE6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B02F45-AF52-4A66-B2F9-EF86D1C5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A423E8-E59D-47AB-BE52-CD6DE11E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980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54BBA6D-F664-4179-B5E0-E7CF9C6DC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10308B7-B01D-4FCD-A157-F2B8B7235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3F7368-D96D-431A-8E63-C219D365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91FF25-1815-49BF-A175-C8D0D5C3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AD34A70-8B84-4DE7-8AF7-96073FCE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958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46BEFA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547076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목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자유형 93">
            <a:extLst>
              <a:ext uri="{FF2B5EF4-FFF2-40B4-BE49-F238E27FC236}">
                <a16:creationId xmlns:a16="http://schemas.microsoft.com/office/drawing/2014/main" id="{C1486CC4-6B29-0A8D-3CD2-0BFA6AA822AD}"/>
              </a:ext>
            </a:extLst>
          </p:cNvPr>
          <p:cNvSpPr>
            <a:spLocks/>
          </p:cNvSpPr>
          <p:nvPr userDrawn="1"/>
        </p:nvSpPr>
        <p:spPr>
          <a:xfrm>
            <a:off x="-36000" y="0"/>
            <a:ext cx="5436000" cy="6858000"/>
          </a:xfrm>
          <a:custGeom>
            <a:avLst/>
            <a:gdLst>
              <a:gd name="connsiteX0" fmla="*/ 0 w 5436000"/>
              <a:gd name="connsiteY0" fmla="*/ 0 h 6858000"/>
              <a:gd name="connsiteX1" fmla="*/ 4196380 w 5436000"/>
              <a:gd name="connsiteY1" fmla="*/ 0 h 6858000"/>
              <a:gd name="connsiteX2" fmla="*/ 4223422 w 5436000"/>
              <a:gd name="connsiteY2" fmla="*/ 24578 h 6858000"/>
              <a:gd name="connsiteX3" fmla="*/ 5436000 w 5436000"/>
              <a:gd name="connsiteY3" fmla="*/ 2952000 h 6858000"/>
              <a:gd name="connsiteX4" fmla="*/ 2719471 w 5436000"/>
              <a:gd name="connsiteY4" fmla="*/ 6840786 h 6858000"/>
              <a:gd name="connsiteX5" fmla="*/ 2668596 w 5436000"/>
              <a:gd name="connsiteY5" fmla="*/ 6858000 h 6858000"/>
              <a:gd name="connsiteX6" fmla="*/ 0 w 543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000" h="6858000">
                <a:moveTo>
                  <a:pt x="0" y="0"/>
                </a:moveTo>
                <a:lnTo>
                  <a:pt x="4196380" y="0"/>
                </a:lnTo>
                <a:lnTo>
                  <a:pt x="4223422" y="24578"/>
                </a:lnTo>
                <a:cubicBezTo>
                  <a:pt x="4972615" y="773771"/>
                  <a:pt x="5436000" y="1808771"/>
                  <a:pt x="5436000" y="2952000"/>
                </a:cubicBezTo>
                <a:cubicBezTo>
                  <a:pt x="5436000" y="4738296"/>
                  <a:pt x="4304689" y="6260360"/>
                  <a:pt x="2719471" y="6840786"/>
                </a:cubicBezTo>
                <a:lnTo>
                  <a:pt x="2668596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>
            <a:solidFill>
              <a:srgbClr val="46BE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895E58C-5B7E-C797-C059-3AD811B3A7AD}"/>
              </a:ext>
            </a:extLst>
          </p:cNvPr>
          <p:cNvSpPr>
            <a:spLocks/>
          </p:cNvSpPr>
          <p:nvPr userDrawn="1"/>
        </p:nvSpPr>
        <p:spPr>
          <a:xfrm>
            <a:off x="468000" y="2088000"/>
            <a:ext cx="1800000" cy="1800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CE6A404-44F4-0F62-B454-3580EBBBB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2952000"/>
            <a:ext cx="3616325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i="0">
                <a:solidFill>
                  <a:srgbClr val="1D356B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CONTENT</a:t>
            </a:r>
            <a:endParaRPr kumimoji="1"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81C8A17A-1C2F-FD05-810D-3821F930BED7}"/>
              </a:ext>
            </a:extLst>
          </p:cNvPr>
          <p:cNvSpPr/>
          <p:nvPr userDrawn="1"/>
        </p:nvSpPr>
        <p:spPr>
          <a:xfrm>
            <a:off x="5071439" y="2865429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텍스트 개체 틀 12">
            <a:extLst>
              <a:ext uri="{FF2B5EF4-FFF2-40B4-BE49-F238E27FC236}">
                <a16:creationId xmlns:a16="http://schemas.microsoft.com/office/drawing/2014/main" id="{5EF0AD64-8A99-A4CD-AFB8-C0F175BBE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4439" y="3072429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62" name="텍스트 개체 틀 14">
            <a:extLst>
              <a:ext uri="{FF2B5EF4-FFF2-40B4-BE49-F238E27FC236}">
                <a16:creationId xmlns:a16="http://schemas.microsoft.com/office/drawing/2014/main" id="{0D7B0B3B-CD24-02DD-636B-8459E7F68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5866" y="3045429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02	</a:t>
            </a:r>
            <a:endParaRPr kumimoji="1" lang="ko-KR" altLang="en-US" dirty="0"/>
          </a:p>
        </p:txBody>
      </p:sp>
      <p:sp>
        <p:nvSpPr>
          <p:cNvPr id="63" name="텍스트 개체 틀 16">
            <a:extLst>
              <a:ext uri="{FF2B5EF4-FFF2-40B4-BE49-F238E27FC236}">
                <a16:creationId xmlns:a16="http://schemas.microsoft.com/office/drawing/2014/main" id="{0878C768-12F3-EC33-D228-7EB19FE94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7497" y="3430800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64D861A8-CAF1-9D86-D1F9-01807F97DCE6}"/>
              </a:ext>
            </a:extLst>
          </p:cNvPr>
          <p:cNvSpPr/>
          <p:nvPr userDrawn="1"/>
        </p:nvSpPr>
        <p:spPr>
          <a:xfrm>
            <a:off x="4811307" y="4044896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3" name="텍스트 개체 틀 12">
            <a:extLst>
              <a:ext uri="{FF2B5EF4-FFF2-40B4-BE49-F238E27FC236}">
                <a16:creationId xmlns:a16="http://schemas.microsoft.com/office/drawing/2014/main" id="{928927FC-81C7-68F8-A269-F2C139AF6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4307" y="4251896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4" name="텍스트 개체 틀 14">
            <a:extLst>
              <a:ext uri="{FF2B5EF4-FFF2-40B4-BE49-F238E27FC236}">
                <a16:creationId xmlns:a16="http://schemas.microsoft.com/office/drawing/2014/main" id="{0B07924A-6FF8-ECC4-F726-11B775937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5734" y="4224896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03</a:t>
            </a:r>
            <a:endParaRPr kumimoji="1" lang="ko-KR" altLang="en-US" dirty="0"/>
          </a:p>
        </p:txBody>
      </p:sp>
      <p:sp>
        <p:nvSpPr>
          <p:cNvPr id="75" name="텍스트 개체 틀 16">
            <a:extLst>
              <a:ext uri="{FF2B5EF4-FFF2-40B4-BE49-F238E27FC236}">
                <a16:creationId xmlns:a16="http://schemas.microsoft.com/office/drawing/2014/main" id="{0EA02FB4-39DB-A904-D404-C9EFC0F6E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7365" y="4610132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E28A8772-BBD5-4EF8-4F52-4C9A051949AD}"/>
              </a:ext>
            </a:extLst>
          </p:cNvPr>
          <p:cNvSpPr/>
          <p:nvPr userDrawn="1"/>
        </p:nvSpPr>
        <p:spPr>
          <a:xfrm>
            <a:off x="4151850" y="5214051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텍스트 개체 틀 12">
            <a:extLst>
              <a:ext uri="{FF2B5EF4-FFF2-40B4-BE49-F238E27FC236}">
                <a16:creationId xmlns:a16="http://schemas.microsoft.com/office/drawing/2014/main" id="{457CE378-F1E9-6CE3-A5D3-4FFEB9E8C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850" y="5421051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8" name="텍스트 개체 틀 14">
            <a:extLst>
              <a:ext uri="{FF2B5EF4-FFF2-40B4-BE49-F238E27FC236}">
                <a16:creationId xmlns:a16="http://schemas.microsoft.com/office/drawing/2014/main" id="{2F0C93CE-9B47-0093-CB6B-F6AE0960A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6277" y="5394051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04</a:t>
            </a:r>
            <a:endParaRPr kumimoji="1" lang="ko-KR" altLang="en-US" dirty="0"/>
          </a:p>
        </p:txBody>
      </p:sp>
      <p:sp>
        <p:nvSpPr>
          <p:cNvPr id="79" name="텍스트 개체 틀 16">
            <a:extLst>
              <a:ext uri="{FF2B5EF4-FFF2-40B4-BE49-F238E27FC236}">
                <a16:creationId xmlns:a16="http://schemas.microsoft.com/office/drawing/2014/main" id="{E634DD0D-0F61-9FEB-FB0E-0ACC03AF42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7908" y="5778664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88DDC53F-2EAA-1FA8-3410-0C0EE4E37DBA}"/>
              </a:ext>
            </a:extLst>
          </p:cNvPr>
          <p:cNvSpPr/>
          <p:nvPr userDrawn="1"/>
        </p:nvSpPr>
        <p:spPr>
          <a:xfrm>
            <a:off x="4970307" y="1674977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텍스트 개체 틀 12">
            <a:extLst>
              <a:ext uri="{FF2B5EF4-FFF2-40B4-BE49-F238E27FC236}">
                <a16:creationId xmlns:a16="http://schemas.microsoft.com/office/drawing/2014/main" id="{AFB24356-325B-4445-EBE0-D728DC6B9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3307" y="1881977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82" name="텍스트 개체 틀 14">
            <a:extLst>
              <a:ext uri="{FF2B5EF4-FFF2-40B4-BE49-F238E27FC236}">
                <a16:creationId xmlns:a16="http://schemas.microsoft.com/office/drawing/2014/main" id="{C1CC5BB4-DFC5-50B1-1A13-C44710AE0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161" y="1854977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83" name="텍스트 개체 틀 16">
            <a:extLst>
              <a:ext uri="{FF2B5EF4-FFF2-40B4-BE49-F238E27FC236}">
                <a16:creationId xmlns:a16="http://schemas.microsoft.com/office/drawing/2014/main" id="{E171C7E9-FB02-80C7-AB89-75C767648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6365" y="2240668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6AD27CE-3348-CCD0-5042-F2F5B3D77DDF}"/>
              </a:ext>
            </a:extLst>
          </p:cNvPr>
          <p:cNvGrpSpPr/>
          <p:nvPr userDrawn="1"/>
        </p:nvGrpSpPr>
        <p:grpSpPr>
          <a:xfrm>
            <a:off x="10535160" y="-1405647"/>
            <a:ext cx="2822944" cy="2679979"/>
            <a:chOff x="10535160" y="-1405647"/>
            <a:chExt cx="2822944" cy="2679979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FB36A3C8-1EFF-EB2C-6D07-41C82346547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35160" y="225375"/>
              <a:ext cx="216000" cy="216000"/>
            </a:xfrm>
            <a:prstGeom prst="ellipse">
              <a:avLst/>
            </a:prstGeom>
            <a:solidFill>
              <a:srgbClr val="46BEF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07037EEF-1B8E-65A4-5230-11983700E88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841062" y="-1242710"/>
              <a:ext cx="2517042" cy="2517042"/>
            </a:xfrm>
            <a:prstGeom prst="ellipse">
              <a:avLst/>
            </a:prstGeom>
            <a:solidFill>
              <a:srgbClr val="46BEF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F811D7A1-E4E6-BA4B-099B-1D7A4F662200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55480" y="-1405647"/>
              <a:ext cx="2555810" cy="2555810"/>
            </a:xfrm>
            <a:prstGeom prst="ellipse">
              <a:avLst/>
            </a:prstGeom>
            <a:noFill/>
            <a:ln w="6350">
              <a:solidFill>
                <a:srgbClr val="46BEF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755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35A154-0DAE-4A1B-8D19-1314AC237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C68623-AE82-4405-935E-F6A3730D6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0658F8-12B9-4D18-AC13-AB17A0E65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6213E8-AEFA-44DE-8312-4D930937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1D86FF-E451-4E79-BA87-68712DF3C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47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E1C9EA-F986-48F2-90D3-EAF66711A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6649E4-8F6E-481D-A4BF-875F06C81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7A929C-EB33-4222-8654-E069C107F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CA7C38-C216-460D-96FC-59EC315A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26DAFDC-183C-46DA-AE5F-889FFC4F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62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6FCD9E-B52C-41E4-9FBF-CD9F40CD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2CD990-E771-41E9-80E7-258156749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D775AF-50CF-492D-8B8A-283E23C6B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70B3DE-DDD1-45C0-9D5C-838E6857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980766C-66DA-41EA-BD93-688708758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B0B4EF-06E2-48ED-8509-4AA0431C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464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D688C3-0BC4-413E-933D-726ADDC7C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3F51C42-8EE1-4AA5-A134-8E8D70924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BB0E5C1-7E09-449C-BD44-CBA7EFD67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C7B2EED-CE33-41B3-A31B-20D2996B1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B1159A0-EA24-4C82-87C7-16C2B70E6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795494A-E81D-432B-AEC4-F36DC0373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EF14AB0-479C-44AC-992A-4921229D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F59626D-9AA1-4D14-A442-223658DA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27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6F257A-CE66-45B8-BB93-5AB449FB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ECF62D-E3D3-4E95-9007-6E285434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99A0EB8-20DE-48D2-9B4A-5213534E6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B83E3E5-E548-4B8B-959A-BB58D28D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611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80CA49F-1D5B-4AA8-A25A-2B650F63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E0EDC0C-A88F-4DCD-89FF-E99C1D697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AB1E356-4026-452B-9177-7A3FF1D1B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7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FDAF43-BD4A-4669-90FA-92AB65E1E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6AD4F0-507F-4C51-9471-0B240925E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78850E3-B662-464D-A287-6D3A57E6B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169F5CE-2567-4329-AE4E-F507A534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ED30AA-0660-486F-9FF3-0ADA536D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67FD3E-8056-4805-9933-0A2110A8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879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1BA938-66AC-45D6-8DAC-71133E144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8684228-3364-4B46-A976-A7D897246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85E0EA1-EB59-44EF-8BF7-3B95CDC40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27517C9-4F29-4879-8B99-C1E74E89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961891F-530F-41BB-A027-989236CE6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533FDA7-5256-4F53-912A-F078B225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953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A35C974-13BC-428E-944F-388E97A4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3A54A8F-9A9A-4664-AEF2-6FF1E835F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493364-9C1B-4377-BB4E-2C5B124A6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FDEC-BB62-4484-BDB6-2E34946FA42C}" type="datetimeFigureOut">
              <a:rPr lang="ko-KR" altLang="en-US" smtClean="0"/>
              <a:t>2024-09-19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E9D31B-C8BC-4F2F-803C-473E744E0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D259FB-0949-4090-8FF9-213CCE9BB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89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12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C265F9A4-DBD5-7E95-5CA9-CD45D9FF53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1.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세계화 시대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지리의 힘</a:t>
            </a:r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2BE2830C-19D8-EDEC-CB5C-8660970569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sz="1800" kern="0" spc="-50" dirty="0">
                <a:solidFill>
                  <a:srgbClr val="4592FA"/>
                </a:solidFill>
                <a:effectLst/>
                <a:latin typeface="NanumGothicExtraBold" pitchFamily="2" charset="-127"/>
                <a:ea typeface="NanumGothicExtraBold" pitchFamily="2" charset="-127"/>
              </a:rPr>
              <a:t>Ⅰ. </a:t>
            </a:r>
            <a:r>
              <a:rPr lang="ko-KR" altLang="en-US" sz="1800" kern="0" spc="-50" dirty="0">
                <a:solidFill>
                  <a:srgbClr val="4592FA"/>
                </a:solidFill>
                <a:effectLst/>
                <a:latin typeface="NanumGothicExtraBold" pitchFamily="2" charset="-127"/>
                <a:ea typeface="NanumGothicExtraBold" pitchFamily="2" charset="-127"/>
              </a:rPr>
              <a:t>세계화 시대</a:t>
            </a:r>
            <a:r>
              <a:rPr lang="en-US" altLang="ko-KR" sz="1800" kern="0" spc="-50" dirty="0">
                <a:solidFill>
                  <a:srgbClr val="4592FA"/>
                </a:solidFill>
                <a:effectLst/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sz="1800" kern="0" spc="-50" dirty="0">
                <a:solidFill>
                  <a:srgbClr val="4592FA"/>
                </a:solidFill>
                <a:effectLst/>
                <a:latin typeface="NanumGothicExtraBold" pitchFamily="2" charset="-127"/>
                <a:ea typeface="NanumGothicExtraBold" pitchFamily="2" charset="-127"/>
              </a:rPr>
              <a:t>지리의 힘</a:t>
            </a:r>
            <a:endParaRPr lang="ko-KR" altLang="en-US" dirty="0">
              <a:solidFill>
                <a:srgbClr val="4592FA"/>
              </a:solidFill>
              <a:latin typeface="NanumGothicExtraBold" pitchFamily="2" charset="-127"/>
              <a:ea typeface="NanumGothicExtra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4902679" y="679952"/>
            <a:ext cx="1947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>
                <a:latin typeface="+mj-lt"/>
                <a:ea typeface="HY견고딕" panose="02030600000101010101" pitchFamily="18" charset="-127"/>
              </a:rPr>
              <a:t>학습 목표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0928" y="249934"/>
            <a:ext cx="730808" cy="584647"/>
          </a:xfrm>
          <a:prstGeom prst="rect">
            <a:avLst/>
          </a:prstGeom>
        </p:spPr>
      </p:pic>
      <p:sp>
        <p:nvSpPr>
          <p:cNvPr id="48" name="사각형: 모서리가 접힌 도형 47">
            <a:extLst>
              <a:ext uri="{FF2B5EF4-FFF2-40B4-BE49-F238E27FC236}">
                <a16:creationId xmlns:a16="http://schemas.microsoft.com/office/drawing/2014/main" id="{C816783B-D8C0-31F4-AE57-58424093EE41}"/>
              </a:ext>
            </a:extLst>
          </p:cNvPr>
          <p:cNvSpPr/>
          <p:nvPr/>
        </p:nvSpPr>
        <p:spPr>
          <a:xfrm>
            <a:off x="1590637" y="3534961"/>
            <a:ext cx="8570709" cy="2356846"/>
          </a:xfrm>
          <a:prstGeom prst="foldedCorner">
            <a:avLst/>
          </a:prstGeom>
          <a:solidFill>
            <a:schemeClr val="bg1"/>
          </a:solidFill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9EB1023-E011-D09B-4C58-41E80D22584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562569" y="1676581"/>
            <a:ext cx="8311911" cy="4338379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그림 22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4FD56821-4CF5-4E1D-6B99-CAF69A525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911" y="1713167"/>
            <a:ext cx="748386" cy="748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F4CA24-74FD-1255-083B-217766ACE724}"/>
              </a:ext>
            </a:extLst>
          </p:cNvPr>
          <p:cNvSpPr txBox="1"/>
          <p:nvPr/>
        </p:nvSpPr>
        <p:spPr>
          <a:xfrm>
            <a:off x="2253699" y="2796192"/>
            <a:ext cx="238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>
                <a:latin typeface="HY견고딕" panose="02030600000101010101" pitchFamily="18" charset="-127"/>
                <a:ea typeface="HY견고딕" panose="02030600000101010101" pitchFamily="18" charset="-127"/>
              </a:rPr>
              <a:t>글로벌 생산 네트워크</a:t>
            </a:r>
            <a:endParaRPr lang="ko-KR" altLang="en-US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1" name="그림 20" descr="블랙, 어둠이(가) 표시된 사진&#10;&#10;자동 생성된 설명">
            <a:extLst>
              <a:ext uri="{FF2B5EF4-FFF2-40B4-BE49-F238E27FC236}">
                <a16:creationId xmlns:a16="http://schemas.microsoft.com/office/drawing/2014/main" id="{975C763E-65CB-BFE4-0A3F-DEABC3226E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1938771" y="2830990"/>
            <a:ext cx="390043" cy="311700"/>
          </a:xfrm>
          <a:prstGeom prst="rect">
            <a:avLst/>
          </a:prstGeom>
        </p:spPr>
      </p:pic>
      <p:sp>
        <p:nvSpPr>
          <p:cNvPr id="31" name="Rectangle 5">
            <a:extLst>
              <a:ext uri="{FF2B5EF4-FFF2-40B4-BE49-F238E27FC236}">
                <a16:creationId xmlns:a16="http://schemas.microsoft.com/office/drawing/2014/main" id="{E192C02D-65AE-83F2-F547-1F348ECD9D5C}"/>
              </a:ext>
            </a:extLst>
          </p:cNvPr>
          <p:cNvSpPr/>
          <p:nvPr/>
        </p:nvSpPr>
        <p:spPr>
          <a:xfrm>
            <a:off x="2613999" y="3633437"/>
            <a:ext cx="1440837" cy="4246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atinLnBrk="0">
              <a:lnSpc>
                <a:spcPct val="130000"/>
              </a:lnSpc>
              <a:defRPr/>
            </a:pPr>
            <a:r>
              <a:rPr lang="ko-KR" altLang="en-US" sz="2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학습 목표</a:t>
            </a:r>
            <a:endParaRPr lang="en-US" altLang="ko-KR" sz="2400" b="1" dirty="0">
              <a:ln>
                <a:solidFill>
                  <a:srgbClr val="4472C4">
                    <a:alpha val="0"/>
                  </a:srgbClr>
                </a:solidFill>
              </a:ln>
              <a:latin typeface="+mj-lt"/>
              <a:ea typeface="HY견고딕" panose="02030600000101010101" pitchFamily="18" charset="-127"/>
              <a:cs typeface="Pretendard" panose="02000503000000020004" pitchFamily="2" charset="-127"/>
            </a:endParaRPr>
          </a:p>
        </p:txBody>
      </p:sp>
      <p:pic>
        <p:nvPicPr>
          <p:cNvPr id="37" name="그래픽 36" descr="배지 윤곽선">
            <a:extLst>
              <a:ext uri="{FF2B5EF4-FFF2-40B4-BE49-F238E27FC236}">
                <a16:creationId xmlns:a16="http://schemas.microsoft.com/office/drawing/2014/main" id="{48EBC956-BE0E-7EB0-A15D-E5139A7199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97936" y="5024194"/>
            <a:ext cx="282780" cy="282780"/>
          </a:xfrm>
          <a:prstGeom prst="rect">
            <a:avLst/>
          </a:prstGeom>
        </p:spPr>
      </p:pic>
      <p:pic>
        <p:nvPicPr>
          <p:cNvPr id="39" name="그래픽 38" descr="배지 1 윤곽선">
            <a:extLst>
              <a:ext uri="{FF2B5EF4-FFF2-40B4-BE49-F238E27FC236}">
                <a16:creationId xmlns:a16="http://schemas.microsoft.com/office/drawing/2014/main" id="{21F63601-FDC3-9B98-3D58-54BA5585BD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97936" y="4156581"/>
            <a:ext cx="282780" cy="282780"/>
          </a:xfrm>
          <a:prstGeom prst="rect">
            <a:avLst/>
          </a:prstGeom>
        </p:spPr>
      </p:pic>
      <p:sp>
        <p:nvSpPr>
          <p:cNvPr id="24" name="Rectangle 5">
            <a:extLst>
              <a:ext uri="{FF2B5EF4-FFF2-40B4-BE49-F238E27FC236}">
                <a16:creationId xmlns:a16="http://schemas.microsoft.com/office/drawing/2014/main" id="{D340E777-72B9-C4E6-BBF6-B525EDD0C302}"/>
              </a:ext>
            </a:extLst>
          </p:cNvPr>
          <p:cNvSpPr/>
          <p:nvPr/>
        </p:nvSpPr>
        <p:spPr>
          <a:xfrm>
            <a:off x="2438397" y="1811849"/>
            <a:ext cx="8181248" cy="309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atinLnBrk="0">
              <a:lnSpc>
                <a:spcPct val="130000"/>
              </a:lnSpc>
              <a:defRPr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공간적 상호 작용의 의미와 지역 간의 연결성을 어떻게 확인할 수 있을까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9FA9D3-BED7-43E5-A0AF-FFF242F660FC}"/>
              </a:ext>
            </a:extLst>
          </p:cNvPr>
          <p:cNvSpPr txBox="1"/>
          <p:nvPr/>
        </p:nvSpPr>
        <p:spPr>
          <a:xfrm>
            <a:off x="4953540" y="2796192"/>
            <a:ext cx="230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lt"/>
                <a:ea typeface="HY견고딕" panose="02030600000101010101" pitchFamily="18" charset="-127"/>
              </a:rPr>
              <a:t>다양한 공간 스케일</a:t>
            </a:r>
          </a:p>
        </p:txBody>
      </p:sp>
      <p:pic>
        <p:nvPicPr>
          <p:cNvPr id="34" name="그림 33" descr="블랙, 어둠이(가) 표시된 사진&#10;&#10;자동 생성된 설명">
            <a:extLst>
              <a:ext uri="{FF2B5EF4-FFF2-40B4-BE49-F238E27FC236}">
                <a16:creationId xmlns:a16="http://schemas.microsoft.com/office/drawing/2014/main" id="{7CCE3C1E-F665-4BA8-B1F1-B3AD94DFB7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4638613" y="2830990"/>
            <a:ext cx="390043" cy="311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98E98C-470D-E27F-0F75-B472B43D53F1}"/>
              </a:ext>
            </a:extLst>
          </p:cNvPr>
          <p:cNvSpPr txBox="1"/>
          <p:nvPr/>
        </p:nvSpPr>
        <p:spPr>
          <a:xfrm>
            <a:off x="2622184" y="4162228"/>
            <a:ext cx="4812944" cy="26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공간적 상호 작용의 의미와 네트워크 세계에서 지역 간 연결성을 파악할 수 있다</a:t>
            </a:r>
            <a:r>
              <a:rPr lang="en-US" altLang="ko-KR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.</a:t>
            </a:r>
            <a:endParaRPr lang="ko-KR" altLang="en-US" sz="105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+mj-lt"/>
              <a:cs typeface="Pretendard" panose="020005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D88CF5-768E-D5D3-B6B9-6ED676562163}"/>
              </a:ext>
            </a:extLst>
          </p:cNvPr>
          <p:cNvSpPr txBox="1"/>
          <p:nvPr/>
        </p:nvSpPr>
        <p:spPr>
          <a:xfrm>
            <a:off x="2622184" y="5032022"/>
            <a:ext cx="4812944" cy="26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다양한 스케일에서 서로 연계된 공간적 상호 작용을 사례를 들어 설명할 수 있다</a:t>
            </a:r>
            <a:r>
              <a:rPr lang="en-US" altLang="ko-KR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.</a:t>
            </a:r>
            <a:endParaRPr lang="ko-KR" altLang="en-US" sz="105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+mj-lt"/>
              <a:cs typeface="Pretendard" panose="020005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239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2900870" y="648446"/>
            <a:ext cx="56764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numGothicExtraBold" pitchFamily="2" charset="-127"/>
                <a:ea typeface="NanumGothicExtraBold" pitchFamily="2" charset="-127"/>
              </a:rPr>
              <a:t>지역의지역 간 연결성과 </a:t>
            </a:r>
            <a:endPara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numGothicExtraBold" pitchFamily="2" charset="-127"/>
              <a:ea typeface="NanumGothicExtraBold" pitchFamily="2" charset="-127"/>
            </a:endParaRPr>
          </a:p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numGothicExtraBold" pitchFamily="2" charset="-127"/>
                <a:ea typeface="NanumGothicExtraBold" pitchFamily="2" charset="-127"/>
              </a:rPr>
              <a:t>공간적 상호작용</a:t>
            </a:r>
          </a:p>
        </p:txBody>
      </p:sp>
      <p:pic>
        <p:nvPicPr>
          <p:cNvPr id="9" name="그림 8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CBFC6F9B-3047-372F-6CB7-F7FA35BC8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98" y="1897173"/>
            <a:ext cx="866906" cy="4360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797ECB-37A5-F9E9-D180-FB7332869127}"/>
              </a:ext>
            </a:extLst>
          </p:cNvPr>
          <p:cNvSpPr txBox="1"/>
          <p:nvPr/>
        </p:nvSpPr>
        <p:spPr>
          <a:xfrm>
            <a:off x="2688918" y="2024333"/>
            <a:ext cx="730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kern="0" spc="0" dirty="0">
                <a:solidFill>
                  <a:srgbClr val="000000"/>
                </a:solidFill>
                <a:effectLst/>
                <a:latin typeface="NanumGothicExtraBold" pitchFamily="2" charset="-127"/>
                <a:ea typeface="NanumGothicExtraBold" pitchFamily="2" charset="-127"/>
              </a:rPr>
              <a:t>반도체의 글로벌 생산 네트워크</a:t>
            </a:r>
            <a:endParaRPr lang="ko-KR" altLang="en-US" dirty="0">
              <a:latin typeface="+mj-ea"/>
              <a:ea typeface="+mj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8A4D6C6-F629-6836-EDF6-ACCBAA0AE1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451"/>
          <a:stretch/>
        </p:blipFill>
        <p:spPr>
          <a:xfrm>
            <a:off x="708174" y="2446372"/>
            <a:ext cx="10895008" cy="3849873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C99EABB-7DC9-A0E8-9A60-BC836882C948}"/>
              </a:ext>
            </a:extLst>
          </p:cNvPr>
          <p:cNvGrpSpPr/>
          <p:nvPr/>
        </p:nvGrpSpPr>
        <p:grpSpPr>
          <a:xfrm>
            <a:off x="7501459" y="334248"/>
            <a:ext cx="1143803" cy="1105826"/>
            <a:chOff x="8156713" y="333662"/>
            <a:chExt cx="1143803" cy="1105826"/>
          </a:xfrm>
        </p:grpSpPr>
        <p:pic>
          <p:nvPicPr>
            <p:cNvPr id="4" name="그림 3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AE1D3DC9-8E55-5F2B-E5FA-0FC38B9D1F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156713" y="333662"/>
              <a:ext cx="813989" cy="506407"/>
            </a:xfrm>
            <a:prstGeom prst="rect">
              <a:avLst/>
            </a:prstGeom>
          </p:spPr>
        </p:pic>
        <p:pic>
          <p:nvPicPr>
            <p:cNvPr id="5" name="그림 4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D9E5B849-D4DB-31BD-88F5-B3689C3F9E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640887" y="773733"/>
              <a:ext cx="659629" cy="410375"/>
            </a:xfrm>
            <a:prstGeom prst="rect">
              <a:avLst/>
            </a:prstGeom>
          </p:spPr>
        </p:pic>
        <p:pic>
          <p:nvPicPr>
            <p:cNvPr id="6" name="그림 5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37A27FF0-A600-7AE2-6800-A956CF722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432400" y="1180076"/>
              <a:ext cx="416974" cy="2594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516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2900870" y="648446"/>
            <a:ext cx="56764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numGothicExtraBold" pitchFamily="2" charset="-127"/>
                <a:ea typeface="NanumGothicExtraBold" pitchFamily="2" charset="-127"/>
              </a:rPr>
              <a:t>지역의지역 간 연결성과 </a:t>
            </a:r>
            <a:endPara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numGothicExtraBold" pitchFamily="2" charset="-127"/>
              <a:ea typeface="NanumGothicExtraBold" pitchFamily="2" charset="-127"/>
            </a:endParaRPr>
          </a:p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numGothicExtraBold" pitchFamily="2" charset="-127"/>
                <a:ea typeface="NanumGothicExtraBold" pitchFamily="2" charset="-127"/>
              </a:rPr>
              <a:t>공간적 상호작용</a:t>
            </a:r>
          </a:p>
        </p:txBody>
      </p:sp>
      <p:pic>
        <p:nvPicPr>
          <p:cNvPr id="9" name="그림 8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CBFC6F9B-3047-372F-6CB7-F7FA35BC8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98" y="1897173"/>
            <a:ext cx="866906" cy="4360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797ECB-37A5-F9E9-D180-FB7332869127}"/>
              </a:ext>
            </a:extLst>
          </p:cNvPr>
          <p:cNvSpPr txBox="1"/>
          <p:nvPr/>
        </p:nvSpPr>
        <p:spPr>
          <a:xfrm>
            <a:off x="2688918" y="2024333"/>
            <a:ext cx="730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kern="0" dirty="0">
                <a:solidFill>
                  <a:srgbClr val="000000"/>
                </a:solidFill>
                <a:latin typeface="NanumGothicExtraBold" pitchFamily="2" charset="-127"/>
                <a:ea typeface="NanumGothicExtraBold" pitchFamily="2" charset="-127"/>
              </a:rPr>
              <a:t>자동차 제조 회사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NanumGothicExtraBold" pitchFamily="2" charset="-127"/>
                <a:ea typeface="NanumGothicExtraBold" pitchFamily="2" charset="-127"/>
              </a:rPr>
              <a:t>의 글로벌 생산 네트워크</a:t>
            </a:r>
            <a:endParaRPr lang="ko-KR" altLang="en-US" dirty="0">
              <a:latin typeface="+mj-ea"/>
              <a:ea typeface="+mj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AC4ECC8-2381-80F4-6959-1EB7B85CD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259" y="3315329"/>
            <a:ext cx="3282203" cy="162638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8838AAB-0774-2222-A837-609D52035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4462" y="3315329"/>
            <a:ext cx="7005367" cy="283530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F4EE770-DB2A-CB36-44A7-974ADF176E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111"/>
          <a:stretch/>
        </p:blipFill>
        <p:spPr>
          <a:xfrm>
            <a:off x="1333647" y="4941712"/>
            <a:ext cx="2940815" cy="14016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515CC1-9CF7-DD18-F96B-D4965027067D}"/>
              </a:ext>
            </a:extLst>
          </p:cNvPr>
          <p:cNvSpPr txBox="1"/>
          <p:nvPr/>
        </p:nvSpPr>
        <p:spPr>
          <a:xfrm>
            <a:off x="1706924" y="2454946"/>
            <a:ext cx="877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kern="0" dirty="0">
                <a:solidFill>
                  <a:srgbClr val="000000"/>
                </a:solidFill>
                <a:latin typeface="NanumGothicExtraBold" pitchFamily="2" charset="-127"/>
                <a:ea typeface="NanumGothicExtraBold" pitchFamily="2" charset="-127"/>
              </a:rPr>
              <a:t>독일 뮌헨에 본사를 두고 있는 </a:t>
            </a:r>
            <a:r>
              <a:rPr lang="en-US" altLang="ko-KR" sz="1400" kern="0" dirty="0">
                <a:solidFill>
                  <a:srgbClr val="000000"/>
                </a:solidFill>
                <a:latin typeface="NanumGothicExtraBold" pitchFamily="2" charset="-127"/>
                <a:ea typeface="NanumGothicExtraBold" pitchFamily="2" charset="-127"/>
              </a:rPr>
              <a:t>B</a:t>
            </a:r>
            <a:r>
              <a:rPr lang="ko-KR" altLang="en-US" sz="1400" kern="0" dirty="0">
                <a:solidFill>
                  <a:srgbClr val="000000"/>
                </a:solidFill>
                <a:latin typeface="NanumGothicExtraBold" pitchFamily="2" charset="-127"/>
                <a:ea typeface="NanumGothicExtraBold" pitchFamily="2" charset="-127"/>
              </a:rPr>
              <a:t>사는 </a:t>
            </a:r>
            <a:r>
              <a:rPr lang="en-US" altLang="ko-KR" sz="1400" kern="0" dirty="0">
                <a:solidFill>
                  <a:srgbClr val="000000"/>
                </a:solidFill>
                <a:latin typeface="NanumGothicExtraBold" pitchFamily="2" charset="-127"/>
                <a:ea typeface="NanumGothicExtraBold" pitchFamily="2" charset="-127"/>
              </a:rPr>
              <a:t>1960</a:t>
            </a:r>
            <a:r>
              <a:rPr lang="ko-KR" altLang="en-US" sz="1400" kern="0" dirty="0">
                <a:solidFill>
                  <a:srgbClr val="000000"/>
                </a:solidFill>
                <a:latin typeface="NanumGothicExtraBold" pitchFamily="2" charset="-127"/>
                <a:ea typeface="NanumGothicExtraBold" pitchFamily="2" charset="-127"/>
              </a:rPr>
              <a:t>년대 후반에 독일 남부 바이에른 지역으로 생산 네트워크를 확장</a:t>
            </a:r>
            <a:endParaRPr lang="en-US" altLang="ko-KR" sz="1400" kern="0" dirty="0">
              <a:solidFill>
                <a:srgbClr val="000000"/>
              </a:solidFill>
              <a:latin typeface="NanumGothicExtraBold" pitchFamily="2" charset="-127"/>
              <a:ea typeface="NanumGothicExtraBold" pitchFamily="2" charset="-127"/>
            </a:endParaRPr>
          </a:p>
          <a:p>
            <a:pPr marL="285750" indent="-285750">
              <a:buFontTx/>
              <a:buChar char="-"/>
            </a:pPr>
            <a:endParaRPr lang="en-US" altLang="ko-KR" sz="1400" kern="0" dirty="0">
              <a:solidFill>
                <a:srgbClr val="000000"/>
              </a:solidFill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sz="1400" kern="0" dirty="0">
                <a:solidFill>
                  <a:srgbClr val="000000"/>
                </a:solidFill>
                <a:latin typeface="NanumGothicExtraBold" pitchFamily="2" charset="-127"/>
                <a:ea typeface="NanumGothicExtraBold" pitchFamily="2" charset="-127"/>
              </a:rPr>
              <a:t>생산 네트워크를 세계 여러 지역으로 확장했으며 동남아시아 국가에 속하는 </a:t>
            </a:r>
            <a:r>
              <a:rPr lang="ko-KR" altLang="en-US" sz="1400" kern="0" dirty="0">
                <a:solidFill>
                  <a:srgbClr val="000000"/>
                </a:solidFill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타이 라용 지역에도 대규모 투자</a:t>
            </a:r>
            <a:endParaRPr lang="ko-KR" altLang="en-US" sz="1400" dirty="0">
              <a:highlight>
                <a:srgbClr val="FFFF00"/>
              </a:highlight>
              <a:latin typeface="+mj-ea"/>
              <a:ea typeface="+mj-ea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0AC1F4D-5ED9-36E3-260A-037AA2ADC112}"/>
              </a:ext>
            </a:extLst>
          </p:cNvPr>
          <p:cNvGrpSpPr/>
          <p:nvPr/>
        </p:nvGrpSpPr>
        <p:grpSpPr>
          <a:xfrm>
            <a:off x="7501459" y="334248"/>
            <a:ext cx="1143803" cy="1105826"/>
            <a:chOff x="8156713" y="333662"/>
            <a:chExt cx="1143803" cy="1105826"/>
          </a:xfrm>
        </p:grpSpPr>
        <p:pic>
          <p:nvPicPr>
            <p:cNvPr id="4" name="그림 3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BB429213-DBF3-6FFD-CA9F-A79C06EE4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156713" y="333662"/>
              <a:ext cx="813989" cy="506407"/>
            </a:xfrm>
            <a:prstGeom prst="rect">
              <a:avLst/>
            </a:prstGeom>
          </p:spPr>
        </p:pic>
        <p:pic>
          <p:nvPicPr>
            <p:cNvPr id="5" name="그림 4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631DF32F-0867-2FD1-EFBC-5091B667DB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640887" y="773733"/>
              <a:ext cx="659629" cy="410375"/>
            </a:xfrm>
            <a:prstGeom prst="rect">
              <a:avLst/>
            </a:prstGeom>
          </p:spPr>
        </p:pic>
        <p:pic>
          <p:nvPicPr>
            <p:cNvPr id="8" name="그림 7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60274ABB-AC16-4D8A-3041-A85B0E90E6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432400" y="1180076"/>
              <a:ext cx="416974" cy="259412"/>
            </a:xfrm>
            <a:prstGeom prst="rect">
              <a:avLst/>
            </a:prstGeom>
          </p:spPr>
        </p:pic>
      </p:grpSp>
      <p:pic>
        <p:nvPicPr>
          <p:cNvPr id="11" name="그림 10" descr="원이(가) 표시된 사진&#10;&#10;자동 생성된 설명">
            <a:extLst>
              <a:ext uri="{FF2B5EF4-FFF2-40B4-BE49-F238E27FC236}">
                <a16:creationId xmlns:a16="http://schemas.microsoft.com/office/drawing/2014/main" id="{E44DB74F-4410-E52F-9584-3E6DE1A95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48" y="2876039"/>
            <a:ext cx="199383" cy="299374"/>
          </a:xfrm>
          <a:prstGeom prst="rect">
            <a:avLst/>
          </a:prstGeom>
        </p:spPr>
      </p:pic>
      <p:pic>
        <p:nvPicPr>
          <p:cNvPr id="14" name="그림 13" descr="원이(가) 표시된 사진&#10;&#10;자동 생성된 설명">
            <a:extLst>
              <a:ext uri="{FF2B5EF4-FFF2-40B4-BE49-F238E27FC236}">
                <a16:creationId xmlns:a16="http://schemas.microsoft.com/office/drawing/2014/main" id="{8EB5E071-5605-8B4A-CF9F-57C3D8585C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48" y="2454946"/>
            <a:ext cx="199383" cy="29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9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2900870" y="648446"/>
            <a:ext cx="56764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numGothicExtraBold" pitchFamily="2" charset="-127"/>
                <a:ea typeface="NanumGothicExtraBold" pitchFamily="2" charset="-127"/>
              </a:rPr>
              <a:t>지역의지역 간 연결성과 </a:t>
            </a:r>
            <a:endPara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numGothicExtraBold" pitchFamily="2" charset="-127"/>
              <a:ea typeface="NanumGothicExtraBold" pitchFamily="2" charset="-127"/>
            </a:endParaRPr>
          </a:p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numGothicExtraBold" pitchFamily="2" charset="-127"/>
                <a:ea typeface="NanumGothicExtraBold" pitchFamily="2" charset="-127"/>
              </a:rPr>
              <a:t>공간적 상호작용</a:t>
            </a:r>
          </a:p>
        </p:txBody>
      </p:sp>
      <p:pic>
        <p:nvPicPr>
          <p:cNvPr id="9" name="그림 8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CBFC6F9B-3047-372F-6CB7-F7FA35BC8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98" y="1897173"/>
            <a:ext cx="866906" cy="4360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797ECB-37A5-F9E9-D180-FB7332869127}"/>
              </a:ext>
            </a:extLst>
          </p:cNvPr>
          <p:cNvSpPr txBox="1"/>
          <p:nvPr/>
        </p:nvSpPr>
        <p:spPr>
          <a:xfrm>
            <a:off x="2688918" y="2024333"/>
            <a:ext cx="236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kern="0" dirty="0">
                <a:solidFill>
                  <a:srgbClr val="000000"/>
                </a:solidFill>
                <a:latin typeface="NanumGothicExtraBold" pitchFamily="2" charset="-127"/>
                <a:ea typeface="NanumGothicExtraBold" pitchFamily="2" charset="-127"/>
              </a:rPr>
              <a:t>다양한 공간적 스케일</a:t>
            </a:r>
            <a:endParaRPr lang="ko-KR" altLang="en-US" dirty="0">
              <a:latin typeface="+mj-ea"/>
              <a:ea typeface="+mj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634EFA5-443A-A54E-1417-2C9545642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19" y="3117363"/>
            <a:ext cx="3944889" cy="332098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8771DBD-14BE-402A-C2B6-6B8CBDE003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421" b="24596"/>
          <a:stretch/>
        </p:blipFill>
        <p:spPr>
          <a:xfrm>
            <a:off x="4716983" y="4272400"/>
            <a:ext cx="1488963" cy="200081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55657EA-E05D-9567-0930-D71EAA5EC44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142" b="23978"/>
          <a:stretch/>
        </p:blipFill>
        <p:spPr>
          <a:xfrm>
            <a:off x="6539035" y="3364322"/>
            <a:ext cx="2133880" cy="290889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42643A1-8DE9-77BD-0AFC-C421729A9E2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157" b="23797"/>
          <a:stretch/>
        </p:blipFill>
        <p:spPr>
          <a:xfrm>
            <a:off x="9073990" y="2361822"/>
            <a:ext cx="2861702" cy="39113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5297DED-A8D0-18EF-4350-BD89CC859637}"/>
              </a:ext>
            </a:extLst>
          </p:cNvPr>
          <p:cNvSpPr txBox="1"/>
          <p:nvPr/>
        </p:nvSpPr>
        <p:spPr>
          <a:xfrm>
            <a:off x="4666237" y="6350307"/>
            <a:ext cx="10557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kern="0" dirty="0">
                <a:solidFill>
                  <a:srgbClr val="000000"/>
                </a:solidFill>
                <a:latin typeface="NanumGothicExtraBold" pitchFamily="2" charset="-127"/>
                <a:ea typeface="NanumGothicExtraBold" pitchFamily="2" charset="-127"/>
              </a:rPr>
              <a:t>(</a:t>
            </a:r>
            <a:r>
              <a:rPr lang="ko-KR" altLang="en-US" sz="800" kern="0" dirty="0">
                <a:solidFill>
                  <a:srgbClr val="000000"/>
                </a:solidFill>
                <a:latin typeface="NanumGothicExtraBold" pitchFamily="2" charset="-127"/>
                <a:ea typeface="NanumGothicExtraBold" pitchFamily="2" charset="-127"/>
              </a:rPr>
              <a:t>네이버 지도</a:t>
            </a:r>
            <a:r>
              <a:rPr lang="en-US" altLang="ko-KR" sz="800" kern="0" dirty="0">
                <a:solidFill>
                  <a:srgbClr val="000000"/>
                </a:solidFill>
                <a:latin typeface="NanumGothicExtraBold" pitchFamily="2" charset="-127"/>
                <a:ea typeface="NanumGothicExtraBold" pitchFamily="2" charset="-127"/>
              </a:rPr>
              <a:t>, 2024)</a:t>
            </a:r>
            <a:endParaRPr lang="ko-KR" altLang="en-US" sz="800" dirty="0"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8B80F-AE02-0127-7007-A0888CD2B0FB}"/>
              </a:ext>
            </a:extLst>
          </p:cNvPr>
          <p:cNvSpPr txBox="1"/>
          <p:nvPr/>
        </p:nvSpPr>
        <p:spPr>
          <a:xfrm>
            <a:off x="6457693" y="6340467"/>
            <a:ext cx="10557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kern="0" dirty="0">
                <a:solidFill>
                  <a:srgbClr val="000000"/>
                </a:solidFill>
                <a:latin typeface="NanumGothicExtraBold" pitchFamily="2" charset="-127"/>
                <a:ea typeface="NanumGothicExtraBold" pitchFamily="2" charset="-127"/>
              </a:rPr>
              <a:t>(</a:t>
            </a:r>
            <a:r>
              <a:rPr lang="ko-KR" altLang="en-US" sz="800" kern="0" dirty="0">
                <a:solidFill>
                  <a:srgbClr val="000000"/>
                </a:solidFill>
                <a:latin typeface="NanumGothicExtraBold" pitchFamily="2" charset="-127"/>
                <a:ea typeface="NanumGothicExtraBold" pitchFamily="2" charset="-127"/>
              </a:rPr>
              <a:t>네이버 지도</a:t>
            </a:r>
            <a:r>
              <a:rPr lang="en-US" altLang="ko-KR" sz="800" kern="0" dirty="0">
                <a:solidFill>
                  <a:srgbClr val="000000"/>
                </a:solidFill>
                <a:latin typeface="NanumGothicExtraBold" pitchFamily="2" charset="-127"/>
                <a:ea typeface="NanumGothicExtraBold" pitchFamily="2" charset="-127"/>
              </a:rPr>
              <a:t>, 2024)</a:t>
            </a:r>
            <a:endParaRPr lang="ko-KR" altLang="en-US" sz="800" dirty="0">
              <a:latin typeface="+mj-ea"/>
              <a:ea typeface="+mj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E5B3FF-FADE-1FD9-F00E-9BE36124F564}"/>
              </a:ext>
            </a:extLst>
          </p:cNvPr>
          <p:cNvSpPr txBox="1"/>
          <p:nvPr/>
        </p:nvSpPr>
        <p:spPr>
          <a:xfrm>
            <a:off x="8984848" y="6330627"/>
            <a:ext cx="10557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kern="0" dirty="0">
                <a:solidFill>
                  <a:srgbClr val="000000"/>
                </a:solidFill>
                <a:latin typeface="NanumGothicExtraBold" pitchFamily="2" charset="-127"/>
                <a:ea typeface="NanumGothicExtraBold" pitchFamily="2" charset="-127"/>
              </a:rPr>
              <a:t>(</a:t>
            </a:r>
            <a:r>
              <a:rPr lang="ko-KR" altLang="en-US" sz="800" kern="0" dirty="0">
                <a:solidFill>
                  <a:srgbClr val="000000"/>
                </a:solidFill>
                <a:latin typeface="NanumGothicExtraBold" pitchFamily="2" charset="-127"/>
                <a:ea typeface="NanumGothicExtraBold" pitchFamily="2" charset="-127"/>
              </a:rPr>
              <a:t>네이버 지도</a:t>
            </a:r>
            <a:r>
              <a:rPr lang="en-US" altLang="ko-KR" sz="800" kern="0" dirty="0">
                <a:solidFill>
                  <a:srgbClr val="000000"/>
                </a:solidFill>
                <a:latin typeface="NanumGothicExtraBold" pitchFamily="2" charset="-127"/>
                <a:ea typeface="NanumGothicExtraBold" pitchFamily="2" charset="-127"/>
              </a:rPr>
              <a:t>, 2024)</a:t>
            </a:r>
            <a:endParaRPr lang="ko-KR" altLang="en-US" sz="800" dirty="0">
              <a:latin typeface="+mj-ea"/>
              <a:ea typeface="+mj-ea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8AEE0DD-2DA4-41A0-882F-6C328CE885D6}"/>
              </a:ext>
            </a:extLst>
          </p:cNvPr>
          <p:cNvGrpSpPr/>
          <p:nvPr/>
        </p:nvGrpSpPr>
        <p:grpSpPr>
          <a:xfrm>
            <a:off x="7501459" y="334248"/>
            <a:ext cx="1143803" cy="1105826"/>
            <a:chOff x="8156713" y="333662"/>
            <a:chExt cx="1143803" cy="1105826"/>
          </a:xfrm>
        </p:grpSpPr>
        <p:pic>
          <p:nvPicPr>
            <p:cNvPr id="4" name="그림 3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1F3BCDEC-2E74-A689-7CAF-6D1BB2E39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156713" y="333662"/>
              <a:ext cx="813989" cy="506407"/>
            </a:xfrm>
            <a:prstGeom prst="rect">
              <a:avLst/>
            </a:prstGeom>
          </p:spPr>
        </p:pic>
        <p:pic>
          <p:nvPicPr>
            <p:cNvPr id="5" name="그림 4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DC2EF9BE-5AB9-A5DF-A28C-729F2E1E7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640887" y="773733"/>
              <a:ext cx="659629" cy="410375"/>
            </a:xfrm>
            <a:prstGeom prst="rect">
              <a:avLst/>
            </a:prstGeom>
          </p:spPr>
        </p:pic>
        <p:pic>
          <p:nvPicPr>
            <p:cNvPr id="6" name="그림 5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1C0EDF9F-ADC7-ADC4-D313-3C9660A83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432400" y="1180076"/>
              <a:ext cx="416974" cy="2594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30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268ED5B9-20AE-4A13-A1F7-95580F28D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pic>
        <p:nvPicPr>
          <p:cNvPr id="31" name="그림 3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D557DD5B-0654-44B7-9A40-6380D89F5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2107683" cy="59858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A6A7D2D-3B6C-4A02-B84E-F3B5AB61A7CC}"/>
              </a:ext>
            </a:extLst>
          </p:cNvPr>
          <p:cNvSpPr txBox="1"/>
          <p:nvPr/>
        </p:nvSpPr>
        <p:spPr>
          <a:xfrm>
            <a:off x="2462543" y="605197"/>
            <a:ext cx="3060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>
                <a:latin typeface="NanumGothicExtraBold" pitchFamily="2" charset="-127"/>
                <a:ea typeface="NanumGothicExtraBold" pitchFamily="2" charset="-127"/>
              </a:rPr>
              <a:t>지역 간 연결성과 공간적 상호 작용</a:t>
            </a:r>
            <a:endParaRPr lang="ko-KR" altLang="en-US" sz="1400" dirty="0">
              <a:latin typeface="NanumGothicExtraBold" pitchFamily="2" charset="-127"/>
              <a:ea typeface="NanumGothicExtraBold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C94A1C9-997E-D4B5-81D2-FA510656F4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45" t="15423" r="4061"/>
          <a:stretch/>
        </p:blipFill>
        <p:spPr>
          <a:xfrm>
            <a:off x="3290973" y="1993602"/>
            <a:ext cx="5274452" cy="39429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858604-49B4-A906-BB29-A5D0200F5D8C}"/>
              </a:ext>
            </a:extLst>
          </p:cNvPr>
          <p:cNvSpPr txBox="1"/>
          <p:nvPr/>
        </p:nvSpPr>
        <p:spPr>
          <a:xfrm>
            <a:off x="393038" y="486330"/>
            <a:ext cx="203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역량을 키우는 활동</a:t>
            </a:r>
          </a:p>
        </p:txBody>
      </p:sp>
    </p:spTree>
    <p:extLst>
      <p:ext uri="{BB962C8B-B14F-4D97-AF65-F5344CB8AC3E}">
        <p14:creationId xmlns:p14="http://schemas.microsoft.com/office/powerpoint/2010/main" val="9713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4902679" y="679952"/>
            <a:ext cx="1947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>
                <a:latin typeface="+mj-lt"/>
                <a:ea typeface="HY견고딕" panose="02030600000101010101" pitchFamily="18" charset="-127"/>
              </a:rPr>
              <a:t>학습 목표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0928" y="249934"/>
            <a:ext cx="730808" cy="584647"/>
          </a:xfrm>
          <a:prstGeom prst="rect">
            <a:avLst/>
          </a:prstGeom>
        </p:spPr>
      </p:pic>
      <p:sp>
        <p:nvSpPr>
          <p:cNvPr id="48" name="사각형: 모서리가 접힌 도형 47">
            <a:extLst>
              <a:ext uri="{FF2B5EF4-FFF2-40B4-BE49-F238E27FC236}">
                <a16:creationId xmlns:a16="http://schemas.microsoft.com/office/drawing/2014/main" id="{C816783B-D8C0-31F4-AE57-58424093EE41}"/>
              </a:ext>
            </a:extLst>
          </p:cNvPr>
          <p:cNvSpPr/>
          <p:nvPr/>
        </p:nvSpPr>
        <p:spPr>
          <a:xfrm>
            <a:off x="1590637" y="3534961"/>
            <a:ext cx="8570709" cy="2356846"/>
          </a:xfrm>
          <a:prstGeom prst="foldedCorner">
            <a:avLst/>
          </a:prstGeom>
          <a:solidFill>
            <a:schemeClr val="bg1"/>
          </a:solidFill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F62B0BF-97FC-C3C1-0739-FB215B270B2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562569" y="1676581"/>
            <a:ext cx="8311911" cy="4338379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그림 22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4FD56821-4CF5-4E1D-6B99-CAF69A525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911" y="1713167"/>
            <a:ext cx="748386" cy="748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F4CA24-74FD-1255-083B-217766ACE724}"/>
              </a:ext>
            </a:extLst>
          </p:cNvPr>
          <p:cNvSpPr txBox="1"/>
          <p:nvPr/>
        </p:nvSpPr>
        <p:spPr>
          <a:xfrm>
            <a:off x="2253699" y="2796192"/>
            <a:ext cx="238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세계화</a:t>
            </a:r>
          </a:p>
        </p:txBody>
      </p:sp>
      <p:pic>
        <p:nvPicPr>
          <p:cNvPr id="21" name="그림 20" descr="블랙, 어둠이(가) 표시된 사진&#10;&#10;자동 생성된 설명">
            <a:extLst>
              <a:ext uri="{FF2B5EF4-FFF2-40B4-BE49-F238E27FC236}">
                <a16:creationId xmlns:a16="http://schemas.microsoft.com/office/drawing/2014/main" id="{975C763E-65CB-BFE4-0A3F-DEABC3226E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1938771" y="2830990"/>
            <a:ext cx="390043" cy="311700"/>
          </a:xfrm>
          <a:prstGeom prst="rect">
            <a:avLst/>
          </a:prstGeom>
        </p:spPr>
      </p:pic>
      <p:sp>
        <p:nvSpPr>
          <p:cNvPr id="31" name="Rectangle 5">
            <a:extLst>
              <a:ext uri="{FF2B5EF4-FFF2-40B4-BE49-F238E27FC236}">
                <a16:creationId xmlns:a16="http://schemas.microsoft.com/office/drawing/2014/main" id="{E192C02D-65AE-83F2-F547-1F348ECD9D5C}"/>
              </a:ext>
            </a:extLst>
          </p:cNvPr>
          <p:cNvSpPr/>
          <p:nvPr/>
        </p:nvSpPr>
        <p:spPr>
          <a:xfrm>
            <a:off x="2613999" y="3633437"/>
            <a:ext cx="1440837" cy="4246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atinLnBrk="0">
              <a:lnSpc>
                <a:spcPct val="130000"/>
              </a:lnSpc>
              <a:defRPr/>
            </a:pPr>
            <a:r>
              <a:rPr lang="ko-KR" altLang="en-US" sz="2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학습 목표</a:t>
            </a:r>
            <a:endParaRPr lang="en-US" altLang="ko-KR" sz="2400" b="1" dirty="0">
              <a:ln>
                <a:solidFill>
                  <a:srgbClr val="4472C4">
                    <a:alpha val="0"/>
                  </a:srgbClr>
                </a:solidFill>
              </a:ln>
              <a:latin typeface="+mj-lt"/>
              <a:ea typeface="HY견고딕" panose="02030600000101010101" pitchFamily="18" charset="-127"/>
              <a:cs typeface="Pretendard" panose="02000503000000020004" pitchFamily="2" charset="-127"/>
            </a:endParaRPr>
          </a:p>
        </p:txBody>
      </p:sp>
      <p:pic>
        <p:nvPicPr>
          <p:cNvPr id="37" name="그래픽 36" descr="배지 윤곽선">
            <a:extLst>
              <a:ext uri="{FF2B5EF4-FFF2-40B4-BE49-F238E27FC236}">
                <a16:creationId xmlns:a16="http://schemas.microsoft.com/office/drawing/2014/main" id="{48EBC956-BE0E-7EB0-A15D-E5139A7199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97936" y="5024194"/>
            <a:ext cx="282780" cy="282780"/>
          </a:xfrm>
          <a:prstGeom prst="rect">
            <a:avLst/>
          </a:prstGeom>
        </p:spPr>
      </p:pic>
      <p:pic>
        <p:nvPicPr>
          <p:cNvPr id="39" name="그래픽 38" descr="배지 1 윤곽선">
            <a:extLst>
              <a:ext uri="{FF2B5EF4-FFF2-40B4-BE49-F238E27FC236}">
                <a16:creationId xmlns:a16="http://schemas.microsoft.com/office/drawing/2014/main" id="{21F63601-FDC3-9B98-3D58-54BA5585BD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97936" y="4156581"/>
            <a:ext cx="282780" cy="282780"/>
          </a:xfrm>
          <a:prstGeom prst="rect">
            <a:avLst/>
          </a:prstGeom>
        </p:spPr>
      </p:pic>
      <p:sp>
        <p:nvSpPr>
          <p:cNvPr id="24" name="Rectangle 5">
            <a:extLst>
              <a:ext uri="{FF2B5EF4-FFF2-40B4-BE49-F238E27FC236}">
                <a16:creationId xmlns:a16="http://schemas.microsoft.com/office/drawing/2014/main" id="{D340E777-72B9-C4E6-BBF6-B525EDD0C302}"/>
              </a:ext>
            </a:extLst>
          </p:cNvPr>
          <p:cNvSpPr/>
          <p:nvPr/>
        </p:nvSpPr>
        <p:spPr>
          <a:xfrm>
            <a:off x="2438397" y="1811849"/>
            <a:ext cx="8181248" cy="309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atinLnBrk="0">
              <a:lnSpc>
                <a:spcPct val="130000"/>
              </a:lnSpc>
              <a:defRPr/>
            </a:pPr>
            <a:r>
              <a:rPr lang="ko-KR" altLang="en-US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세계화로 인해 전 세계는 어떻게 변화했을까</a:t>
            </a:r>
            <a:r>
              <a:rPr lang="en-US" altLang="ko-KR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9FA9D3-BED7-43E5-A0AF-FFF242F660FC}"/>
              </a:ext>
            </a:extLst>
          </p:cNvPr>
          <p:cNvSpPr txBox="1"/>
          <p:nvPr/>
        </p:nvSpPr>
        <p:spPr>
          <a:xfrm>
            <a:off x="3651580" y="2796192"/>
            <a:ext cx="142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>
                <a:latin typeface="+mj-lt"/>
                <a:ea typeface="HY견고딕" panose="02030600000101010101" pitchFamily="18" charset="-127"/>
              </a:rPr>
              <a:t>지역의 변화</a:t>
            </a:r>
            <a:endParaRPr lang="ko-KR" altLang="en-US" b="1" dirty="0">
              <a:latin typeface="+mj-lt"/>
              <a:ea typeface="HY견고딕" panose="02030600000101010101" pitchFamily="18" charset="-127"/>
            </a:endParaRPr>
          </a:p>
        </p:txBody>
      </p:sp>
      <p:pic>
        <p:nvPicPr>
          <p:cNvPr id="34" name="그림 33" descr="블랙, 어둠이(가) 표시된 사진&#10;&#10;자동 생성된 설명">
            <a:extLst>
              <a:ext uri="{FF2B5EF4-FFF2-40B4-BE49-F238E27FC236}">
                <a16:creationId xmlns:a16="http://schemas.microsoft.com/office/drawing/2014/main" id="{7CCE3C1E-F665-4BA8-B1F1-B3AD94DFB7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3336653" y="2830990"/>
            <a:ext cx="390043" cy="311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9E7F7C-2482-9E31-6082-978AFEECB58C}"/>
              </a:ext>
            </a:extLst>
          </p:cNvPr>
          <p:cNvSpPr txBox="1"/>
          <p:nvPr/>
        </p:nvSpPr>
        <p:spPr>
          <a:xfrm>
            <a:off x="2613999" y="4164409"/>
            <a:ext cx="6993221" cy="26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문화 및 경제의 세계화로 인해 세계가 등질화 된 모습을 보이며 통합적으로 바뀐 사례를 찾아서 그 내용을 조사할 수 있다</a:t>
            </a:r>
            <a:r>
              <a:rPr lang="en-US" altLang="ko-KR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.</a:t>
            </a:r>
            <a:endParaRPr lang="ko-KR" altLang="en-US" sz="105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+mj-lt"/>
              <a:cs typeface="Pretendard" panose="020005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FBEE31-D52E-DDA7-756C-71BA030CA4EE}"/>
              </a:ext>
            </a:extLst>
          </p:cNvPr>
          <p:cNvSpPr txBox="1"/>
          <p:nvPr/>
        </p:nvSpPr>
        <p:spPr>
          <a:xfrm>
            <a:off x="2613999" y="5033419"/>
            <a:ext cx="4812944" cy="26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지역의 변화가 세계에 영향을 미친 사례를 찾아서 그 내용을 조사할 수 있다</a:t>
            </a:r>
            <a:r>
              <a:rPr lang="en-US" altLang="ko-KR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.</a:t>
            </a:r>
            <a:endParaRPr lang="ko-KR" altLang="en-US" sz="105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+mj-lt"/>
              <a:cs typeface="Pretendard" panose="020005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037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2900870" y="648446"/>
            <a:ext cx="5676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numGothicExtraBold" pitchFamily="2" charset="-127"/>
                <a:ea typeface="NanumGothicExtraBold" pitchFamily="2" charset="-127"/>
              </a:rPr>
              <a:t>지역의 변화와 역동성</a:t>
            </a:r>
          </a:p>
        </p:txBody>
      </p:sp>
      <p:pic>
        <p:nvPicPr>
          <p:cNvPr id="9" name="그림 8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CBFC6F9B-3047-372F-6CB7-F7FA35BC8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98" y="1897173"/>
            <a:ext cx="866906" cy="4360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797ECB-37A5-F9E9-D180-FB7332869127}"/>
              </a:ext>
            </a:extLst>
          </p:cNvPr>
          <p:cNvSpPr txBox="1"/>
          <p:nvPr/>
        </p:nvSpPr>
        <p:spPr>
          <a:xfrm>
            <a:off x="2688918" y="2024333"/>
            <a:ext cx="730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햄버거 매장의 공간적 확산과 스포츠의 세계화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월드컵 개최지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C1D642F-B14B-FD13-9B09-7D90667BC2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98" b="16039"/>
          <a:stretch/>
        </p:blipFill>
        <p:spPr>
          <a:xfrm>
            <a:off x="755104" y="2490361"/>
            <a:ext cx="10681792" cy="30377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E0B309-2F72-A336-D493-BB254464B743}"/>
              </a:ext>
            </a:extLst>
          </p:cNvPr>
          <p:cNvSpPr txBox="1"/>
          <p:nvPr/>
        </p:nvSpPr>
        <p:spPr>
          <a:xfrm>
            <a:off x="755105" y="5624778"/>
            <a:ext cx="10681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+mj-ea"/>
                <a:ea typeface="+mj-ea"/>
              </a:rPr>
              <a:t>1940</a:t>
            </a:r>
            <a:r>
              <a:rPr lang="ko-KR" altLang="en-US" sz="1400" b="1" dirty="0">
                <a:latin typeface="+mj-ea"/>
                <a:ea typeface="+mj-ea"/>
              </a:rPr>
              <a:t>년 미국에서 첫 번째 판매점을 연 </a:t>
            </a:r>
            <a:r>
              <a:rPr lang="en-US" altLang="ko-KR" sz="1400" b="1" dirty="0">
                <a:latin typeface="+mj-ea"/>
                <a:ea typeface="+mj-ea"/>
              </a:rPr>
              <a:t>M</a:t>
            </a:r>
            <a:r>
              <a:rPr lang="ko-KR" altLang="en-US" sz="1400" b="1" dirty="0">
                <a:latin typeface="+mj-ea"/>
                <a:ea typeface="+mj-ea"/>
              </a:rPr>
              <a:t>사는 이후 계속해서 매장을 공간적으로 확산시켜 </a:t>
            </a:r>
            <a:r>
              <a:rPr lang="en-US" altLang="ko-KR" sz="1400" b="1" dirty="0">
                <a:highlight>
                  <a:srgbClr val="FFFF00"/>
                </a:highlight>
                <a:latin typeface="+mj-ea"/>
                <a:ea typeface="+mj-ea"/>
              </a:rPr>
              <a:t>‘</a:t>
            </a:r>
            <a:r>
              <a:rPr lang="ko-KR" altLang="en-US" sz="1400" b="1" dirty="0">
                <a:highlight>
                  <a:srgbClr val="FFFF00"/>
                </a:highlight>
                <a:latin typeface="+mj-ea"/>
                <a:ea typeface="+mj-ea"/>
              </a:rPr>
              <a:t>패스트푸드의 세계화</a:t>
            </a:r>
            <a:r>
              <a:rPr lang="en-US" altLang="ko-KR" sz="1400" b="1" dirty="0">
                <a:highlight>
                  <a:srgbClr val="FFFF00"/>
                </a:highlight>
                <a:latin typeface="+mj-ea"/>
                <a:ea typeface="+mj-ea"/>
              </a:rPr>
              <a:t>＇</a:t>
            </a:r>
            <a:r>
              <a:rPr lang="ko-KR" altLang="en-US" sz="1400" b="1" dirty="0">
                <a:latin typeface="+mj-ea"/>
                <a:ea typeface="+mj-ea"/>
              </a:rPr>
              <a:t>를 대표 사례</a:t>
            </a:r>
            <a:endParaRPr lang="en-US" altLang="ko-KR" sz="1400" b="1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en-US" altLang="ko-KR" sz="1400" b="1" dirty="0">
              <a:latin typeface="+mj-ea"/>
              <a:ea typeface="+mj-ea"/>
            </a:endParaRPr>
          </a:p>
          <a:p>
            <a:r>
              <a:rPr lang="en-US" altLang="ko-KR" sz="1400" b="1" dirty="0">
                <a:latin typeface="+mj-ea"/>
                <a:ea typeface="+mj-ea"/>
              </a:rPr>
              <a:t>2002</a:t>
            </a:r>
            <a:r>
              <a:rPr lang="ko-KR" altLang="en-US" sz="1400" b="1" dirty="0">
                <a:latin typeface="+mj-ea"/>
                <a:ea typeface="+mj-ea"/>
              </a:rPr>
              <a:t>년 </a:t>
            </a:r>
            <a:r>
              <a:rPr lang="ko-KR" altLang="en-US" sz="1400" b="1" dirty="0">
                <a:highlight>
                  <a:srgbClr val="FFFF00"/>
                </a:highlight>
                <a:latin typeface="+mj-ea"/>
                <a:ea typeface="+mj-ea"/>
              </a:rPr>
              <a:t>한일 월드컵은 아시아에서 최초</a:t>
            </a:r>
            <a:r>
              <a:rPr lang="ko-KR" altLang="en-US" sz="1400" b="1" dirty="0">
                <a:latin typeface="+mj-ea"/>
                <a:ea typeface="+mj-ea"/>
              </a:rPr>
              <a:t>로 개최된 월드컵이었으며</a:t>
            </a:r>
            <a:r>
              <a:rPr lang="en-US" altLang="ko-KR" sz="1400" b="1" dirty="0">
                <a:latin typeface="+mj-ea"/>
                <a:ea typeface="+mj-ea"/>
              </a:rPr>
              <a:t>, 2026</a:t>
            </a:r>
            <a:r>
              <a:rPr lang="ko-KR" altLang="en-US" sz="1400" b="1" dirty="0">
                <a:latin typeface="+mj-ea"/>
                <a:ea typeface="+mj-ea"/>
              </a:rPr>
              <a:t>년에는 캐나다</a:t>
            </a:r>
            <a:r>
              <a:rPr lang="en-US" altLang="ko-KR" sz="1400" b="1" dirty="0">
                <a:latin typeface="+mj-ea"/>
                <a:ea typeface="+mj-ea"/>
              </a:rPr>
              <a:t>-</a:t>
            </a:r>
            <a:r>
              <a:rPr lang="ko-KR" altLang="en-US" sz="1400" b="1" dirty="0">
                <a:latin typeface="+mj-ea"/>
                <a:ea typeface="+mj-ea"/>
              </a:rPr>
              <a:t>미국</a:t>
            </a:r>
            <a:r>
              <a:rPr lang="en-US" altLang="ko-KR" sz="1400" b="1" dirty="0">
                <a:latin typeface="+mj-ea"/>
                <a:ea typeface="+mj-ea"/>
              </a:rPr>
              <a:t>-</a:t>
            </a:r>
            <a:r>
              <a:rPr lang="ko-KR" altLang="en-US" sz="1400" b="1" dirty="0">
                <a:latin typeface="+mj-ea"/>
                <a:ea typeface="+mj-ea"/>
              </a:rPr>
              <a:t>멕시코 세 나라에서 함께 개최될 예정</a:t>
            </a:r>
            <a:endParaRPr lang="en-US" altLang="ko-KR" sz="1400" b="1" dirty="0">
              <a:latin typeface="+mj-ea"/>
              <a:ea typeface="+mj-ea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DC8CBCA-55A0-B100-2164-44F3206217EE}"/>
              </a:ext>
            </a:extLst>
          </p:cNvPr>
          <p:cNvGrpSpPr/>
          <p:nvPr/>
        </p:nvGrpSpPr>
        <p:grpSpPr>
          <a:xfrm>
            <a:off x="7501459" y="334248"/>
            <a:ext cx="1143803" cy="1105826"/>
            <a:chOff x="8156713" y="333662"/>
            <a:chExt cx="1143803" cy="1105826"/>
          </a:xfrm>
        </p:grpSpPr>
        <p:pic>
          <p:nvPicPr>
            <p:cNvPr id="5" name="그림 4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795DCF49-6969-D27B-C718-5421E5CE89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156713" y="333662"/>
              <a:ext cx="813989" cy="506407"/>
            </a:xfrm>
            <a:prstGeom prst="rect">
              <a:avLst/>
            </a:prstGeom>
          </p:spPr>
        </p:pic>
        <p:pic>
          <p:nvPicPr>
            <p:cNvPr id="6" name="그림 5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4E4847A5-58AD-6A86-C7A3-60FFFF3CCB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640887" y="773733"/>
              <a:ext cx="659629" cy="410375"/>
            </a:xfrm>
            <a:prstGeom prst="rect">
              <a:avLst/>
            </a:prstGeom>
          </p:spPr>
        </p:pic>
        <p:pic>
          <p:nvPicPr>
            <p:cNvPr id="8" name="그림 7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75BCA7F0-00E0-6F0A-E348-4706157470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432400" y="1180076"/>
              <a:ext cx="416974" cy="259412"/>
            </a:xfrm>
            <a:prstGeom prst="rect">
              <a:avLst/>
            </a:prstGeom>
          </p:spPr>
        </p:pic>
      </p:grpSp>
      <p:pic>
        <p:nvPicPr>
          <p:cNvPr id="10" name="그림 9" descr="원이(가) 표시된 사진&#10;&#10;자동 생성된 설명">
            <a:extLst>
              <a:ext uri="{FF2B5EF4-FFF2-40B4-BE49-F238E27FC236}">
                <a16:creationId xmlns:a16="http://schemas.microsoft.com/office/drawing/2014/main" id="{86DA52FF-A563-8590-4DD0-EEFE641A37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0" y="5624778"/>
            <a:ext cx="199383" cy="299374"/>
          </a:xfrm>
          <a:prstGeom prst="rect">
            <a:avLst/>
          </a:prstGeom>
        </p:spPr>
      </p:pic>
      <p:pic>
        <p:nvPicPr>
          <p:cNvPr id="11" name="그림 10" descr="원이(가) 표시된 사진&#10;&#10;자동 생성된 설명">
            <a:extLst>
              <a:ext uri="{FF2B5EF4-FFF2-40B4-BE49-F238E27FC236}">
                <a16:creationId xmlns:a16="http://schemas.microsoft.com/office/drawing/2014/main" id="{DD589957-2577-0D4C-BDD2-5D542AB601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0" y="6064068"/>
            <a:ext cx="199383" cy="29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6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2900870" y="648446"/>
            <a:ext cx="5676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numGothicExtraBold" pitchFamily="2" charset="-127"/>
                <a:ea typeface="NanumGothicExtraBold" pitchFamily="2" charset="-127"/>
              </a:rPr>
              <a:t>지역의 변화와 역동성</a:t>
            </a:r>
          </a:p>
        </p:txBody>
      </p:sp>
      <p:pic>
        <p:nvPicPr>
          <p:cNvPr id="9" name="그림 8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CBFC6F9B-3047-372F-6CB7-F7FA35BC8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98" y="1897173"/>
            <a:ext cx="866906" cy="4360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797ECB-37A5-F9E9-D180-FB7332869127}"/>
              </a:ext>
            </a:extLst>
          </p:cNvPr>
          <p:cNvSpPr txBox="1"/>
          <p:nvPr/>
        </p:nvSpPr>
        <p:spPr>
          <a:xfrm>
            <a:off x="2688918" y="2024333"/>
            <a:ext cx="730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공산품 무역의 변화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32EF26A-95BD-6449-C9AF-3C06C4001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187" y="2525860"/>
            <a:ext cx="10577625" cy="3591018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E5D4B38F-1A17-06A2-C084-5DF7034466F2}"/>
              </a:ext>
            </a:extLst>
          </p:cNvPr>
          <p:cNvGrpSpPr/>
          <p:nvPr/>
        </p:nvGrpSpPr>
        <p:grpSpPr>
          <a:xfrm>
            <a:off x="7501459" y="334248"/>
            <a:ext cx="1143803" cy="1105826"/>
            <a:chOff x="8156713" y="333662"/>
            <a:chExt cx="1143803" cy="1105826"/>
          </a:xfrm>
        </p:grpSpPr>
        <p:pic>
          <p:nvPicPr>
            <p:cNvPr id="4" name="그림 3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D7DFCC54-8744-7749-2842-E75FC77903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156713" y="333662"/>
              <a:ext cx="813989" cy="506407"/>
            </a:xfrm>
            <a:prstGeom prst="rect">
              <a:avLst/>
            </a:prstGeom>
          </p:spPr>
        </p:pic>
        <p:pic>
          <p:nvPicPr>
            <p:cNvPr id="5" name="그림 4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BDD7BC7A-6D7D-C936-07AE-4761A3E82C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640887" y="773733"/>
              <a:ext cx="659629" cy="410375"/>
            </a:xfrm>
            <a:prstGeom prst="rect">
              <a:avLst/>
            </a:prstGeom>
          </p:spPr>
        </p:pic>
        <p:pic>
          <p:nvPicPr>
            <p:cNvPr id="6" name="그림 5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F72CB890-DF6B-BA24-F818-F60D05D217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432400" y="1180076"/>
              <a:ext cx="416974" cy="2594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659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2900870" y="648446"/>
            <a:ext cx="5676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numGothicExtraBold" pitchFamily="2" charset="-127"/>
                <a:ea typeface="NanumGothicExtraBold" pitchFamily="2" charset="-127"/>
              </a:rPr>
              <a:t>지역의 변화와 역동성</a:t>
            </a:r>
          </a:p>
        </p:txBody>
      </p:sp>
      <p:pic>
        <p:nvPicPr>
          <p:cNvPr id="9" name="그림 8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CBFC6F9B-3047-372F-6CB7-F7FA35BC8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98" y="1897173"/>
            <a:ext cx="866906" cy="4360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797ECB-37A5-F9E9-D180-FB7332869127}"/>
              </a:ext>
            </a:extLst>
          </p:cNvPr>
          <p:cNvSpPr txBox="1"/>
          <p:nvPr/>
        </p:nvSpPr>
        <p:spPr>
          <a:xfrm>
            <a:off x="2688918" y="2024333"/>
            <a:ext cx="730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한류 콘텐츠의 성장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2B75CDB-804E-6207-A650-44F85F904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801" y="2436594"/>
            <a:ext cx="9840398" cy="4055483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C2C02ADA-1909-9599-63A4-B01ED4915FCC}"/>
              </a:ext>
            </a:extLst>
          </p:cNvPr>
          <p:cNvGrpSpPr/>
          <p:nvPr/>
        </p:nvGrpSpPr>
        <p:grpSpPr>
          <a:xfrm>
            <a:off x="7501459" y="334248"/>
            <a:ext cx="1143803" cy="1105826"/>
            <a:chOff x="8156713" y="333662"/>
            <a:chExt cx="1143803" cy="1105826"/>
          </a:xfrm>
        </p:grpSpPr>
        <p:pic>
          <p:nvPicPr>
            <p:cNvPr id="3" name="그림 2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83572E71-5BE1-9A0E-2DE9-2257E1C3F2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156713" y="333662"/>
              <a:ext cx="813989" cy="506407"/>
            </a:xfrm>
            <a:prstGeom prst="rect">
              <a:avLst/>
            </a:prstGeom>
          </p:spPr>
        </p:pic>
        <p:pic>
          <p:nvPicPr>
            <p:cNvPr id="5" name="그림 4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4507130F-737E-AF7B-55FF-A1BC47FE7D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640887" y="773733"/>
              <a:ext cx="659629" cy="410375"/>
            </a:xfrm>
            <a:prstGeom prst="rect">
              <a:avLst/>
            </a:prstGeom>
          </p:spPr>
        </p:pic>
        <p:pic>
          <p:nvPicPr>
            <p:cNvPr id="6" name="그림 5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FBF7FF41-969E-C747-68EE-2298398704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432400" y="1180076"/>
              <a:ext cx="416974" cy="2594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53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268ED5B9-20AE-4A13-A1F7-95580F28D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pic>
        <p:nvPicPr>
          <p:cNvPr id="31" name="그림 3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D557DD5B-0654-44B7-9A40-6380D89F5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2107683" cy="59858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A6A7D2D-3B6C-4A02-B84E-F3B5AB61A7CC}"/>
              </a:ext>
            </a:extLst>
          </p:cNvPr>
          <p:cNvSpPr txBox="1"/>
          <p:nvPr/>
        </p:nvSpPr>
        <p:spPr>
          <a:xfrm>
            <a:off x="2462543" y="605197"/>
            <a:ext cx="3060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지역의 변화와 역동성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2A2CA65-8378-7F71-F06D-B1818B8A57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64" r="1171"/>
          <a:stretch/>
        </p:blipFill>
        <p:spPr>
          <a:xfrm>
            <a:off x="1035513" y="2836346"/>
            <a:ext cx="9604227" cy="22756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51D16D-08FF-628A-7514-CC2C0275B2D5}"/>
              </a:ext>
            </a:extLst>
          </p:cNvPr>
          <p:cNvSpPr txBox="1"/>
          <p:nvPr/>
        </p:nvSpPr>
        <p:spPr>
          <a:xfrm>
            <a:off x="393038" y="486330"/>
            <a:ext cx="203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역량을 키우는 활동</a:t>
            </a:r>
          </a:p>
        </p:txBody>
      </p:sp>
    </p:spTree>
    <p:extLst>
      <p:ext uri="{BB962C8B-B14F-4D97-AF65-F5344CB8AC3E}">
        <p14:creationId xmlns:p14="http://schemas.microsoft.com/office/powerpoint/2010/main" val="401239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36078CB-622F-864C-2A8F-3BCA9FA11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ko-KR" altLang="en-US" dirty="0">
                <a:latin typeface="NanumGothicExtraBold" pitchFamily="2" charset="-127"/>
                <a:ea typeface="NanumGothicExtraBold" pitchFamily="2" charset="-127"/>
              </a:rPr>
              <a:t>목차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FA0C029-6FFC-B442-A0D7-260DE9D60C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4438" y="3072429"/>
            <a:ext cx="3766946" cy="234000"/>
          </a:xfrm>
        </p:spPr>
        <p:txBody>
          <a:bodyPr>
            <a:noAutofit/>
          </a:bodyPr>
          <a:lstStyle/>
          <a:p>
            <a:r>
              <a:rPr kumimoji="1" lang="ko-KR" altLang="en-US" dirty="0">
                <a:latin typeface="NanumGothicExtraBold" pitchFamily="2" charset="-127"/>
                <a:ea typeface="NanumGothicExtraBold" pitchFamily="2" charset="-127"/>
              </a:rPr>
              <a:t>지역 간 연결성과 공간적 상호 작용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DD59590-197A-3F6D-864A-B15DEBB0FC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7325" y="3086118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>
                <a:latin typeface="NanumGothicExtraBold" pitchFamily="2" charset="-127"/>
                <a:ea typeface="NanumGothicExtraBold" pitchFamily="2" charset="-127"/>
              </a:rPr>
              <a:t>02</a:t>
            </a:r>
            <a:endParaRPr kumimoji="1" lang="ko-KR" altLang="en-US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0801DD10-108A-EA22-5FB2-1CFA849637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94306" y="4251896"/>
            <a:ext cx="4334439" cy="234000"/>
          </a:xfrm>
        </p:spPr>
        <p:txBody>
          <a:bodyPr>
            <a:normAutofit lnSpcReduction="10000"/>
          </a:bodyPr>
          <a:lstStyle/>
          <a:p>
            <a:r>
              <a:rPr kumimoji="1" lang="ko-KR" altLang="en-US" dirty="0">
                <a:latin typeface="NanumGothicExtraBold" pitchFamily="2" charset="-127"/>
                <a:ea typeface="NanumGothicExtraBold" pitchFamily="2" charset="-127"/>
              </a:rPr>
              <a:t>지역의 변화와 역동성</a:t>
            </a: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FF00E8BA-E981-E4F1-9981-C048E0BC3E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67766" y="4251896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>
                <a:latin typeface="NanumGothicExtraBold" pitchFamily="2" charset="-127"/>
                <a:ea typeface="NanumGothicExtraBold" pitchFamily="2" charset="-127"/>
              </a:rPr>
              <a:t>03</a:t>
            </a:r>
            <a:endParaRPr kumimoji="1" lang="ko-KR" altLang="en-US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5219B297-9768-AEEB-270F-C0F62D1B517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53307" y="1881977"/>
            <a:ext cx="3517025" cy="234000"/>
          </a:xfrm>
        </p:spPr>
        <p:txBody>
          <a:bodyPr>
            <a:noAutofit/>
          </a:bodyPr>
          <a:lstStyle/>
          <a:p>
            <a:r>
              <a:rPr kumimoji="1" lang="ko-KR" altLang="en-US" dirty="0">
                <a:latin typeface="NanumGothicExtraBold" pitchFamily="2" charset="-127"/>
                <a:ea typeface="NanumGothicExtraBold" pitchFamily="2" charset="-127"/>
              </a:rPr>
              <a:t>지역의 위치와 다양성</a:t>
            </a:r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9369111D-D004-8BF7-A21F-22DC0640FC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44734" y="1881977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>
                <a:latin typeface="NanumGothicExtraBold" pitchFamily="2" charset="-127"/>
                <a:ea typeface="NanumGothicExtraBold" pitchFamily="2" charset="-127"/>
              </a:rPr>
              <a:t>01</a:t>
            </a:r>
            <a:endParaRPr kumimoji="1" lang="ko-KR" altLang="en-US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37B9036A-B1E2-4157-A8E7-17B8A5801D8E}"/>
              </a:ext>
            </a:extLst>
          </p:cNvPr>
          <p:cNvSpPr txBox="1">
            <a:spLocks/>
          </p:cNvSpPr>
          <p:nvPr/>
        </p:nvSpPr>
        <p:spPr>
          <a:xfrm>
            <a:off x="5876365" y="2240668"/>
            <a:ext cx="3766946" cy="50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AutoNum type="arabicDbPeriod"/>
            </a:pPr>
            <a:endParaRPr kumimoji="1" lang="ko-KR" altLang="en-US" dirty="0">
              <a:latin typeface="NanumGothicExtraBold" pitchFamily="2" charset="-127"/>
              <a:ea typeface="NanumGothicExtra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665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268ED5B9-20AE-4A13-A1F7-95580F28D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pic>
        <p:nvPicPr>
          <p:cNvPr id="31" name="그림 3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D557DD5B-0654-44B7-9A40-6380D89F5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2107683" cy="59858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A6A7D2D-3B6C-4A02-B84E-F3B5AB61A7CC}"/>
              </a:ext>
            </a:extLst>
          </p:cNvPr>
          <p:cNvSpPr txBox="1"/>
          <p:nvPr/>
        </p:nvSpPr>
        <p:spPr>
          <a:xfrm>
            <a:off x="2462543" y="605197"/>
            <a:ext cx="3060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지역의 변화와 역동성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84541DF-6B45-FB4B-E608-66224EDCD8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348"/>
          <a:stretch/>
        </p:blipFill>
        <p:spPr>
          <a:xfrm>
            <a:off x="2319649" y="1996867"/>
            <a:ext cx="7217100" cy="38889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250908-0D0A-AA51-E05E-CD62543BB5F6}"/>
              </a:ext>
            </a:extLst>
          </p:cNvPr>
          <p:cNvSpPr txBox="1"/>
          <p:nvPr/>
        </p:nvSpPr>
        <p:spPr>
          <a:xfrm>
            <a:off x="393038" y="486330"/>
            <a:ext cx="203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역량을 키우는 활동</a:t>
            </a:r>
          </a:p>
        </p:txBody>
      </p:sp>
    </p:spTree>
    <p:extLst>
      <p:ext uri="{BB962C8B-B14F-4D97-AF65-F5344CB8AC3E}">
        <p14:creationId xmlns:p14="http://schemas.microsoft.com/office/powerpoint/2010/main" val="164270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268ED5B9-20AE-4A13-A1F7-95580F28D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pic>
        <p:nvPicPr>
          <p:cNvPr id="31" name="그림 3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D557DD5B-0654-44B7-9A40-6380D89F5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2107683" cy="59858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E8C1787-5657-411A-85E4-12DFEF263C6D}"/>
              </a:ext>
            </a:extLst>
          </p:cNvPr>
          <p:cNvSpPr txBox="1"/>
          <p:nvPr/>
        </p:nvSpPr>
        <p:spPr>
          <a:xfrm>
            <a:off x="393038" y="486330"/>
            <a:ext cx="203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역량을 키우는 활동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6A7D2D-3B6C-4A02-B84E-F3B5AB61A7CC}"/>
              </a:ext>
            </a:extLst>
          </p:cNvPr>
          <p:cNvSpPr txBox="1"/>
          <p:nvPr/>
        </p:nvSpPr>
        <p:spPr>
          <a:xfrm>
            <a:off x="2462543" y="605197"/>
            <a:ext cx="3060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지역의 변화와 역동성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D37ED22-7C3E-3022-2915-979CA7E53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748" y="1984897"/>
            <a:ext cx="8246902" cy="383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0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F03F758-D855-3E8F-EDCF-14FF3932BE3F}"/>
              </a:ext>
            </a:extLst>
          </p:cNvPr>
          <p:cNvSpPr/>
          <p:nvPr/>
        </p:nvSpPr>
        <p:spPr>
          <a:xfrm>
            <a:off x="4080063" y="389875"/>
            <a:ext cx="3425675" cy="707886"/>
          </a:xfrm>
          <a:prstGeom prst="rect">
            <a:avLst/>
          </a:prstGeom>
          <a:solidFill>
            <a:srgbClr val="5B9E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337FE-B286-34A8-0D01-B7E2A5C4F008}"/>
              </a:ext>
            </a:extLst>
          </p:cNvPr>
          <p:cNvSpPr txBox="1"/>
          <p:nvPr/>
        </p:nvSpPr>
        <p:spPr>
          <a:xfrm>
            <a:off x="3737060" y="439375"/>
            <a:ext cx="4182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latin typeface="NanumGothicExtraBold" pitchFamily="2" charset="-127"/>
                <a:ea typeface="NanumGothicExtraBold" pitchFamily="2" charset="-127"/>
              </a:rPr>
              <a:t>총 정리</a:t>
            </a:r>
            <a:r>
              <a:rPr lang="en-US" altLang="ko-KR" sz="4000" dirty="0">
                <a:solidFill>
                  <a:schemeClr val="bg1"/>
                </a:solidFill>
                <a:latin typeface="NanumGothicExtraBold" pitchFamily="2" charset="-127"/>
                <a:ea typeface="NanumGothicExtraBold" pitchFamily="2" charset="-127"/>
              </a:rPr>
              <a:t> Time</a:t>
            </a:r>
            <a:endParaRPr lang="ko-KR" altLang="en-US" sz="4000" dirty="0">
              <a:solidFill>
                <a:schemeClr val="bg1"/>
              </a:solidFill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306A871-C227-EA44-B23A-D294745B16AA}"/>
              </a:ext>
            </a:extLst>
          </p:cNvPr>
          <p:cNvSpPr txBox="1"/>
          <p:nvPr/>
        </p:nvSpPr>
        <p:spPr>
          <a:xfrm>
            <a:off x="3533966" y="1080172"/>
            <a:ext cx="4329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kern="0" dirty="0">
                <a:solidFill>
                  <a:srgbClr val="4592FA"/>
                </a:solidFill>
                <a:latin typeface="NanumGothicExtraBold" pitchFamily="2" charset="-127"/>
                <a:ea typeface="NanumGothicExtraBold" pitchFamily="2" charset="-127"/>
              </a:rPr>
              <a:t>1. </a:t>
            </a:r>
            <a:r>
              <a:rPr lang="ko-KR" altLang="en-US" sz="1600" b="1" kern="0" dirty="0">
                <a:solidFill>
                  <a:srgbClr val="4592FA"/>
                </a:solidFill>
                <a:latin typeface="NanumGothicExtraBold" pitchFamily="2" charset="-127"/>
                <a:ea typeface="NanumGothicExtraBold" pitchFamily="2" charset="-127"/>
              </a:rPr>
              <a:t>세계화 시대</a:t>
            </a:r>
            <a:r>
              <a:rPr lang="en-US" altLang="ko-KR" sz="1600" b="1" kern="0" dirty="0">
                <a:solidFill>
                  <a:srgbClr val="4592FA"/>
                </a:solidFill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sz="1600" b="1" kern="0" dirty="0">
                <a:solidFill>
                  <a:srgbClr val="4592FA"/>
                </a:solidFill>
                <a:latin typeface="NanumGothicExtraBold" pitchFamily="2" charset="-127"/>
                <a:ea typeface="NanumGothicExtraBold" pitchFamily="2" charset="-127"/>
              </a:rPr>
              <a:t>지리의 힘</a:t>
            </a:r>
            <a:endParaRPr lang="ko-KR" altLang="en-US" sz="1600" b="1" dirty="0">
              <a:solidFill>
                <a:srgbClr val="4592FA"/>
              </a:solidFill>
              <a:latin typeface="NanumGothicExtraBold" pitchFamily="2" charset="-127"/>
              <a:ea typeface="NanumGothicExtraBold" pitchFamily="2" charset="-127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BD4B514E-CA0E-4ACD-C2D4-95BDFEF20C67}"/>
              </a:ext>
            </a:extLst>
          </p:cNvPr>
          <p:cNvGrpSpPr/>
          <p:nvPr/>
        </p:nvGrpSpPr>
        <p:grpSpPr>
          <a:xfrm>
            <a:off x="1373261" y="1461977"/>
            <a:ext cx="3051771" cy="2500163"/>
            <a:chOff x="1009496" y="1471664"/>
            <a:chExt cx="3051771" cy="2500163"/>
          </a:xfrm>
        </p:grpSpPr>
        <p:pic>
          <p:nvPicPr>
            <p:cNvPr id="16" name="그림 15" descr="스크린샷, 직사각형, 디자인, 문구용품이(가) 표시된 사진&#10;&#10;자동 생성된 설명">
              <a:extLst>
                <a:ext uri="{FF2B5EF4-FFF2-40B4-BE49-F238E27FC236}">
                  <a16:creationId xmlns:a16="http://schemas.microsoft.com/office/drawing/2014/main" id="{A2624878-401C-A240-AA8A-9452A74A7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96" y="1471664"/>
              <a:ext cx="3051771" cy="250016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AFA2B7-54FF-D0F0-9CFD-064AB7656D81}"/>
                </a:ext>
              </a:extLst>
            </p:cNvPr>
            <p:cNvSpPr txBox="1"/>
            <p:nvPr/>
          </p:nvSpPr>
          <p:spPr>
            <a:xfrm>
              <a:off x="1072491" y="2198525"/>
              <a:ext cx="29257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kern="0" dirty="0">
                  <a:latin typeface="NanumGothicExtraBold" pitchFamily="2" charset="-127"/>
                  <a:ea typeface="NanumGothicExtraBold" pitchFamily="2" charset="-127"/>
                </a:rPr>
                <a:t>지역의 위치적 특성</a:t>
              </a:r>
              <a:endParaRPr lang="ko-KR" altLang="en-US" sz="2000" b="1" dirty="0">
                <a:latin typeface="NanumGothicExtraBold" pitchFamily="2" charset="-127"/>
                <a:ea typeface="NanumGothicExtraBold" pitchFamily="2" charset="-127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B476504-0753-D6E5-3F54-E30DFFDD5E1B}"/>
              </a:ext>
            </a:extLst>
          </p:cNvPr>
          <p:cNvGrpSpPr/>
          <p:nvPr/>
        </p:nvGrpSpPr>
        <p:grpSpPr>
          <a:xfrm>
            <a:off x="1767598" y="2707871"/>
            <a:ext cx="1119739" cy="307777"/>
            <a:chOff x="1767598" y="2707871"/>
            <a:chExt cx="1119739" cy="307777"/>
          </a:xfrm>
        </p:grpSpPr>
        <p:pic>
          <p:nvPicPr>
            <p:cNvPr id="21" name="그림 20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549CF593-A769-FF6D-BF13-82CF80E89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598" y="2724292"/>
              <a:ext cx="269751" cy="29135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379C33-63CB-C0F5-98E1-E8EEB2E4F612}"/>
                </a:ext>
              </a:extLst>
            </p:cNvPr>
            <p:cNvSpPr txBox="1"/>
            <p:nvPr/>
          </p:nvSpPr>
          <p:spPr>
            <a:xfrm>
              <a:off x="1965471" y="2707871"/>
              <a:ext cx="9218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>
                  <a:latin typeface="NanumGothicExtraBold" pitchFamily="2" charset="-127"/>
                  <a:ea typeface="NanumGothicExtraBold" pitchFamily="2" charset="-127"/>
                </a:rPr>
                <a:t>절대적</a:t>
              </a:r>
              <a:endParaRPr lang="en-US" altLang="ko-KR" sz="1400" b="1" dirty="0">
                <a:latin typeface="NanumGothicExtraBold" pitchFamily="2" charset="-127"/>
                <a:ea typeface="NanumGothicExtraBold" pitchFamily="2" charset="-127"/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998B3E8F-F0B9-E137-A20C-A7A754A98C46}"/>
              </a:ext>
            </a:extLst>
          </p:cNvPr>
          <p:cNvGrpSpPr/>
          <p:nvPr/>
        </p:nvGrpSpPr>
        <p:grpSpPr>
          <a:xfrm>
            <a:off x="3121361" y="2707871"/>
            <a:ext cx="1569239" cy="307777"/>
            <a:chOff x="3345714" y="2764880"/>
            <a:chExt cx="1569239" cy="307777"/>
          </a:xfrm>
        </p:grpSpPr>
        <p:pic>
          <p:nvPicPr>
            <p:cNvPr id="43" name="그림 42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F931C2D9-1A5C-04FA-A4D4-9152B2E20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5714" y="2781301"/>
              <a:ext cx="269751" cy="291356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64F9453-0BA8-E0A5-8132-1B61E35D674F}"/>
                </a:ext>
              </a:extLst>
            </p:cNvPr>
            <p:cNvSpPr txBox="1"/>
            <p:nvPr/>
          </p:nvSpPr>
          <p:spPr>
            <a:xfrm>
              <a:off x="3543586" y="2764880"/>
              <a:ext cx="13713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>
                  <a:latin typeface="NanumGothicExtraBold" pitchFamily="2" charset="-127"/>
                  <a:ea typeface="NanumGothicExtraBold" pitchFamily="2" charset="-127"/>
                </a:rPr>
                <a:t>상대적</a:t>
              </a:r>
              <a:endParaRPr lang="en-US" altLang="ko-KR" sz="1400" b="1" dirty="0">
                <a:latin typeface="NanumGothicExtraBold" pitchFamily="2" charset="-127"/>
                <a:ea typeface="NanumGothicExtraBold" pitchFamily="2" charset="-127"/>
              </a:endParaRPr>
            </a:p>
          </p:txBody>
        </p:sp>
      </p:grpSp>
      <p:pic>
        <p:nvPicPr>
          <p:cNvPr id="3" name="그림 2" descr="스크린샷, 직사각형, 디자인, 문구용품이(가) 표시된 사진&#10;&#10;자동 생성된 설명">
            <a:extLst>
              <a:ext uri="{FF2B5EF4-FFF2-40B4-BE49-F238E27FC236}">
                <a16:creationId xmlns:a16="http://schemas.microsoft.com/office/drawing/2014/main" id="{1761517E-3622-EA2D-886A-61C89E8D7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95" y="1465999"/>
            <a:ext cx="3051771" cy="2500163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C6D8EFCB-8428-C6EE-A89A-8DD199DCA1A9}"/>
              </a:ext>
            </a:extLst>
          </p:cNvPr>
          <p:cNvGrpSpPr/>
          <p:nvPr/>
        </p:nvGrpSpPr>
        <p:grpSpPr>
          <a:xfrm>
            <a:off x="7617618" y="2716081"/>
            <a:ext cx="1350732" cy="307777"/>
            <a:chOff x="7240428" y="2385032"/>
            <a:chExt cx="1350732" cy="3077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DD0823-A3FD-4D55-642F-DF554E287B66}"/>
                </a:ext>
              </a:extLst>
            </p:cNvPr>
            <p:cNvSpPr txBox="1"/>
            <p:nvPr/>
          </p:nvSpPr>
          <p:spPr>
            <a:xfrm>
              <a:off x="7440796" y="2385032"/>
              <a:ext cx="11503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>
                  <a:latin typeface="NanumGothicExtraBold" pitchFamily="2" charset="-127"/>
                  <a:ea typeface="NanumGothicExtraBold" pitchFamily="2" charset="-127"/>
                </a:rPr>
                <a:t>반도체</a:t>
              </a:r>
              <a:endParaRPr lang="en-US" altLang="ko-KR" sz="1400" b="1" dirty="0">
                <a:latin typeface="NanumGothicExtraBold" pitchFamily="2" charset="-127"/>
                <a:ea typeface="NanumGothicExtraBold" pitchFamily="2" charset="-127"/>
              </a:endParaRPr>
            </a:p>
          </p:txBody>
        </p:sp>
        <p:pic>
          <p:nvPicPr>
            <p:cNvPr id="6" name="그림 5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1B5942EA-FD56-DE3B-CF5B-2B1ABA14D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428" y="2393243"/>
              <a:ext cx="269751" cy="29135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E3CF3D3-89A0-4D83-2E25-8E1D6BC4510C}"/>
              </a:ext>
            </a:extLst>
          </p:cNvPr>
          <p:cNvSpPr txBox="1"/>
          <p:nvPr/>
        </p:nvSpPr>
        <p:spPr>
          <a:xfrm>
            <a:off x="7292490" y="2228011"/>
            <a:ext cx="2925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atin typeface="NanumGothicExtraBold" pitchFamily="2" charset="-127"/>
                <a:ea typeface="NanumGothicExtraBold" pitchFamily="2" charset="-127"/>
              </a:rPr>
              <a:t>글로벌 생산 네트워크</a:t>
            </a:r>
            <a:endParaRPr lang="en-US" altLang="ko-KR" sz="2000" b="1" dirty="0">
              <a:latin typeface="NanumGothicExtraBold" pitchFamily="2" charset="-127"/>
              <a:ea typeface="NanumGothicExtraBold" pitchFamily="2" charset="-127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A025996-7DFC-C219-9C78-211FF1EBCEC2}"/>
              </a:ext>
            </a:extLst>
          </p:cNvPr>
          <p:cNvGrpSpPr/>
          <p:nvPr/>
        </p:nvGrpSpPr>
        <p:grpSpPr>
          <a:xfrm>
            <a:off x="9022524" y="2716081"/>
            <a:ext cx="1346334" cy="307777"/>
            <a:chOff x="7240428" y="2385032"/>
            <a:chExt cx="1346334" cy="3077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CDA0CC-0DA7-4877-6364-6092FF1EBB0B}"/>
                </a:ext>
              </a:extLst>
            </p:cNvPr>
            <p:cNvSpPr txBox="1"/>
            <p:nvPr/>
          </p:nvSpPr>
          <p:spPr>
            <a:xfrm>
              <a:off x="7440796" y="2385032"/>
              <a:ext cx="1145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>
                  <a:latin typeface="NanumGothicExtraBold" pitchFamily="2" charset="-127"/>
                  <a:ea typeface="NanumGothicExtraBold" pitchFamily="2" charset="-127"/>
                </a:rPr>
                <a:t>자동차</a:t>
              </a:r>
            </a:p>
          </p:txBody>
        </p:sp>
        <p:pic>
          <p:nvPicPr>
            <p:cNvPr id="14" name="그림 13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98CAC70C-F363-0689-1DED-20454B0F8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428" y="2393243"/>
              <a:ext cx="269751" cy="291356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7B90406E-E888-E455-9C95-5EB5E6EDFFBF}"/>
              </a:ext>
            </a:extLst>
          </p:cNvPr>
          <p:cNvGrpSpPr/>
          <p:nvPr/>
        </p:nvGrpSpPr>
        <p:grpSpPr>
          <a:xfrm>
            <a:off x="7617618" y="3055741"/>
            <a:ext cx="1404906" cy="307777"/>
            <a:chOff x="7240428" y="2385032"/>
            <a:chExt cx="1404906" cy="30777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EC3840-C38F-C542-C9B1-783741FD2883}"/>
                </a:ext>
              </a:extLst>
            </p:cNvPr>
            <p:cNvSpPr txBox="1"/>
            <p:nvPr/>
          </p:nvSpPr>
          <p:spPr>
            <a:xfrm>
              <a:off x="7440796" y="2385032"/>
              <a:ext cx="12045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>
                  <a:latin typeface="NanumGothicExtraBold" pitchFamily="2" charset="-127"/>
                  <a:ea typeface="NanumGothicExtraBold" pitchFamily="2" charset="-127"/>
                </a:rPr>
                <a:t>공간 스케일</a:t>
              </a:r>
            </a:p>
          </p:txBody>
        </p:sp>
        <p:pic>
          <p:nvPicPr>
            <p:cNvPr id="20" name="그림 19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B93D645C-917B-0E96-4B39-EF5954AA7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428" y="2393243"/>
              <a:ext cx="269751" cy="291356"/>
            </a:xfrm>
            <a:prstGeom prst="rect">
              <a:avLst/>
            </a:prstGeom>
          </p:spPr>
        </p:pic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7795CE12-0ADD-0569-D78D-277E821CF9E8}"/>
              </a:ext>
            </a:extLst>
          </p:cNvPr>
          <p:cNvGrpSpPr/>
          <p:nvPr/>
        </p:nvGrpSpPr>
        <p:grpSpPr>
          <a:xfrm>
            <a:off x="9022524" y="3047531"/>
            <a:ext cx="1346334" cy="307777"/>
            <a:chOff x="7240428" y="2385032"/>
            <a:chExt cx="1346334" cy="30777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4C20C1-E983-3203-4B5C-45B4DA1E834D}"/>
                </a:ext>
              </a:extLst>
            </p:cNvPr>
            <p:cNvSpPr txBox="1"/>
            <p:nvPr/>
          </p:nvSpPr>
          <p:spPr>
            <a:xfrm>
              <a:off x="7440796" y="2385032"/>
              <a:ext cx="1145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>
                  <a:latin typeface="NanumGothicExtraBold" pitchFamily="2" charset="-127"/>
                  <a:ea typeface="NanumGothicExtraBold" pitchFamily="2" charset="-127"/>
                </a:rPr>
                <a:t>세계적</a:t>
              </a:r>
            </a:p>
          </p:txBody>
        </p:sp>
        <p:pic>
          <p:nvPicPr>
            <p:cNvPr id="29" name="그림 28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D4EF3B56-2CCA-8679-2FE2-35E810FD2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428" y="2393243"/>
              <a:ext cx="269751" cy="291356"/>
            </a:xfrm>
            <a:prstGeom prst="rect">
              <a:avLst/>
            </a:prstGeom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98B76B7C-1EBF-4DE0-555F-A8443A2656DD}"/>
              </a:ext>
            </a:extLst>
          </p:cNvPr>
          <p:cNvGrpSpPr/>
          <p:nvPr/>
        </p:nvGrpSpPr>
        <p:grpSpPr>
          <a:xfrm>
            <a:off x="4240719" y="4072852"/>
            <a:ext cx="3051771" cy="2500163"/>
            <a:chOff x="1009496" y="1471664"/>
            <a:chExt cx="3051771" cy="2500163"/>
          </a:xfrm>
        </p:grpSpPr>
        <p:pic>
          <p:nvPicPr>
            <p:cNvPr id="9" name="그림 8" descr="스크린샷, 직사각형, 디자인, 문구용품이(가) 표시된 사진&#10;&#10;자동 생성된 설명">
              <a:extLst>
                <a:ext uri="{FF2B5EF4-FFF2-40B4-BE49-F238E27FC236}">
                  <a16:creationId xmlns:a16="http://schemas.microsoft.com/office/drawing/2014/main" id="{6B3D8188-E8CA-9FDB-4604-B4E3730DB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96" y="1471664"/>
              <a:ext cx="3051771" cy="250016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E717C7-1041-98A3-F57E-ADB8ED3D84FC}"/>
                </a:ext>
              </a:extLst>
            </p:cNvPr>
            <p:cNvSpPr txBox="1"/>
            <p:nvPr/>
          </p:nvSpPr>
          <p:spPr>
            <a:xfrm>
              <a:off x="1072491" y="2198525"/>
              <a:ext cx="29257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kern="0" dirty="0">
                  <a:latin typeface="NanumGothicExtraBold" pitchFamily="2" charset="-127"/>
                  <a:ea typeface="NanumGothicExtraBold" pitchFamily="2" charset="-127"/>
                </a:rPr>
                <a:t>세계화와 지역변화</a:t>
              </a:r>
              <a:endParaRPr lang="ko-KR" altLang="en-US" sz="2000" b="1" dirty="0">
                <a:latin typeface="NanumGothicExtraBold" pitchFamily="2" charset="-127"/>
                <a:ea typeface="NanumGothicExtraBold" pitchFamily="2" charset="-127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AE53E458-FFBF-E724-169A-494439A68B8B}"/>
              </a:ext>
            </a:extLst>
          </p:cNvPr>
          <p:cNvGrpSpPr/>
          <p:nvPr/>
        </p:nvGrpSpPr>
        <p:grpSpPr>
          <a:xfrm>
            <a:off x="4661712" y="5286199"/>
            <a:ext cx="1119739" cy="307777"/>
            <a:chOff x="4661712" y="5286199"/>
            <a:chExt cx="1119739" cy="307777"/>
          </a:xfrm>
        </p:grpSpPr>
        <p:pic>
          <p:nvPicPr>
            <p:cNvPr id="23" name="그림 22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84FBB8F6-B816-9700-C87F-FF4EC4550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712" y="5302620"/>
              <a:ext cx="269751" cy="29135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83698CE-D62E-48CF-2F3F-9F8F9B9CC4A8}"/>
                </a:ext>
              </a:extLst>
            </p:cNvPr>
            <p:cNvSpPr txBox="1"/>
            <p:nvPr/>
          </p:nvSpPr>
          <p:spPr>
            <a:xfrm>
              <a:off x="4859585" y="5286199"/>
              <a:ext cx="9218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>
                  <a:latin typeface="NanumGothicExtraBold" pitchFamily="2" charset="-127"/>
                  <a:ea typeface="NanumGothicExtraBold" pitchFamily="2" charset="-127"/>
                </a:rPr>
                <a:t>한류</a:t>
              </a:r>
              <a:endParaRPr lang="en-US" altLang="ko-KR" sz="1400" b="1" dirty="0">
                <a:latin typeface="NanumGothicExtraBold" pitchFamily="2" charset="-127"/>
                <a:ea typeface="NanumGothicExtraBold" pitchFamily="2" charset="-127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2DD70FF2-5DED-63E5-17FD-0CADB256CBAD}"/>
              </a:ext>
            </a:extLst>
          </p:cNvPr>
          <p:cNvGrpSpPr/>
          <p:nvPr/>
        </p:nvGrpSpPr>
        <p:grpSpPr>
          <a:xfrm>
            <a:off x="6015475" y="5286199"/>
            <a:ext cx="1569239" cy="307777"/>
            <a:chOff x="3345714" y="2764880"/>
            <a:chExt cx="1569239" cy="307777"/>
          </a:xfrm>
        </p:grpSpPr>
        <p:pic>
          <p:nvPicPr>
            <p:cNvPr id="28" name="그림 27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32161EDF-14AB-9C46-112A-B0BE673F7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5714" y="2781301"/>
              <a:ext cx="269751" cy="29135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C906E1-DB94-4FE9-5578-A3035554E33C}"/>
                </a:ext>
              </a:extLst>
            </p:cNvPr>
            <p:cNvSpPr txBox="1"/>
            <p:nvPr/>
          </p:nvSpPr>
          <p:spPr>
            <a:xfrm>
              <a:off x="3543586" y="2764880"/>
              <a:ext cx="13713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>
                  <a:latin typeface="NanumGothicExtraBold" pitchFamily="2" charset="-127"/>
                  <a:ea typeface="NanumGothicExtraBold" pitchFamily="2" charset="-127"/>
                </a:rPr>
                <a:t>월드컵</a:t>
              </a:r>
              <a:endParaRPr lang="en-US" altLang="ko-KR" sz="1400" b="1" dirty="0">
                <a:latin typeface="NanumGothicExtraBold" pitchFamily="2" charset="-127"/>
                <a:ea typeface="NanumGothicExtraBold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287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4902679" y="679952"/>
            <a:ext cx="1947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>
                <a:latin typeface="+mj-lt"/>
                <a:ea typeface="HY견고딕" panose="02030600000101010101" pitchFamily="18" charset="-127"/>
              </a:rPr>
              <a:t>학습 목표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0928" y="249934"/>
            <a:ext cx="730808" cy="584647"/>
          </a:xfrm>
          <a:prstGeom prst="rect">
            <a:avLst/>
          </a:prstGeom>
        </p:spPr>
      </p:pic>
      <p:sp>
        <p:nvSpPr>
          <p:cNvPr id="48" name="사각형: 모서리가 접힌 도형 47">
            <a:extLst>
              <a:ext uri="{FF2B5EF4-FFF2-40B4-BE49-F238E27FC236}">
                <a16:creationId xmlns:a16="http://schemas.microsoft.com/office/drawing/2014/main" id="{C816783B-D8C0-31F4-AE57-58424093EE41}"/>
              </a:ext>
            </a:extLst>
          </p:cNvPr>
          <p:cNvSpPr/>
          <p:nvPr/>
        </p:nvSpPr>
        <p:spPr>
          <a:xfrm>
            <a:off x="1590637" y="3534961"/>
            <a:ext cx="8570709" cy="2356846"/>
          </a:xfrm>
          <a:prstGeom prst="foldedCorner">
            <a:avLst/>
          </a:prstGeom>
          <a:solidFill>
            <a:schemeClr val="bg1"/>
          </a:solidFill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4A9C6EE-7F2B-17EC-998E-F3D2BEB0C5C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562569" y="1676581"/>
            <a:ext cx="8311911" cy="4338379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그림 22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4FD56821-4CF5-4E1D-6B99-CAF69A525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911" y="1713167"/>
            <a:ext cx="748386" cy="748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F4CA24-74FD-1255-083B-217766ACE724}"/>
              </a:ext>
            </a:extLst>
          </p:cNvPr>
          <p:cNvSpPr txBox="1"/>
          <p:nvPr/>
        </p:nvSpPr>
        <p:spPr>
          <a:xfrm>
            <a:off x="2253698" y="2796192"/>
            <a:ext cx="671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절대적 위치</a:t>
            </a:r>
          </a:p>
        </p:txBody>
      </p:sp>
      <p:pic>
        <p:nvPicPr>
          <p:cNvPr id="21" name="그림 20" descr="블랙, 어둠이(가) 표시된 사진&#10;&#10;자동 생성된 설명">
            <a:extLst>
              <a:ext uri="{FF2B5EF4-FFF2-40B4-BE49-F238E27FC236}">
                <a16:creationId xmlns:a16="http://schemas.microsoft.com/office/drawing/2014/main" id="{975C763E-65CB-BFE4-0A3F-DEABC3226E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1938771" y="2830990"/>
            <a:ext cx="390043" cy="311700"/>
          </a:xfrm>
          <a:prstGeom prst="rect">
            <a:avLst/>
          </a:prstGeom>
        </p:spPr>
      </p:pic>
      <p:sp>
        <p:nvSpPr>
          <p:cNvPr id="31" name="Rectangle 5">
            <a:extLst>
              <a:ext uri="{FF2B5EF4-FFF2-40B4-BE49-F238E27FC236}">
                <a16:creationId xmlns:a16="http://schemas.microsoft.com/office/drawing/2014/main" id="{E192C02D-65AE-83F2-F547-1F348ECD9D5C}"/>
              </a:ext>
            </a:extLst>
          </p:cNvPr>
          <p:cNvSpPr/>
          <p:nvPr/>
        </p:nvSpPr>
        <p:spPr>
          <a:xfrm>
            <a:off x="2613999" y="3633437"/>
            <a:ext cx="1440837" cy="4246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atinLnBrk="0">
              <a:lnSpc>
                <a:spcPct val="130000"/>
              </a:lnSpc>
              <a:defRPr/>
            </a:pPr>
            <a:r>
              <a:rPr lang="ko-KR" altLang="en-US" sz="2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학습 목표</a:t>
            </a:r>
            <a:endParaRPr lang="en-US" altLang="ko-KR" sz="2400" b="1" dirty="0">
              <a:ln>
                <a:solidFill>
                  <a:srgbClr val="4472C4">
                    <a:alpha val="0"/>
                  </a:srgbClr>
                </a:solidFill>
              </a:ln>
              <a:latin typeface="+mj-lt"/>
              <a:ea typeface="HY견고딕" panose="02030600000101010101" pitchFamily="18" charset="-127"/>
              <a:cs typeface="Pretendard" panose="02000503000000020004" pitchFamily="2" charset="-127"/>
            </a:endParaRPr>
          </a:p>
        </p:txBody>
      </p:sp>
      <p:pic>
        <p:nvPicPr>
          <p:cNvPr id="37" name="그래픽 36" descr="배지 윤곽선">
            <a:extLst>
              <a:ext uri="{FF2B5EF4-FFF2-40B4-BE49-F238E27FC236}">
                <a16:creationId xmlns:a16="http://schemas.microsoft.com/office/drawing/2014/main" id="{48EBC956-BE0E-7EB0-A15D-E5139A7199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97936" y="5024194"/>
            <a:ext cx="282780" cy="282780"/>
          </a:xfrm>
          <a:prstGeom prst="rect">
            <a:avLst/>
          </a:prstGeom>
        </p:spPr>
      </p:pic>
      <p:pic>
        <p:nvPicPr>
          <p:cNvPr id="39" name="그래픽 38" descr="배지 1 윤곽선">
            <a:extLst>
              <a:ext uri="{FF2B5EF4-FFF2-40B4-BE49-F238E27FC236}">
                <a16:creationId xmlns:a16="http://schemas.microsoft.com/office/drawing/2014/main" id="{21F63601-FDC3-9B98-3D58-54BA5585BD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97936" y="4156581"/>
            <a:ext cx="282780" cy="282780"/>
          </a:xfrm>
          <a:prstGeom prst="rect">
            <a:avLst/>
          </a:prstGeom>
        </p:spPr>
      </p:pic>
      <p:sp>
        <p:nvSpPr>
          <p:cNvPr id="24" name="Rectangle 5">
            <a:extLst>
              <a:ext uri="{FF2B5EF4-FFF2-40B4-BE49-F238E27FC236}">
                <a16:creationId xmlns:a16="http://schemas.microsoft.com/office/drawing/2014/main" id="{D340E777-72B9-C4E6-BBF6-B525EDD0C302}"/>
              </a:ext>
            </a:extLst>
          </p:cNvPr>
          <p:cNvSpPr/>
          <p:nvPr/>
        </p:nvSpPr>
        <p:spPr>
          <a:xfrm>
            <a:off x="2438397" y="1811849"/>
            <a:ext cx="8181248" cy="4124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atinLnBrk="0">
              <a:lnSpc>
                <a:spcPct val="130000"/>
              </a:lnSpc>
              <a:defRPr/>
            </a:pPr>
            <a:r>
              <a:rPr lang="ko-KR" altLang="en-US" sz="2400" b="1" kern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세계 지도를 통해 바라보는 여러 지역의 특성과 위치는</a:t>
            </a:r>
            <a:r>
              <a:rPr lang="en-US" altLang="ko-KR" sz="2400" b="1" kern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9FA9D3-BED7-43E5-A0AF-FFF242F660FC}"/>
              </a:ext>
            </a:extLst>
          </p:cNvPr>
          <p:cNvSpPr txBox="1"/>
          <p:nvPr/>
        </p:nvSpPr>
        <p:spPr>
          <a:xfrm>
            <a:off x="3993801" y="2796192"/>
            <a:ext cx="230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lt"/>
                <a:ea typeface="HY견고딕" panose="02030600000101010101" pitchFamily="18" charset="-127"/>
              </a:rPr>
              <a:t>상대적 위치</a:t>
            </a:r>
          </a:p>
        </p:txBody>
      </p:sp>
      <p:pic>
        <p:nvPicPr>
          <p:cNvPr id="34" name="그림 33" descr="블랙, 어둠이(가) 표시된 사진&#10;&#10;자동 생성된 설명">
            <a:extLst>
              <a:ext uri="{FF2B5EF4-FFF2-40B4-BE49-F238E27FC236}">
                <a16:creationId xmlns:a16="http://schemas.microsoft.com/office/drawing/2014/main" id="{7CCE3C1E-F665-4BA8-B1F1-B3AD94DFB7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3678874" y="2830990"/>
            <a:ext cx="390043" cy="3117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33800D5-A4F3-4C50-8C67-00062053992F}"/>
              </a:ext>
            </a:extLst>
          </p:cNvPr>
          <p:cNvSpPr txBox="1"/>
          <p:nvPr/>
        </p:nvSpPr>
        <p:spPr>
          <a:xfrm>
            <a:off x="5677198" y="2796192"/>
            <a:ext cx="198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lt"/>
                <a:ea typeface="HY견고딕" panose="02030600000101010101" pitchFamily="18" charset="-127"/>
              </a:rPr>
              <a:t>지역의 다양성</a:t>
            </a:r>
          </a:p>
        </p:txBody>
      </p:sp>
      <p:pic>
        <p:nvPicPr>
          <p:cNvPr id="36" name="그림 35" descr="블랙, 어둠이(가) 표시된 사진&#10;&#10;자동 생성된 설명">
            <a:extLst>
              <a:ext uri="{FF2B5EF4-FFF2-40B4-BE49-F238E27FC236}">
                <a16:creationId xmlns:a16="http://schemas.microsoft.com/office/drawing/2014/main" id="{A7D2DD2B-321C-4DE6-B5E1-85F454C7A2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5362271" y="2830990"/>
            <a:ext cx="390043" cy="311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1FE170-E2A2-69B2-DC02-5E005B1CF42A}"/>
              </a:ext>
            </a:extLst>
          </p:cNvPr>
          <p:cNvSpPr txBox="1"/>
          <p:nvPr/>
        </p:nvSpPr>
        <p:spPr>
          <a:xfrm>
            <a:off x="2613999" y="4168863"/>
            <a:ext cx="4812944" cy="26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세계 여러 지역의 특성을 절대적 및 상대적 위치 측면에서 설명할 수 있다</a:t>
            </a:r>
            <a:r>
              <a:rPr lang="en-US" altLang="ko-KR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.</a:t>
            </a:r>
            <a:endParaRPr lang="ko-KR" altLang="en-US" sz="105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+mj-lt"/>
              <a:cs typeface="Pretendard" panose="020005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554B0D-237B-3179-6D35-929170F8A5E5}"/>
              </a:ext>
            </a:extLst>
          </p:cNvPr>
          <p:cNvSpPr txBox="1"/>
          <p:nvPr/>
        </p:nvSpPr>
        <p:spPr>
          <a:xfrm>
            <a:off x="2613999" y="5039850"/>
            <a:ext cx="4812944" cy="26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세계 여러 지역의 특성을 해당 지역의 자연</a:t>
            </a:r>
            <a:r>
              <a:rPr lang="en-US" altLang="ko-KR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, </a:t>
            </a:r>
            <a:r>
              <a:rPr lang="ko-KR" altLang="en-US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인문환경을 고려하여 추론할 수 있다</a:t>
            </a:r>
            <a:r>
              <a:rPr lang="en-US" altLang="ko-KR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.</a:t>
            </a:r>
            <a:endParaRPr lang="ko-KR" altLang="en-US" sz="105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+mj-lt"/>
              <a:cs typeface="Pretendard" panose="020005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3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2900870" y="648446"/>
            <a:ext cx="5676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numGothicExtraBold" pitchFamily="2" charset="-127"/>
                <a:ea typeface="NanumGothicExtraBold" pitchFamily="2" charset="-127"/>
              </a:rPr>
              <a:t>지역의 위치와 다양성</a:t>
            </a:r>
          </a:p>
        </p:txBody>
      </p:sp>
      <p:pic>
        <p:nvPicPr>
          <p:cNvPr id="9" name="그림 8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CBFC6F9B-3047-372F-6CB7-F7FA35BC8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98" y="1897173"/>
            <a:ext cx="866906" cy="4360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797ECB-37A5-F9E9-D180-FB7332869127}"/>
              </a:ext>
            </a:extLst>
          </p:cNvPr>
          <p:cNvSpPr txBox="1"/>
          <p:nvPr/>
        </p:nvSpPr>
        <p:spPr>
          <a:xfrm>
            <a:off x="2688918" y="2024333"/>
            <a:ext cx="730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kern="0" spc="0" dirty="0">
                <a:solidFill>
                  <a:srgbClr val="000000"/>
                </a:solidFill>
                <a:effectLst/>
                <a:latin typeface="NanumGothicExtraBold" pitchFamily="2" charset="-127"/>
                <a:ea typeface="NanumGothicExtraBold" pitchFamily="2" charset="-127"/>
              </a:rPr>
              <a:t>절대적 위치와 상대적 위치</a:t>
            </a:r>
            <a:endParaRPr lang="ko-KR" altLang="en-US" dirty="0">
              <a:latin typeface="NanumGothicExtraBold" pitchFamily="2" charset="-127"/>
              <a:ea typeface="NanumGothicExtraBold" pitchFamily="2" charset="-127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7F6887E6-5C4F-4F11-AE91-3151B851758A}"/>
              </a:ext>
            </a:extLst>
          </p:cNvPr>
          <p:cNvGrpSpPr/>
          <p:nvPr/>
        </p:nvGrpSpPr>
        <p:grpSpPr>
          <a:xfrm>
            <a:off x="1263000" y="2549420"/>
            <a:ext cx="5483789" cy="3911932"/>
            <a:chOff x="1235794" y="2516102"/>
            <a:chExt cx="39173609" cy="763713"/>
          </a:xfrm>
        </p:grpSpPr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C9414B55-78C5-460A-9EFD-74B7AD15CA49}"/>
                </a:ext>
              </a:extLst>
            </p:cNvPr>
            <p:cNvSpPr/>
            <p:nvPr/>
          </p:nvSpPr>
          <p:spPr>
            <a:xfrm>
              <a:off x="1235794" y="2588205"/>
              <a:ext cx="39173609" cy="69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endParaRPr lang="en-US" dirty="0">
                <a:solidFill>
                  <a:prstClr val="white"/>
                </a:solidFill>
                <a:latin typeface="NanumGothicExtraBold" pitchFamily="2" charset="-127"/>
                <a:ea typeface="NanumGothicExtraBold" pitchFamily="2" charset="-127"/>
              </a:endParaRPr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71FB048D-3A15-403B-B403-88A659DA15B8}"/>
                </a:ext>
              </a:extLst>
            </p:cNvPr>
            <p:cNvSpPr/>
            <p:nvPr/>
          </p:nvSpPr>
          <p:spPr>
            <a:xfrm>
              <a:off x="1235801" y="2516102"/>
              <a:ext cx="10186088" cy="72103"/>
            </a:xfrm>
            <a:prstGeom prst="rect">
              <a:avLst/>
            </a:prstGeom>
            <a:solidFill>
              <a:srgbClr val="4592FA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r>
                <a:rPr lang="ko-KR" altLang="en-US" sz="1800" kern="0" spc="0" dirty="0">
                  <a:solidFill>
                    <a:schemeClr val="bg1"/>
                  </a:solidFill>
                  <a:effectLst/>
                  <a:latin typeface="NanumGothicExtraBold" pitchFamily="2" charset="-127"/>
                  <a:ea typeface="NanumGothicExtraBold" pitchFamily="2" charset="-127"/>
                </a:rPr>
                <a:t>절대적 위치</a:t>
              </a:r>
              <a:endParaRPr lang="en-US" dirty="0">
                <a:solidFill>
                  <a:schemeClr val="bg1"/>
                </a:solidFill>
                <a:latin typeface="NanumGothicExtraBold" pitchFamily="2" charset="-127"/>
                <a:ea typeface="NanumGothicExtraBold" pitchFamily="2" charset="-127"/>
              </a:endParaRPr>
            </a:p>
          </p:txBody>
        </p:sp>
        <p:sp>
          <p:nvSpPr>
            <p:cNvPr id="4" name="Rectangle 7">
              <a:extLst>
                <a:ext uri="{FF2B5EF4-FFF2-40B4-BE49-F238E27FC236}">
                  <a16:creationId xmlns:a16="http://schemas.microsoft.com/office/drawing/2014/main" id="{75252C26-C96D-5CEB-8D91-8A951D8E4997}"/>
                </a:ext>
              </a:extLst>
            </p:cNvPr>
            <p:cNvSpPr/>
            <p:nvPr/>
          </p:nvSpPr>
          <p:spPr>
            <a:xfrm>
              <a:off x="1235801" y="2823574"/>
              <a:ext cx="10186088" cy="72103"/>
            </a:xfrm>
            <a:prstGeom prst="rect">
              <a:avLst/>
            </a:prstGeom>
            <a:solidFill>
              <a:srgbClr val="4592FA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r>
                <a:rPr lang="ko-KR" altLang="en-US" sz="1800" kern="0" spc="0" dirty="0">
                  <a:solidFill>
                    <a:schemeClr val="bg1"/>
                  </a:solidFill>
                  <a:effectLst/>
                  <a:latin typeface="NanumGothicExtraBold" pitchFamily="2" charset="-127"/>
                  <a:ea typeface="NanumGothicExtraBold" pitchFamily="2" charset="-127"/>
                </a:rPr>
                <a:t>상대적 위치</a:t>
              </a:r>
              <a:endParaRPr lang="en-US" dirty="0">
                <a:solidFill>
                  <a:schemeClr val="bg1"/>
                </a:solidFill>
                <a:latin typeface="NanumGothicExtraBold" pitchFamily="2" charset="-127"/>
                <a:ea typeface="NanumGothicExtraBold" pitchFamily="2" charset="-127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4A693AAC-D49F-7B2F-C28A-2B20FBFA513A}"/>
              </a:ext>
            </a:extLst>
          </p:cNvPr>
          <p:cNvGrpSpPr/>
          <p:nvPr/>
        </p:nvGrpSpPr>
        <p:grpSpPr>
          <a:xfrm>
            <a:off x="7501459" y="334248"/>
            <a:ext cx="1143803" cy="1105826"/>
            <a:chOff x="8156713" y="333662"/>
            <a:chExt cx="1143803" cy="1105826"/>
          </a:xfrm>
        </p:grpSpPr>
        <p:pic>
          <p:nvPicPr>
            <p:cNvPr id="3" name="그림 2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C8DF650E-8993-1172-F877-18FEECD030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156713" y="333662"/>
              <a:ext cx="813989" cy="506407"/>
            </a:xfrm>
            <a:prstGeom prst="rect">
              <a:avLst/>
            </a:prstGeom>
          </p:spPr>
        </p:pic>
        <p:pic>
          <p:nvPicPr>
            <p:cNvPr id="6" name="그림 5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8C17E2F4-CD8E-79DF-AE84-26146DA56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640887" y="773733"/>
              <a:ext cx="659629" cy="410375"/>
            </a:xfrm>
            <a:prstGeom prst="rect">
              <a:avLst/>
            </a:prstGeom>
          </p:spPr>
        </p:pic>
        <p:pic>
          <p:nvPicPr>
            <p:cNvPr id="10" name="그림 9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3BD27BC3-DA59-5664-FE59-1C562731A8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432400" y="1180076"/>
              <a:ext cx="416974" cy="259412"/>
            </a:xfrm>
            <a:prstGeom prst="rect">
              <a:avLst/>
            </a:prstGeom>
          </p:spPr>
        </p:pic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6F35E539-5B5E-E7EA-9979-D6CA691F23FE}"/>
              </a:ext>
            </a:extLst>
          </p:cNvPr>
          <p:cNvGrpSpPr/>
          <p:nvPr/>
        </p:nvGrpSpPr>
        <p:grpSpPr>
          <a:xfrm>
            <a:off x="1509670" y="3238583"/>
            <a:ext cx="4804634" cy="652300"/>
            <a:chOff x="1509670" y="3238583"/>
            <a:chExt cx="4804634" cy="65230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97D0B56-FD11-4E13-B8A1-9414D4FA6BE0}"/>
                </a:ext>
              </a:extLst>
            </p:cNvPr>
            <p:cNvSpPr txBox="1"/>
            <p:nvPr/>
          </p:nvSpPr>
          <p:spPr>
            <a:xfrm>
              <a:off x="1838806" y="3244552"/>
              <a:ext cx="44754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highlight>
                    <a:srgbClr val="FFFF00"/>
                  </a:highlight>
                  <a:latin typeface="NanumGothicExtraBold" pitchFamily="2" charset="-127"/>
                  <a:ea typeface="NanumGothicExtraBold" pitchFamily="2" charset="-127"/>
                </a:rPr>
                <a:t>경</a:t>
              </a:r>
              <a:r>
                <a:rPr lang="en-US" altLang="ko-KR" dirty="0">
                  <a:highlight>
                    <a:srgbClr val="FFFF00"/>
                  </a:highlight>
                  <a:latin typeface="NanumGothicExtraBold" pitchFamily="2" charset="-127"/>
                  <a:ea typeface="NanumGothicExtraBold" pitchFamily="2" charset="-127"/>
                </a:rPr>
                <a:t>, </a:t>
              </a:r>
              <a:r>
                <a:rPr lang="ko-KR" altLang="en-US" dirty="0">
                  <a:highlight>
                    <a:srgbClr val="FFFF00"/>
                  </a:highlight>
                  <a:latin typeface="NanumGothicExtraBold" pitchFamily="2" charset="-127"/>
                  <a:ea typeface="NanumGothicExtraBold" pitchFamily="2" charset="-127"/>
                </a:rPr>
                <a:t>위도 좌표</a:t>
              </a:r>
              <a:r>
                <a:rPr lang="ko-KR" altLang="en-US" dirty="0">
                  <a:latin typeface="NanumGothicExtraBold" pitchFamily="2" charset="-127"/>
                  <a:ea typeface="NanumGothicExtraBold" pitchFamily="2" charset="-127"/>
                </a:rPr>
                <a:t> 혹은 대륙</a:t>
              </a:r>
              <a:r>
                <a:rPr lang="en-US" altLang="ko-KR" dirty="0">
                  <a:latin typeface="NanumGothicExtraBold" pitchFamily="2" charset="-127"/>
                  <a:ea typeface="NanumGothicExtraBold" pitchFamily="2" charset="-127"/>
                </a:rPr>
                <a:t>, </a:t>
              </a:r>
              <a:r>
                <a:rPr lang="ko-KR" altLang="en-US" dirty="0">
                  <a:latin typeface="NanumGothicExtraBold" pitchFamily="2" charset="-127"/>
                  <a:ea typeface="NanumGothicExtraBold" pitchFamily="2" charset="-127"/>
                </a:rPr>
                <a:t>해양 등 거의 </a:t>
              </a:r>
              <a:r>
                <a:rPr lang="ko-KR" altLang="en-US" dirty="0">
                  <a:highlight>
                    <a:srgbClr val="FFFF00"/>
                  </a:highlight>
                  <a:latin typeface="NanumGothicExtraBold" pitchFamily="2" charset="-127"/>
                  <a:ea typeface="NanumGothicExtraBold" pitchFamily="2" charset="-127"/>
                </a:rPr>
                <a:t>변하지 않는 지형지물</a:t>
              </a:r>
              <a:r>
                <a:rPr lang="ko-KR" altLang="en-US" dirty="0">
                  <a:latin typeface="NanumGothicExtraBold" pitchFamily="2" charset="-127"/>
                  <a:ea typeface="NanumGothicExtraBold" pitchFamily="2" charset="-127"/>
                </a:rPr>
                <a:t>을 기준으로 표현한 위치</a:t>
              </a:r>
            </a:p>
          </p:txBody>
        </p:sp>
        <p:pic>
          <p:nvPicPr>
            <p:cNvPr id="11" name="그림 10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C83A03ED-F7E3-8B3C-0133-B81B99D8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670" y="3238583"/>
              <a:ext cx="329135" cy="32913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D222909-4F13-B865-378D-93D3E29CF6D8}"/>
              </a:ext>
            </a:extLst>
          </p:cNvPr>
          <p:cNvSpPr txBox="1"/>
          <p:nvPr/>
        </p:nvSpPr>
        <p:spPr>
          <a:xfrm>
            <a:off x="1838806" y="4653816"/>
            <a:ext cx="4475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어떤 장소의 위치를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다른 장소와의 관계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속에서 말하는 것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</p:txBody>
      </p:sp>
      <p:pic>
        <p:nvPicPr>
          <p:cNvPr id="18" name="그림 17" descr="그래픽, 디자인이(가) 표시된 사진&#10;&#10;자동 생성된 설명">
            <a:extLst>
              <a:ext uri="{FF2B5EF4-FFF2-40B4-BE49-F238E27FC236}">
                <a16:creationId xmlns:a16="http://schemas.microsoft.com/office/drawing/2014/main" id="{FD8414A5-D75C-1404-BC60-4C503B2E8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70" y="4647847"/>
            <a:ext cx="329135" cy="32913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5120F1F-3D0D-68CC-3D2D-737F6398A515}"/>
              </a:ext>
            </a:extLst>
          </p:cNvPr>
          <p:cNvSpPr txBox="1"/>
          <p:nvPr/>
        </p:nvSpPr>
        <p:spPr>
          <a:xfrm>
            <a:off x="1838806" y="5429935"/>
            <a:ext cx="4475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주변 국가와의 정치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경제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안보적 측면의 이해관계에 따라 변할 수 있다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.</a:t>
            </a:r>
          </a:p>
        </p:txBody>
      </p:sp>
      <p:pic>
        <p:nvPicPr>
          <p:cNvPr id="22" name="그림 21" descr="그래픽, 디자인이(가) 표시된 사진&#10;&#10;자동 생성된 설명">
            <a:extLst>
              <a:ext uri="{FF2B5EF4-FFF2-40B4-BE49-F238E27FC236}">
                <a16:creationId xmlns:a16="http://schemas.microsoft.com/office/drawing/2014/main" id="{A93E545C-AD23-0FD3-FB10-DB06C5716D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70" y="5460887"/>
            <a:ext cx="329135" cy="32913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F6A1887-200A-0601-011A-B556F5D904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789" y="1959875"/>
            <a:ext cx="4397846" cy="469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3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E1331F5A-2DDC-2741-D3C4-1704847BCC06}"/>
              </a:ext>
            </a:extLst>
          </p:cNvPr>
          <p:cNvSpPr/>
          <p:nvPr/>
        </p:nvSpPr>
        <p:spPr>
          <a:xfrm>
            <a:off x="1263000" y="2918750"/>
            <a:ext cx="9901330" cy="30680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endParaRPr lang="en-US" dirty="0">
              <a:solidFill>
                <a:prstClr val="white"/>
              </a:solidFill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2900870" y="648446"/>
            <a:ext cx="5676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numGothicExtraBold" pitchFamily="2" charset="-127"/>
                <a:ea typeface="NanumGothicExtraBold" pitchFamily="2" charset="-127"/>
              </a:rPr>
              <a:t>지역의 위치와 다양성</a:t>
            </a:r>
          </a:p>
        </p:txBody>
      </p:sp>
      <p:pic>
        <p:nvPicPr>
          <p:cNvPr id="9" name="그림 8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CBFC6F9B-3047-372F-6CB7-F7FA35BC8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98" y="1897173"/>
            <a:ext cx="866906" cy="4360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797ECB-37A5-F9E9-D180-FB7332869127}"/>
              </a:ext>
            </a:extLst>
          </p:cNvPr>
          <p:cNvSpPr txBox="1"/>
          <p:nvPr/>
        </p:nvSpPr>
        <p:spPr>
          <a:xfrm>
            <a:off x="2688918" y="2024333"/>
            <a:ext cx="730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kern="0" spc="0" dirty="0">
                <a:solidFill>
                  <a:srgbClr val="000000"/>
                </a:solidFill>
                <a:effectLst/>
                <a:latin typeface="NanumGothicExtraBold" pitchFamily="2" charset="-127"/>
                <a:ea typeface="NanumGothicExtraBold" pitchFamily="2" charset="-127"/>
              </a:rPr>
              <a:t>절대적 위치와 상대적 위치</a:t>
            </a:r>
            <a:endParaRPr lang="ko-KR" altLang="en-US" dirty="0">
              <a:latin typeface="NanumGothicExtraBold" pitchFamily="2" charset="-127"/>
              <a:ea typeface="NanumGothicExtraBold" pitchFamily="2" charset="-127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7F6887E6-5C4F-4F11-AE91-3151B851758A}"/>
              </a:ext>
            </a:extLst>
          </p:cNvPr>
          <p:cNvGrpSpPr/>
          <p:nvPr/>
        </p:nvGrpSpPr>
        <p:grpSpPr>
          <a:xfrm>
            <a:off x="1263000" y="2549411"/>
            <a:ext cx="2515713" cy="2043112"/>
            <a:chOff x="1235794" y="2516102"/>
            <a:chExt cx="19943811" cy="398870"/>
          </a:xfrm>
        </p:grpSpPr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71FB048D-3A15-403B-B403-88A659DA15B8}"/>
                </a:ext>
              </a:extLst>
            </p:cNvPr>
            <p:cNvSpPr/>
            <p:nvPr/>
          </p:nvSpPr>
          <p:spPr>
            <a:xfrm>
              <a:off x="1235801" y="2516102"/>
              <a:ext cx="10186088" cy="72103"/>
            </a:xfrm>
            <a:prstGeom prst="rect">
              <a:avLst/>
            </a:prstGeom>
            <a:solidFill>
              <a:srgbClr val="4592FA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r>
                <a:rPr lang="ko-KR" altLang="en-US" sz="1800" kern="0" spc="0" dirty="0">
                  <a:solidFill>
                    <a:schemeClr val="bg1"/>
                  </a:solidFill>
                  <a:effectLst/>
                  <a:latin typeface="NanumGothicExtraBold" pitchFamily="2" charset="-127"/>
                  <a:ea typeface="NanumGothicExtraBold" pitchFamily="2" charset="-127"/>
                </a:rPr>
                <a:t>영국 런던</a:t>
              </a:r>
              <a:endParaRPr lang="en-US" dirty="0">
                <a:solidFill>
                  <a:schemeClr val="bg1"/>
                </a:solidFill>
                <a:latin typeface="NanumGothicExtraBold" pitchFamily="2" charset="-127"/>
                <a:ea typeface="NanumGothicExtraBold" pitchFamily="2" charset="-127"/>
              </a:endParaRPr>
            </a:p>
          </p:txBody>
        </p:sp>
        <p:sp>
          <p:nvSpPr>
            <p:cNvPr id="4" name="Rectangle 7">
              <a:extLst>
                <a:ext uri="{FF2B5EF4-FFF2-40B4-BE49-F238E27FC236}">
                  <a16:creationId xmlns:a16="http://schemas.microsoft.com/office/drawing/2014/main" id="{75252C26-C96D-5CEB-8D91-8A951D8E4997}"/>
                </a:ext>
              </a:extLst>
            </p:cNvPr>
            <p:cNvSpPr/>
            <p:nvPr/>
          </p:nvSpPr>
          <p:spPr>
            <a:xfrm>
              <a:off x="1235794" y="2842869"/>
              <a:ext cx="19943811" cy="72103"/>
            </a:xfrm>
            <a:prstGeom prst="rect">
              <a:avLst/>
            </a:prstGeom>
            <a:solidFill>
              <a:srgbClr val="4592FA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r>
                <a:rPr lang="ko-KR" altLang="en-US" sz="1800" kern="0" spc="0" dirty="0">
                  <a:solidFill>
                    <a:schemeClr val="bg1"/>
                  </a:solidFill>
                  <a:effectLst/>
                  <a:latin typeface="NanumGothicExtraBold" pitchFamily="2" charset="-127"/>
                  <a:ea typeface="NanumGothicExtraBold" pitchFamily="2" charset="-127"/>
                </a:rPr>
                <a:t>러시아 </a:t>
              </a:r>
              <a:r>
                <a:rPr lang="ko-KR" altLang="en-US" sz="1800" kern="0" spc="0" dirty="0" err="1">
                  <a:solidFill>
                    <a:schemeClr val="bg1"/>
                  </a:solidFill>
                  <a:effectLst/>
                  <a:latin typeface="NanumGothicExtraBold" pitchFamily="2" charset="-127"/>
                  <a:ea typeface="NanumGothicExtraBold" pitchFamily="2" charset="-127"/>
                </a:rPr>
                <a:t>네네츠</a:t>
              </a:r>
              <a:r>
                <a:rPr lang="ko-KR" altLang="en-US" sz="1800" kern="0" spc="0" dirty="0">
                  <a:solidFill>
                    <a:schemeClr val="bg1"/>
                  </a:solidFill>
                  <a:effectLst/>
                  <a:latin typeface="NanumGothicExtraBold" pitchFamily="2" charset="-127"/>
                  <a:ea typeface="NanumGothicExtraBold" pitchFamily="2" charset="-127"/>
                </a:rPr>
                <a:t> 자치구</a:t>
              </a:r>
              <a:endParaRPr lang="en-US" dirty="0">
                <a:solidFill>
                  <a:schemeClr val="bg1"/>
                </a:solidFill>
                <a:latin typeface="NanumGothicExtraBold" pitchFamily="2" charset="-127"/>
                <a:ea typeface="NanumGothicExtraBold" pitchFamily="2" charset="-127"/>
              </a:endParaRPr>
            </a:p>
          </p:txBody>
        </p:sp>
      </p:grpSp>
      <p:pic>
        <p:nvPicPr>
          <p:cNvPr id="31" name="그림 30">
            <a:extLst>
              <a:ext uri="{FF2B5EF4-FFF2-40B4-BE49-F238E27FC236}">
                <a16:creationId xmlns:a16="http://schemas.microsoft.com/office/drawing/2014/main" id="{174D7E11-8FFD-296E-2676-6B97CEF93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558" y="3906992"/>
            <a:ext cx="1872007" cy="1872007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89F487AE-A711-6757-B920-45A340519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848" y="3747940"/>
            <a:ext cx="2130009" cy="2130009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6AC9A581-378A-B002-726B-F04E7A898467}"/>
              </a:ext>
            </a:extLst>
          </p:cNvPr>
          <p:cNvGrpSpPr/>
          <p:nvPr/>
        </p:nvGrpSpPr>
        <p:grpSpPr>
          <a:xfrm>
            <a:off x="7501459" y="334248"/>
            <a:ext cx="1143803" cy="1105826"/>
            <a:chOff x="8156713" y="333662"/>
            <a:chExt cx="1143803" cy="1105826"/>
          </a:xfrm>
        </p:grpSpPr>
        <p:pic>
          <p:nvPicPr>
            <p:cNvPr id="3" name="그림 2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EA6E2526-55D0-1B67-7AAD-2F2E94683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156713" y="333662"/>
              <a:ext cx="813989" cy="506407"/>
            </a:xfrm>
            <a:prstGeom prst="rect">
              <a:avLst/>
            </a:prstGeom>
          </p:spPr>
        </p:pic>
        <p:pic>
          <p:nvPicPr>
            <p:cNvPr id="6" name="그림 5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50DE0C5B-D5E0-E6E7-610E-D93378BB25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640887" y="773733"/>
              <a:ext cx="659629" cy="410375"/>
            </a:xfrm>
            <a:prstGeom prst="rect">
              <a:avLst/>
            </a:prstGeom>
          </p:spPr>
        </p:pic>
        <p:pic>
          <p:nvPicPr>
            <p:cNvPr id="8" name="그림 7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0D8D6BB6-C401-91CD-987F-F497B29E1A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432400" y="1180076"/>
              <a:ext cx="416974" cy="259412"/>
            </a:xfrm>
            <a:prstGeom prst="rect">
              <a:avLst/>
            </a:prstGeom>
          </p:spPr>
        </p:pic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AEFB6A3F-8A8F-0E2B-12DC-3ED77AE4A25F}"/>
              </a:ext>
            </a:extLst>
          </p:cNvPr>
          <p:cNvGrpSpPr/>
          <p:nvPr/>
        </p:nvGrpSpPr>
        <p:grpSpPr>
          <a:xfrm>
            <a:off x="1509670" y="3102659"/>
            <a:ext cx="4804634" cy="375301"/>
            <a:chOff x="1509670" y="3238583"/>
            <a:chExt cx="4804634" cy="37530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1F1109-83A2-1CF3-E639-832F95A5C0BE}"/>
                </a:ext>
              </a:extLst>
            </p:cNvPr>
            <p:cNvSpPr txBox="1"/>
            <p:nvPr/>
          </p:nvSpPr>
          <p:spPr>
            <a:xfrm>
              <a:off x="1838806" y="3244552"/>
              <a:ext cx="4475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highlight>
                    <a:srgbClr val="FFFF00"/>
                  </a:highlight>
                  <a:latin typeface="NanumGothicExtraBold" pitchFamily="2" charset="-127"/>
                  <a:ea typeface="NanumGothicExtraBold" pitchFamily="2" charset="-127"/>
                </a:rPr>
                <a:t>절대적 위치 </a:t>
              </a:r>
              <a:r>
                <a:rPr lang="en-US" altLang="ko-KR" dirty="0">
                  <a:latin typeface="NanumGothicExtraBold" pitchFamily="2" charset="-127"/>
                  <a:ea typeface="NanumGothicExtraBold" pitchFamily="2" charset="-127"/>
                </a:rPr>
                <a:t>: </a:t>
              </a:r>
              <a:r>
                <a:rPr lang="ko-KR" altLang="en-US" dirty="0">
                  <a:latin typeface="NanumGothicExtraBold" pitchFamily="2" charset="-127"/>
                  <a:ea typeface="NanumGothicExtraBold" pitchFamily="2" charset="-127"/>
                </a:rPr>
                <a:t>본초 자오선</a:t>
              </a:r>
            </a:p>
          </p:txBody>
        </p:sp>
        <p:pic>
          <p:nvPicPr>
            <p:cNvPr id="32" name="그림 31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1DC06D5D-497F-5A3D-2AC8-EFAF5FEA2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670" y="3238583"/>
              <a:ext cx="329135" cy="329135"/>
            </a:xfrm>
            <a:prstGeom prst="rect">
              <a:avLst/>
            </a:prstGeom>
          </p:spPr>
        </p:pic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D40852E9-AC73-5E75-AE1D-1E477083C5A9}"/>
              </a:ext>
            </a:extLst>
          </p:cNvPr>
          <p:cNvGrpSpPr/>
          <p:nvPr/>
        </p:nvGrpSpPr>
        <p:grpSpPr>
          <a:xfrm>
            <a:off x="1509670" y="3699340"/>
            <a:ext cx="6738464" cy="375301"/>
            <a:chOff x="1509670" y="3238583"/>
            <a:chExt cx="6738464" cy="37530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6D3B053-9865-C926-E8B1-E42BF2C5897E}"/>
                </a:ext>
              </a:extLst>
            </p:cNvPr>
            <p:cNvSpPr txBox="1"/>
            <p:nvPr/>
          </p:nvSpPr>
          <p:spPr>
            <a:xfrm>
              <a:off x="1838805" y="3244552"/>
              <a:ext cx="64093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highlight>
                    <a:srgbClr val="FFFF00"/>
                  </a:highlight>
                  <a:latin typeface="NanumGothicExtraBold" pitchFamily="2" charset="-127"/>
                  <a:ea typeface="NanumGothicExtraBold" pitchFamily="2" charset="-127"/>
                </a:rPr>
                <a:t>상대적 위치 </a:t>
              </a:r>
              <a:r>
                <a:rPr lang="en-US" altLang="ko-KR" dirty="0">
                  <a:latin typeface="NanumGothicExtraBold" pitchFamily="2" charset="-127"/>
                  <a:ea typeface="NanumGothicExtraBold" pitchFamily="2" charset="-127"/>
                </a:rPr>
                <a:t>: </a:t>
              </a:r>
              <a:r>
                <a:rPr lang="ko-KR" altLang="en-US" dirty="0">
                  <a:latin typeface="NanumGothicExtraBold" pitchFamily="2" charset="-127"/>
                  <a:ea typeface="NanumGothicExtraBold" pitchFamily="2" charset="-127"/>
                </a:rPr>
                <a:t>영국의 수도이자 영연방 국가들에게 큰 영향을 미침</a:t>
              </a:r>
            </a:p>
          </p:txBody>
        </p:sp>
        <p:pic>
          <p:nvPicPr>
            <p:cNvPr id="36" name="그림 35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43453C3A-0204-153D-66AC-2498C5959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670" y="3238583"/>
              <a:ext cx="329135" cy="329135"/>
            </a:xfrm>
            <a:prstGeom prst="rect">
              <a:avLst/>
            </a:prstGeom>
          </p:spPr>
        </p:pic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F828B75C-DB12-53CF-BBB8-50388C91856B}"/>
              </a:ext>
            </a:extLst>
          </p:cNvPr>
          <p:cNvGrpSpPr/>
          <p:nvPr/>
        </p:nvGrpSpPr>
        <p:grpSpPr>
          <a:xfrm>
            <a:off x="1509670" y="4842996"/>
            <a:ext cx="4804634" cy="375301"/>
            <a:chOff x="1509670" y="3238583"/>
            <a:chExt cx="4804634" cy="37530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8FF3A6F-E059-D704-3F5D-EAE067F456D8}"/>
                </a:ext>
              </a:extLst>
            </p:cNvPr>
            <p:cNvSpPr txBox="1"/>
            <p:nvPr/>
          </p:nvSpPr>
          <p:spPr>
            <a:xfrm>
              <a:off x="1838806" y="3244552"/>
              <a:ext cx="4475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highlight>
                    <a:srgbClr val="FFFF00"/>
                  </a:highlight>
                  <a:latin typeface="NanumGothicExtraBold" pitchFamily="2" charset="-127"/>
                  <a:ea typeface="NanumGothicExtraBold" pitchFamily="2" charset="-127"/>
                </a:rPr>
                <a:t>절대적 위치 </a:t>
              </a:r>
              <a:r>
                <a:rPr lang="en-US" altLang="ko-KR" dirty="0">
                  <a:latin typeface="NanumGothicExtraBold" pitchFamily="2" charset="-127"/>
                  <a:ea typeface="NanumGothicExtraBold" pitchFamily="2" charset="-127"/>
                </a:rPr>
                <a:t>: </a:t>
              </a:r>
              <a:r>
                <a:rPr lang="ko-KR" altLang="en-US" dirty="0">
                  <a:latin typeface="NanumGothicExtraBold" pitchFamily="2" charset="-127"/>
                  <a:ea typeface="NanumGothicExtraBold" pitchFamily="2" charset="-127"/>
                </a:rPr>
                <a:t>본초 자오선</a:t>
              </a:r>
            </a:p>
          </p:txBody>
        </p:sp>
        <p:pic>
          <p:nvPicPr>
            <p:cNvPr id="39" name="그림 38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E1BF6773-848E-2375-7019-2AF1A2781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670" y="3238583"/>
              <a:ext cx="329135" cy="329135"/>
            </a:xfrm>
            <a:prstGeom prst="rect">
              <a:avLst/>
            </a:prstGeom>
          </p:spPr>
        </p:pic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DAD02694-2332-61CD-BBBE-9D351EC97B8C}"/>
              </a:ext>
            </a:extLst>
          </p:cNvPr>
          <p:cNvGrpSpPr/>
          <p:nvPr/>
        </p:nvGrpSpPr>
        <p:grpSpPr>
          <a:xfrm>
            <a:off x="1509670" y="5532490"/>
            <a:ext cx="6267476" cy="375301"/>
            <a:chOff x="1509670" y="3238583"/>
            <a:chExt cx="6267476" cy="37530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603521E-F16C-38CC-B6A1-50229E16D6D8}"/>
                </a:ext>
              </a:extLst>
            </p:cNvPr>
            <p:cNvSpPr txBox="1"/>
            <p:nvPr/>
          </p:nvSpPr>
          <p:spPr>
            <a:xfrm>
              <a:off x="1838806" y="3244552"/>
              <a:ext cx="5938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highlight>
                    <a:srgbClr val="FFFF00"/>
                  </a:highlight>
                  <a:latin typeface="NanumGothicExtraBold" pitchFamily="2" charset="-127"/>
                  <a:ea typeface="NanumGothicExtraBold" pitchFamily="2" charset="-127"/>
                </a:rPr>
                <a:t>상대적 위치 </a:t>
              </a:r>
              <a:r>
                <a:rPr lang="en-US" altLang="ko-KR" dirty="0">
                  <a:latin typeface="NanumGothicExtraBold" pitchFamily="2" charset="-127"/>
                  <a:ea typeface="NanumGothicExtraBold" pitchFamily="2" charset="-127"/>
                </a:rPr>
                <a:t>: </a:t>
              </a:r>
              <a:r>
                <a:rPr lang="ko-KR" altLang="en-US" dirty="0">
                  <a:latin typeface="NanumGothicExtraBold" pitchFamily="2" charset="-127"/>
                  <a:ea typeface="NanumGothicExtraBold" pitchFamily="2" charset="-127"/>
                </a:rPr>
                <a:t>석유 자원의 개발과 함께 삶이 크게 변화</a:t>
              </a:r>
            </a:p>
          </p:txBody>
        </p:sp>
        <p:pic>
          <p:nvPicPr>
            <p:cNvPr id="42" name="그림 41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2B6F7C54-CC2E-7BC5-995B-1A513C705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670" y="3238583"/>
              <a:ext cx="329135" cy="329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026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E1331F5A-2DDC-2741-D3C4-1704847BCC06}"/>
              </a:ext>
            </a:extLst>
          </p:cNvPr>
          <p:cNvSpPr/>
          <p:nvPr/>
        </p:nvSpPr>
        <p:spPr>
          <a:xfrm>
            <a:off x="1263000" y="2918750"/>
            <a:ext cx="9901330" cy="30680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endParaRPr lang="en-US" dirty="0">
              <a:solidFill>
                <a:prstClr val="white"/>
              </a:solidFill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2900870" y="648446"/>
            <a:ext cx="5676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numGothicExtraBold" pitchFamily="2" charset="-127"/>
                <a:ea typeface="NanumGothicExtraBold" pitchFamily="2" charset="-127"/>
              </a:rPr>
              <a:t>지역의 위치와 다양성</a:t>
            </a:r>
          </a:p>
        </p:txBody>
      </p:sp>
      <p:pic>
        <p:nvPicPr>
          <p:cNvPr id="9" name="그림 8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CBFC6F9B-3047-372F-6CB7-F7FA35BC8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98" y="1897173"/>
            <a:ext cx="866906" cy="4360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797ECB-37A5-F9E9-D180-FB7332869127}"/>
              </a:ext>
            </a:extLst>
          </p:cNvPr>
          <p:cNvSpPr txBox="1"/>
          <p:nvPr/>
        </p:nvSpPr>
        <p:spPr>
          <a:xfrm>
            <a:off x="2688918" y="2024333"/>
            <a:ext cx="730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kern="0" spc="0" dirty="0">
                <a:solidFill>
                  <a:srgbClr val="000000"/>
                </a:solidFill>
                <a:effectLst/>
                <a:latin typeface="NanumGothicExtraBold" pitchFamily="2" charset="-127"/>
                <a:ea typeface="NanumGothicExtraBold" pitchFamily="2" charset="-127"/>
              </a:rPr>
              <a:t>절대적 위치와 상대적 위치</a:t>
            </a:r>
            <a:endParaRPr lang="ko-KR" altLang="en-US" dirty="0">
              <a:latin typeface="NanumGothicExtraBold" pitchFamily="2" charset="-127"/>
              <a:ea typeface="NanumGothicExtraBold" pitchFamily="2" charset="-127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7F6887E6-5C4F-4F11-AE91-3151B851758A}"/>
              </a:ext>
            </a:extLst>
          </p:cNvPr>
          <p:cNvGrpSpPr/>
          <p:nvPr/>
        </p:nvGrpSpPr>
        <p:grpSpPr>
          <a:xfrm>
            <a:off x="1263001" y="2549411"/>
            <a:ext cx="1637870" cy="2043112"/>
            <a:chOff x="1235802" y="2516102"/>
            <a:chExt cx="12984537" cy="398870"/>
          </a:xfrm>
        </p:grpSpPr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71FB048D-3A15-403B-B403-88A659DA15B8}"/>
                </a:ext>
              </a:extLst>
            </p:cNvPr>
            <p:cNvSpPr/>
            <p:nvPr/>
          </p:nvSpPr>
          <p:spPr>
            <a:xfrm>
              <a:off x="1235802" y="2516102"/>
              <a:ext cx="12984530" cy="72103"/>
            </a:xfrm>
            <a:prstGeom prst="rect">
              <a:avLst/>
            </a:prstGeom>
            <a:solidFill>
              <a:srgbClr val="4592FA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r>
                <a:rPr lang="ko-KR" altLang="en-US" sz="1800" kern="0" spc="0" dirty="0">
                  <a:solidFill>
                    <a:schemeClr val="bg1"/>
                  </a:solidFill>
                  <a:effectLst/>
                  <a:latin typeface="NanumGothicExtraBold" pitchFamily="2" charset="-127"/>
                  <a:ea typeface="NanumGothicExtraBold" pitchFamily="2" charset="-127"/>
                </a:rPr>
                <a:t>미국 앵커리지</a:t>
              </a:r>
              <a:endParaRPr lang="en-US" altLang="ko-KR" dirty="0">
                <a:solidFill>
                  <a:schemeClr val="bg1"/>
                </a:solidFill>
                <a:latin typeface="NanumGothicExtraBold" pitchFamily="2" charset="-127"/>
                <a:ea typeface="NanumGothicExtraBold" pitchFamily="2" charset="-127"/>
              </a:endParaRPr>
            </a:p>
          </p:txBody>
        </p:sp>
        <p:sp>
          <p:nvSpPr>
            <p:cNvPr id="4" name="Rectangle 7">
              <a:extLst>
                <a:ext uri="{FF2B5EF4-FFF2-40B4-BE49-F238E27FC236}">
                  <a16:creationId xmlns:a16="http://schemas.microsoft.com/office/drawing/2014/main" id="{75252C26-C96D-5CEB-8D91-8A951D8E4997}"/>
                </a:ext>
              </a:extLst>
            </p:cNvPr>
            <p:cNvSpPr/>
            <p:nvPr/>
          </p:nvSpPr>
          <p:spPr>
            <a:xfrm>
              <a:off x="1235802" y="2842869"/>
              <a:ext cx="12984537" cy="72103"/>
            </a:xfrm>
            <a:prstGeom prst="rect">
              <a:avLst/>
            </a:prstGeom>
            <a:solidFill>
              <a:srgbClr val="4592FA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r>
                <a:rPr lang="ko-KR" altLang="en-US" dirty="0">
                  <a:solidFill>
                    <a:schemeClr val="bg1"/>
                  </a:solidFill>
                  <a:latin typeface="NanumGothicExtraBold" pitchFamily="2" charset="-127"/>
                  <a:ea typeface="NanumGothicExtraBold" pitchFamily="2" charset="-127"/>
                </a:rPr>
                <a:t>이란 </a:t>
              </a:r>
              <a:r>
                <a:rPr lang="ko-KR" altLang="en-US" dirty="0" err="1">
                  <a:solidFill>
                    <a:schemeClr val="bg1"/>
                  </a:solidFill>
                  <a:latin typeface="NanumGothicExtraBold" pitchFamily="2" charset="-127"/>
                  <a:ea typeface="NanumGothicExtraBold" pitchFamily="2" charset="-127"/>
                </a:rPr>
                <a:t>야즈드</a:t>
              </a:r>
              <a:endParaRPr lang="en-US" altLang="ko-KR" dirty="0">
                <a:solidFill>
                  <a:schemeClr val="bg1"/>
                </a:solidFill>
                <a:latin typeface="NanumGothicExtraBold" pitchFamily="2" charset="-127"/>
                <a:ea typeface="NanumGothicExtraBold" pitchFamily="2" charset="-127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6AC9A581-378A-B002-726B-F04E7A898467}"/>
              </a:ext>
            </a:extLst>
          </p:cNvPr>
          <p:cNvGrpSpPr/>
          <p:nvPr/>
        </p:nvGrpSpPr>
        <p:grpSpPr>
          <a:xfrm>
            <a:off x="7501459" y="334248"/>
            <a:ext cx="1143803" cy="1105826"/>
            <a:chOff x="8156713" y="333662"/>
            <a:chExt cx="1143803" cy="1105826"/>
          </a:xfrm>
        </p:grpSpPr>
        <p:pic>
          <p:nvPicPr>
            <p:cNvPr id="3" name="그림 2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EA6E2526-55D0-1B67-7AAD-2F2E94683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156713" y="333662"/>
              <a:ext cx="813989" cy="506407"/>
            </a:xfrm>
            <a:prstGeom prst="rect">
              <a:avLst/>
            </a:prstGeom>
          </p:spPr>
        </p:pic>
        <p:pic>
          <p:nvPicPr>
            <p:cNvPr id="6" name="그림 5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50DE0C5B-D5E0-E6E7-610E-D93378BB25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640887" y="773733"/>
              <a:ext cx="659629" cy="410375"/>
            </a:xfrm>
            <a:prstGeom prst="rect">
              <a:avLst/>
            </a:prstGeom>
          </p:spPr>
        </p:pic>
        <p:pic>
          <p:nvPicPr>
            <p:cNvPr id="8" name="그림 7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0D8D6BB6-C401-91CD-987F-F497B29E1A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432400" y="1180076"/>
              <a:ext cx="416974" cy="259412"/>
            </a:xfrm>
            <a:prstGeom prst="rect">
              <a:avLst/>
            </a:prstGeom>
          </p:spPr>
        </p:pic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AEFB6A3F-8A8F-0E2B-12DC-3ED77AE4A25F}"/>
              </a:ext>
            </a:extLst>
          </p:cNvPr>
          <p:cNvGrpSpPr/>
          <p:nvPr/>
        </p:nvGrpSpPr>
        <p:grpSpPr>
          <a:xfrm>
            <a:off x="1509670" y="3102659"/>
            <a:ext cx="4804634" cy="375301"/>
            <a:chOff x="1509670" y="3238583"/>
            <a:chExt cx="4804634" cy="37530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1F1109-83A2-1CF3-E639-832F95A5C0BE}"/>
                </a:ext>
              </a:extLst>
            </p:cNvPr>
            <p:cNvSpPr txBox="1"/>
            <p:nvPr/>
          </p:nvSpPr>
          <p:spPr>
            <a:xfrm>
              <a:off x="1838806" y="3244552"/>
              <a:ext cx="4475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highlight>
                    <a:srgbClr val="FFFF00"/>
                  </a:highlight>
                  <a:latin typeface="NanumGothicExtraBold" pitchFamily="2" charset="-127"/>
                  <a:ea typeface="NanumGothicExtraBold" pitchFamily="2" charset="-127"/>
                </a:rPr>
                <a:t>절대적 위치 </a:t>
              </a:r>
              <a:r>
                <a:rPr lang="en-US" altLang="ko-KR" dirty="0">
                  <a:latin typeface="NanumGothicExtraBold" pitchFamily="2" charset="-127"/>
                  <a:ea typeface="NanumGothicExtraBold" pitchFamily="2" charset="-127"/>
                </a:rPr>
                <a:t>: </a:t>
              </a:r>
              <a:r>
                <a:rPr lang="ko-KR" altLang="en-US" dirty="0">
                  <a:latin typeface="NanumGothicExtraBold" pitchFamily="2" charset="-127"/>
                  <a:ea typeface="NanumGothicExtraBold" pitchFamily="2" charset="-127"/>
                </a:rPr>
                <a:t>북위 </a:t>
              </a:r>
              <a:r>
                <a:rPr lang="en-US" altLang="ko-KR" dirty="0">
                  <a:latin typeface="NanumGothicExtraBold" pitchFamily="2" charset="-127"/>
                  <a:ea typeface="NanumGothicExtraBold" pitchFamily="2" charset="-127"/>
                </a:rPr>
                <a:t>61</a:t>
              </a:r>
              <a:r>
                <a:rPr lang="en-US" altLang="ko-KR" sz="1800" kern="0" spc="0" dirty="0">
                  <a:solidFill>
                    <a:srgbClr val="000000"/>
                  </a:solidFill>
                  <a:effectLst/>
                  <a:latin typeface="NanumGothicExtraBold" pitchFamily="2" charset="-127"/>
                  <a:ea typeface="NanumGothicExtraBold" pitchFamily="2" charset="-127"/>
                </a:rPr>
                <a:t>° 13′, </a:t>
              </a:r>
              <a:r>
                <a:rPr lang="ko-KR" altLang="en-US" sz="1800" kern="0" spc="0" dirty="0">
                  <a:solidFill>
                    <a:srgbClr val="000000"/>
                  </a:solidFill>
                  <a:effectLst/>
                  <a:latin typeface="NanumGothicExtraBold" pitchFamily="2" charset="-127"/>
                  <a:ea typeface="NanumGothicExtraBold" pitchFamily="2" charset="-127"/>
                </a:rPr>
                <a:t>서경 </a:t>
              </a:r>
              <a:r>
                <a:rPr lang="en-US" altLang="ko-KR" sz="1800" kern="0" spc="0" dirty="0">
                  <a:solidFill>
                    <a:srgbClr val="000000"/>
                  </a:solidFill>
                  <a:effectLst/>
                  <a:latin typeface="NanumGothicExtraBold" pitchFamily="2" charset="-127"/>
                  <a:ea typeface="NanumGothicExtraBold" pitchFamily="2" charset="-127"/>
                </a:rPr>
                <a:t>149° 54′</a:t>
              </a:r>
            </a:p>
          </p:txBody>
        </p:sp>
        <p:pic>
          <p:nvPicPr>
            <p:cNvPr id="32" name="그림 31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1DC06D5D-497F-5A3D-2AC8-EFAF5FEA2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670" y="3238583"/>
              <a:ext cx="329135" cy="329135"/>
            </a:xfrm>
            <a:prstGeom prst="rect">
              <a:avLst/>
            </a:prstGeom>
          </p:spPr>
        </p:pic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D40852E9-AC73-5E75-AE1D-1E477083C5A9}"/>
              </a:ext>
            </a:extLst>
          </p:cNvPr>
          <p:cNvGrpSpPr/>
          <p:nvPr/>
        </p:nvGrpSpPr>
        <p:grpSpPr>
          <a:xfrm>
            <a:off x="1509670" y="3699340"/>
            <a:ext cx="7974141" cy="375301"/>
            <a:chOff x="1509670" y="3238583"/>
            <a:chExt cx="7974141" cy="37530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6D3B053-9865-C926-E8B1-E42BF2C5897E}"/>
                </a:ext>
              </a:extLst>
            </p:cNvPr>
            <p:cNvSpPr txBox="1"/>
            <p:nvPr/>
          </p:nvSpPr>
          <p:spPr>
            <a:xfrm>
              <a:off x="1838805" y="3244552"/>
              <a:ext cx="76450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highlight>
                    <a:srgbClr val="FFFF00"/>
                  </a:highlight>
                  <a:latin typeface="NanumGothicExtraBold" pitchFamily="2" charset="-127"/>
                  <a:ea typeface="NanumGothicExtraBold" pitchFamily="2" charset="-127"/>
                </a:rPr>
                <a:t>상대적 위치 </a:t>
              </a:r>
              <a:r>
                <a:rPr lang="en-US" altLang="ko-KR" dirty="0">
                  <a:latin typeface="NanumGothicExtraBold" pitchFamily="2" charset="-127"/>
                  <a:ea typeface="NanumGothicExtraBold" pitchFamily="2" charset="-127"/>
                </a:rPr>
                <a:t>:</a:t>
              </a:r>
              <a:r>
                <a:rPr lang="ko-KR" altLang="en-US" dirty="0">
                  <a:latin typeface="NanumGothicExtraBold" pitchFamily="2" charset="-127"/>
                  <a:ea typeface="NanumGothicExtraBold" pitchFamily="2" charset="-127"/>
                </a:rPr>
                <a:t>아시아와 아메리카를 잇는 항공 노선의 기착지이지 군사 중요지</a:t>
              </a:r>
            </a:p>
          </p:txBody>
        </p:sp>
        <p:pic>
          <p:nvPicPr>
            <p:cNvPr id="36" name="그림 35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43453C3A-0204-153D-66AC-2498C5959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670" y="3238583"/>
              <a:ext cx="329135" cy="329135"/>
            </a:xfrm>
            <a:prstGeom prst="rect">
              <a:avLst/>
            </a:prstGeom>
          </p:spPr>
        </p:pic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F828B75C-DB12-53CF-BBB8-50388C91856B}"/>
              </a:ext>
            </a:extLst>
          </p:cNvPr>
          <p:cNvGrpSpPr/>
          <p:nvPr/>
        </p:nvGrpSpPr>
        <p:grpSpPr>
          <a:xfrm>
            <a:off x="1509670" y="4842996"/>
            <a:ext cx="5854956" cy="375301"/>
            <a:chOff x="1509670" y="3238583"/>
            <a:chExt cx="5854956" cy="37530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8FF3A6F-E059-D704-3F5D-EAE067F456D8}"/>
                </a:ext>
              </a:extLst>
            </p:cNvPr>
            <p:cNvSpPr txBox="1"/>
            <p:nvPr/>
          </p:nvSpPr>
          <p:spPr>
            <a:xfrm>
              <a:off x="1838805" y="3244552"/>
              <a:ext cx="55258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highlight>
                    <a:srgbClr val="FFFF00"/>
                  </a:highlight>
                  <a:latin typeface="NanumGothicExtraBold" pitchFamily="2" charset="-127"/>
                  <a:ea typeface="NanumGothicExtraBold" pitchFamily="2" charset="-127"/>
                </a:rPr>
                <a:t>절대적 위치 </a:t>
              </a:r>
              <a:r>
                <a:rPr lang="en-US" altLang="ko-KR" dirty="0">
                  <a:latin typeface="NanumGothicExtraBold" pitchFamily="2" charset="-127"/>
                  <a:ea typeface="NanumGothicExtraBold" pitchFamily="2" charset="-127"/>
                </a:rPr>
                <a:t>: </a:t>
              </a:r>
              <a:r>
                <a:rPr lang="ko-KR" altLang="en-US" dirty="0">
                  <a:latin typeface="NanumGothicExtraBold" pitchFamily="2" charset="-127"/>
                  <a:ea typeface="NanumGothicExtraBold" pitchFamily="2" charset="-127"/>
                </a:rPr>
                <a:t>서남아시아 내륙의 </a:t>
              </a:r>
              <a:r>
                <a:rPr lang="ko-KR" altLang="en-US" dirty="0" err="1">
                  <a:latin typeface="NanumGothicExtraBold" pitchFamily="2" charset="-127"/>
                  <a:ea typeface="NanumGothicExtraBold" pitchFamily="2" charset="-127"/>
                </a:rPr>
                <a:t>건조사막지역</a:t>
              </a:r>
              <a:endParaRPr lang="en-US" altLang="ko-KR" dirty="0">
                <a:latin typeface="NanumGothicExtraBold" pitchFamily="2" charset="-127"/>
                <a:ea typeface="NanumGothicExtraBold" pitchFamily="2" charset="-127"/>
              </a:endParaRPr>
            </a:p>
          </p:txBody>
        </p:sp>
        <p:pic>
          <p:nvPicPr>
            <p:cNvPr id="39" name="그림 38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E1BF6773-848E-2375-7019-2AF1A2781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670" y="3238583"/>
              <a:ext cx="329135" cy="329135"/>
            </a:xfrm>
            <a:prstGeom prst="rect">
              <a:avLst/>
            </a:prstGeom>
          </p:spPr>
        </p:pic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DAD02694-2332-61CD-BBBE-9D351EC97B8C}"/>
              </a:ext>
            </a:extLst>
          </p:cNvPr>
          <p:cNvGrpSpPr/>
          <p:nvPr/>
        </p:nvGrpSpPr>
        <p:grpSpPr>
          <a:xfrm>
            <a:off x="1509670" y="5532490"/>
            <a:ext cx="6267476" cy="375301"/>
            <a:chOff x="1509670" y="3238583"/>
            <a:chExt cx="6267476" cy="37530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603521E-F16C-38CC-B6A1-50229E16D6D8}"/>
                </a:ext>
              </a:extLst>
            </p:cNvPr>
            <p:cNvSpPr txBox="1"/>
            <p:nvPr/>
          </p:nvSpPr>
          <p:spPr>
            <a:xfrm>
              <a:off x="1838806" y="3244552"/>
              <a:ext cx="5938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highlight>
                    <a:srgbClr val="FFFF00"/>
                  </a:highlight>
                  <a:latin typeface="NanumGothicExtraBold" pitchFamily="2" charset="-127"/>
                  <a:ea typeface="NanumGothicExtraBold" pitchFamily="2" charset="-127"/>
                </a:rPr>
                <a:t>상대적 위치 </a:t>
              </a:r>
              <a:r>
                <a:rPr lang="en-US" altLang="ko-KR" dirty="0">
                  <a:latin typeface="NanumGothicExtraBold" pitchFamily="2" charset="-127"/>
                  <a:ea typeface="NanumGothicExtraBold" pitchFamily="2" charset="-127"/>
                </a:rPr>
                <a:t>: </a:t>
              </a:r>
              <a:r>
                <a:rPr lang="ko-KR" altLang="en-US" dirty="0">
                  <a:latin typeface="NanumGothicExtraBold" pitchFamily="2" charset="-127"/>
                  <a:ea typeface="NanumGothicExtraBold" pitchFamily="2" charset="-127"/>
                </a:rPr>
                <a:t>오아시스 중심 교역 중심지</a:t>
              </a:r>
            </a:p>
          </p:txBody>
        </p:sp>
        <p:pic>
          <p:nvPicPr>
            <p:cNvPr id="42" name="그림 41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2B6F7C54-CC2E-7BC5-995B-1A513C705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670" y="3238583"/>
              <a:ext cx="329135" cy="329135"/>
            </a:xfrm>
            <a:prstGeom prst="rect">
              <a:avLst/>
            </a:prstGeom>
          </p:spPr>
        </p:pic>
      </p:grpSp>
      <p:pic>
        <p:nvPicPr>
          <p:cNvPr id="27" name="그림 26">
            <a:extLst>
              <a:ext uri="{FF2B5EF4-FFF2-40B4-BE49-F238E27FC236}">
                <a16:creationId xmlns:a16="http://schemas.microsoft.com/office/drawing/2014/main" id="{155E3F0F-47F3-47CB-A0CA-BB58D4C815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547" y="4123359"/>
            <a:ext cx="1784432" cy="178443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D84D2037-3BE0-4CCA-CE74-BA980A4632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07" y="4231101"/>
            <a:ext cx="1552924" cy="155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1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E1331F5A-2DDC-2741-D3C4-1704847BCC06}"/>
              </a:ext>
            </a:extLst>
          </p:cNvPr>
          <p:cNvSpPr/>
          <p:nvPr/>
        </p:nvSpPr>
        <p:spPr>
          <a:xfrm>
            <a:off x="1263000" y="2918750"/>
            <a:ext cx="9901330" cy="30680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endParaRPr lang="en-US" dirty="0">
              <a:solidFill>
                <a:prstClr val="white"/>
              </a:solidFill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2900870" y="648446"/>
            <a:ext cx="5676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numGothicExtraBold" pitchFamily="2" charset="-127"/>
                <a:ea typeface="NanumGothicExtraBold" pitchFamily="2" charset="-127"/>
              </a:rPr>
              <a:t>지역의 위치와 다양성</a:t>
            </a:r>
          </a:p>
        </p:txBody>
      </p:sp>
      <p:pic>
        <p:nvPicPr>
          <p:cNvPr id="9" name="그림 8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CBFC6F9B-3047-372F-6CB7-F7FA35BC8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98" y="1897173"/>
            <a:ext cx="866906" cy="4360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797ECB-37A5-F9E9-D180-FB7332869127}"/>
              </a:ext>
            </a:extLst>
          </p:cNvPr>
          <p:cNvSpPr txBox="1"/>
          <p:nvPr/>
        </p:nvSpPr>
        <p:spPr>
          <a:xfrm>
            <a:off x="2688918" y="2024333"/>
            <a:ext cx="730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kern="0" spc="0" dirty="0">
                <a:solidFill>
                  <a:srgbClr val="000000"/>
                </a:solidFill>
                <a:effectLst/>
                <a:latin typeface="NanumGothicExtraBold" pitchFamily="2" charset="-127"/>
                <a:ea typeface="NanumGothicExtraBold" pitchFamily="2" charset="-127"/>
              </a:rPr>
              <a:t>절대적 위치와 상대적 위치</a:t>
            </a:r>
            <a:endParaRPr lang="ko-KR" altLang="en-US" dirty="0">
              <a:latin typeface="NanumGothicExtraBold" pitchFamily="2" charset="-127"/>
              <a:ea typeface="NanumGothicExtraBold" pitchFamily="2" charset="-127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7F6887E6-5C4F-4F11-AE91-3151B851758A}"/>
              </a:ext>
            </a:extLst>
          </p:cNvPr>
          <p:cNvGrpSpPr/>
          <p:nvPr/>
        </p:nvGrpSpPr>
        <p:grpSpPr>
          <a:xfrm>
            <a:off x="1263000" y="2549411"/>
            <a:ext cx="2067145" cy="2043112"/>
            <a:chOff x="1235794" y="2516102"/>
            <a:chExt cx="16387699" cy="398870"/>
          </a:xfrm>
        </p:grpSpPr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71FB048D-3A15-403B-B403-88A659DA15B8}"/>
                </a:ext>
              </a:extLst>
            </p:cNvPr>
            <p:cNvSpPr/>
            <p:nvPr/>
          </p:nvSpPr>
          <p:spPr>
            <a:xfrm>
              <a:off x="1235802" y="2516102"/>
              <a:ext cx="12984530" cy="72103"/>
            </a:xfrm>
            <a:prstGeom prst="rect">
              <a:avLst/>
            </a:prstGeom>
            <a:solidFill>
              <a:srgbClr val="4592FA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r>
                <a:rPr lang="ko-KR" altLang="en-US" dirty="0">
                  <a:solidFill>
                    <a:schemeClr val="bg1"/>
                  </a:solidFill>
                  <a:latin typeface="NanumGothicExtraBold" pitchFamily="2" charset="-127"/>
                  <a:ea typeface="NanumGothicExtraBold" pitchFamily="2" charset="-127"/>
                </a:rPr>
                <a:t>카타르 도하</a:t>
              </a:r>
              <a:endParaRPr lang="en-US" altLang="ko-KR" dirty="0">
                <a:solidFill>
                  <a:schemeClr val="bg1"/>
                </a:solidFill>
                <a:latin typeface="NanumGothicExtraBold" pitchFamily="2" charset="-127"/>
                <a:ea typeface="NanumGothicExtraBold" pitchFamily="2" charset="-127"/>
              </a:endParaRPr>
            </a:p>
          </p:txBody>
        </p:sp>
        <p:sp>
          <p:nvSpPr>
            <p:cNvPr id="4" name="Rectangle 7">
              <a:extLst>
                <a:ext uri="{FF2B5EF4-FFF2-40B4-BE49-F238E27FC236}">
                  <a16:creationId xmlns:a16="http://schemas.microsoft.com/office/drawing/2014/main" id="{75252C26-C96D-5CEB-8D91-8A951D8E4997}"/>
                </a:ext>
              </a:extLst>
            </p:cNvPr>
            <p:cNvSpPr/>
            <p:nvPr/>
          </p:nvSpPr>
          <p:spPr>
            <a:xfrm>
              <a:off x="1235794" y="2842869"/>
              <a:ext cx="16387699" cy="72103"/>
            </a:xfrm>
            <a:prstGeom prst="rect">
              <a:avLst/>
            </a:prstGeom>
            <a:solidFill>
              <a:srgbClr val="4592FA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r>
                <a:rPr lang="ko-KR" altLang="en-US" sz="1800" kern="0" spc="0" dirty="0">
                  <a:solidFill>
                    <a:schemeClr val="bg1"/>
                  </a:solidFill>
                  <a:effectLst/>
                  <a:latin typeface="NanumGothicExtraBold" pitchFamily="2" charset="-127"/>
                  <a:ea typeface="NanumGothicExtraBold" pitchFamily="2" charset="-127"/>
                </a:rPr>
                <a:t>싱가포르 </a:t>
              </a:r>
              <a:r>
                <a:rPr lang="ko-KR" altLang="en-US" sz="1800" kern="0" spc="0" dirty="0" err="1">
                  <a:solidFill>
                    <a:schemeClr val="bg1"/>
                  </a:solidFill>
                  <a:effectLst/>
                  <a:latin typeface="NanumGothicExtraBold" pitchFamily="2" charset="-127"/>
                  <a:ea typeface="NanumGothicExtraBold" pitchFamily="2" charset="-127"/>
                </a:rPr>
                <a:t>싱가포르</a:t>
              </a:r>
              <a:endParaRPr lang="en-US" altLang="ko-KR" dirty="0">
                <a:solidFill>
                  <a:schemeClr val="bg1"/>
                </a:solidFill>
                <a:latin typeface="NanumGothicExtraBold" pitchFamily="2" charset="-127"/>
                <a:ea typeface="NanumGothicExtraBold" pitchFamily="2" charset="-127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6AC9A581-378A-B002-726B-F04E7A898467}"/>
              </a:ext>
            </a:extLst>
          </p:cNvPr>
          <p:cNvGrpSpPr/>
          <p:nvPr/>
        </p:nvGrpSpPr>
        <p:grpSpPr>
          <a:xfrm>
            <a:off x="7501459" y="334248"/>
            <a:ext cx="1143803" cy="1105826"/>
            <a:chOff x="8156713" y="333662"/>
            <a:chExt cx="1143803" cy="1105826"/>
          </a:xfrm>
        </p:grpSpPr>
        <p:pic>
          <p:nvPicPr>
            <p:cNvPr id="3" name="그림 2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EA6E2526-55D0-1B67-7AAD-2F2E94683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156713" y="333662"/>
              <a:ext cx="813989" cy="506407"/>
            </a:xfrm>
            <a:prstGeom prst="rect">
              <a:avLst/>
            </a:prstGeom>
          </p:spPr>
        </p:pic>
        <p:pic>
          <p:nvPicPr>
            <p:cNvPr id="6" name="그림 5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50DE0C5B-D5E0-E6E7-610E-D93378BB25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640887" y="773733"/>
              <a:ext cx="659629" cy="410375"/>
            </a:xfrm>
            <a:prstGeom prst="rect">
              <a:avLst/>
            </a:prstGeom>
          </p:spPr>
        </p:pic>
        <p:pic>
          <p:nvPicPr>
            <p:cNvPr id="8" name="그림 7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0D8D6BB6-C401-91CD-987F-F497B29E1A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432400" y="1180076"/>
              <a:ext cx="416974" cy="259412"/>
            </a:xfrm>
            <a:prstGeom prst="rect">
              <a:avLst/>
            </a:prstGeom>
          </p:spPr>
        </p:pic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AEFB6A3F-8A8F-0E2B-12DC-3ED77AE4A25F}"/>
              </a:ext>
            </a:extLst>
          </p:cNvPr>
          <p:cNvGrpSpPr/>
          <p:nvPr/>
        </p:nvGrpSpPr>
        <p:grpSpPr>
          <a:xfrm>
            <a:off x="1509670" y="3102659"/>
            <a:ext cx="4804634" cy="375301"/>
            <a:chOff x="1509670" y="3238583"/>
            <a:chExt cx="4804634" cy="37530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1F1109-83A2-1CF3-E639-832F95A5C0BE}"/>
                </a:ext>
              </a:extLst>
            </p:cNvPr>
            <p:cNvSpPr txBox="1"/>
            <p:nvPr/>
          </p:nvSpPr>
          <p:spPr>
            <a:xfrm>
              <a:off x="1838806" y="3244552"/>
              <a:ext cx="4475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highlight>
                    <a:srgbClr val="FFFF00"/>
                  </a:highlight>
                  <a:latin typeface="NanumGothicExtraBold" pitchFamily="2" charset="-127"/>
                  <a:ea typeface="NanumGothicExtraBold" pitchFamily="2" charset="-127"/>
                </a:rPr>
                <a:t>절대적 위치 </a:t>
              </a:r>
              <a:r>
                <a:rPr lang="en-US" altLang="ko-KR" dirty="0">
                  <a:latin typeface="NanumGothicExtraBold" pitchFamily="2" charset="-127"/>
                  <a:ea typeface="NanumGothicExtraBold" pitchFamily="2" charset="-127"/>
                </a:rPr>
                <a:t>: </a:t>
              </a:r>
              <a:r>
                <a:rPr lang="ko-KR" altLang="en-US" dirty="0" err="1">
                  <a:latin typeface="NanumGothicExtraBold" pitchFamily="2" charset="-127"/>
                  <a:ea typeface="NanumGothicExtraBold" pitchFamily="2" charset="-127"/>
                </a:rPr>
                <a:t>페르시만</a:t>
              </a:r>
              <a:r>
                <a:rPr lang="ko-KR" altLang="en-US" dirty="0">
                  <a:latin typeface="NanumGothicExtraBold" pitchFamily="2" charset="-127"/>
                  <a:ea typeface="NanumGothicExtraBold" pitchFamily="2" charset="-127"/>
                </a:rPr>
                <a:t> 연안 건조 지역</a:t>
              </a:r>
              <a:endParaRPr lang="en-US" altLang="ko-KR" dirty="0">
                <a:latin typeface="NanumGothicExtraBold" pitchFamily="2" charset="-127"/>
                <a:ea typeface="NanumGothicExtraBold" pitchFamily="2" charset="-127"/>
              </a:endParaRPr>
            </a:p>
          </p:txBody>
        </p:sp>
        <p:pic>
          <p:nvPicPr>
            <p:cNvPr id="32" name="그림 31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1DC06D5D-497F-5A3D-2AC8-EFAF5FEA2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670" y="3238583"/>
              <a:ext cx="329135" cy="329135"/>
            </a:xfrm>
            <a:prstGeom prst="rect">
              <a:avLst/>
            </a:prstGeom>
          </p:spPr>
        </p:pic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D40852E9-AC73-5E75-AE1D-1E477083C5A9}"/>
              </a:ext>
            </a:extLst>
          </p:cNvPr>
          <p:cNvGrpSpPr/>
          <p:nvPr/>
        </p:nvGrpSpPr>
        <p:grpSpPr>
          <a:xfrm>
            <a:off x="1509670" y="3699340"/>
            <a:ext cx="7974141" cy="375301"/>
            <a:chOff x="1509670" y="3238583"/>
            <a:chExt cx="7974141" cy="37530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6D3B053-9865-C926-E8B1-E42BF2C5897E}"/>
                </a:ext>
              </a:extLst>
            </p:cNvPr>
            <p:cNvSpPr txBox="1"/>
            <p:nvPr/>
          </p:nvSpPr>
          <p:spPr>
            <a:xfrm>
              <a:off x="1838805" y="3244552"/>
              <a:ext cx="76450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highlight>
                    <a:srgbClr val="FFFF00"/>
                  </a:highlight>
                  <a:latin typeface="NanumGothicExtraBold" pitchFamily="2" charset="-127"/>
                  <a:ea typeface="NanumGothicExtraBold" pitchFamily="2" charset="-127"/>
                </a:rPr>
                <a:t>상대적 위치 </a:t>
              </a:r>
              <a:r>
                <a:rPr lang="en-US" altLang="ko-KR" dirty="0">
                  <a:latin typeface="NanumGothicExtraBold" pitchFamily="2" charset="-127"/>
                  <a:ea typeface="NanumGothicExtraBold" pitchFamily="2" charset="-127"/>
                </a:rPr>
                <a:t>:</a:t>
              </a:r>
              <a:r>
                <a:rPr lang="en-US" altLang="ko-KR" b="1" dirty="0">
                  <a:latin typeface="NanumGothicExtraBold" pitchFamily="2" charset="-127"/>
                  <a:ea typeface="NanumGothicExtraBold" pitchFamily="2" charset="-127"/>
                </a:rPr>
                <a:t> </a:t>
              </a:r>
              <a:r>
                <a:rPr lang="ko-KR" altLang="en-US" dirty="0">
                  <a:latin typeface="NanumGothicExtraBold" pitchFamily="2" charset="-127"/>
                  <a:ea typeface="NanumGothicExtraBold" pitchFamily="2" charset="-127"/>
                </a:rPr>
                <a:t>풍부한 천연가스와 석유</a:t>
              </a:r>
              <a:r>
                <a:rPr lang="en-US" altLang="ko-KR" dirty="0">
                  <a:latin typeface="NanumGothicExtraBold" pitchFamily="2" charset="-127"/>
                  <a:ea typeface="NanumGothicExtraBold" pitchFamily="2" charset="-127"/>
                </a:rPr>
                <a:t>, 2022</a:t>
              </a:r>
              <a:r>
                <a:rPr lang="ko-KR" altLang="en-US" dirty="0">
                  <a:latin typeface="NanumGothicExtraBold" pitchFamily="2" charset="-127"/>
                  <a:ea typeface="NanumGothicExtraBold" pitchFamily="2" charset="-127"/>
                </a:rPr>
                <a:t>년 월드컵 개최지</a:t>
              </a:r>
            </a:p>
          </p:txBody>
        </p:sp>
        <p:pic>
          <p:nvPicPr>
            <p:cNvPr id="36" name="그림 35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43453C3A-0204-153D-66AC-2498C5959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670" y="3238583"/>
              <a:ext cx="329135" cy="329135"/>
            </a:xfrm>
            <a:prstGeom prst="rect">
              <a:avLst/>
            </a:prstGeom>
          </p:spPr>
        </p:pic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F828B75C-DB12-53CF-BBB8-50388C91856B}"/>
              </a:ext>
            </a:extLst>
          </p:cNvPr>
          <p:cNvGrpSpPr/>
          <p:nvPr/>
        </p:nvGrpSpPr>
        <p:grpSpPr>
          <a:xfrm>
            <a:off x="1509670" y="4842996"/>
            <a:ext cx="5854956" cy="375301"/>
            <a:chOff x="1509670" y="3238583"/>
            <a:chExt cx="5854956" cy="37530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8FF3A6F-E059-D704-3F5D-EAE067F456D8}"/>
                </a:ext>
              </a:extLst>
            </p:cNvPr>
            <p:cNvSpPr txBox="1"/>
            <p:nvPr/>
          </p:nvSpPr>
          <p:spPr>
            <a:xfrm>
              <a:off x="1838805" y="3244552"/>
              <a:ext cx="55258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highlight>
                    <a:srgbClr val="FFFF00"/>
                  </a:highlight>
                  <a:latin typeface="NanumGothicExtraBold" pitchFamily="2" charset="-127"/>
                  <a:ea typeface="NanumGothicExtraBold" pitchFamily="2" charset="-127"/>
                </a:rPr>
                <a:t>절대적 위치 </a:t>
              </a:r>
              <a:r>
                <a:rPr lang="en-US" altLang="ko-KR" dirty="0">
                  <a:latin typeface="NanumGothicExtraBold" pitchFamily="2" charset="-127"/>
                  <a:ea typeface="NanumGothicExtraBold" pitchFamily="2" charset="-127"/>
                </a:rPr>
                <a:t>:</a:t>
              </a:r>
              <a:r>
                <a:rPr lang="en-US" altLang="ko-KR" b="1" dirty="0">
                  <a:latin typeface="NanumGothicExtraBold" pitchFamily="2" charset="-127"/>
                  <a:ea typeface="NanumGothicExtraBold" pitchFamily="2" charset="-127"/>
                </a:rPr>
                <a:t> </a:t>
              </a:r>
              <a:r>
                <a:rPr lang="ko-KR" altLang="en-US" dirty="0">
                  <a:latin typeface="NanumGothicExtraBold" pitchFamily="2" charset="-127"/>
                  <a:ea typeface="NanumGothicExtraBold" pitchFamily="2" charset="-127"/>
                </a:rPr>
                <a:t>적도 근처 열대 기후</a:t>
              </a:r>
              <a:endParaRPr lang="en-US" altLang="ko-KR" dirty="0">
                <a:latin typeface="NanumGothicExtraBold" pitchFamily="2" charset="-127"/>
                <a:ea typeface="NanumGothicExtraBold" pitchFamily="2" charset="-127"/>
              </a:endParaRPr>
            </a:p>
          </p:txBody>
        </p:sp>
        <p:pic>
          <p:nvPicPr>
            <p:cNvPr id="39" name="그림 38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E1BF6773-848E-2375-7019-2AF1A2781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670" y="3238583"/>
              <a:ext cx="329135" cy="329135"/>
            </a:xfrm>
            <a:prstGeom prst="rect">
              <a:avLst/>
            </a:prstGeom>
          </p:spPr>
        </p:pic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DAD02694-2332-61CD-BBBE-9D351EC97B8C}"/>
              </a:ext>
            </a:extLst>
          </p:cNvPr>
          <p:cNvGrpSpPr/>
          <p:nvPr/>
        </p:nvGrpSpPr>
        <p:grpSpPr>
          <a:xfrm>
            <a:off x="1509670" y="5532490"/>
            <a:ext cx="6267476" cy="375301"/>
            <a:chOff x="1509670" y="3238583"/>
            <a:chExt cx="6267476" cy="37530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603521E-F16C-38CC-B6A1-50229E16D6D8}"/>
                </a:ext>
              </a:extLst>
            </p:cNvPr>
            <p:cNvSpPr txBox="1"/>
            <p:nvPr/>
          </p:nvSpPr>
          <p:spPr>
            <a:xfrm>
              <a:off x="1838806" y="3244552"/>
              <a:ext cx="5938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highlight>
                    <a:srgbClr val="FFFF00"/>
                  </a:highlight>
                  <a:latin typeface="NanumGothicExtraBold" pitchFamily="2" charset="-127"/>
                  <a:ea typeface="NanumGothicExtraBold" pitchFamily="2" charset="-127"/>
                </a:rPr>
                <a:t>상대적 위치 </a:t>
              </a:r>
              <a:r>
                <a:rPr lang="en-US" altLang="ko-KR" dirty="0">
                  <a:latin typeface="NanumGothicExtraBold" pitchFamily="2" charset="-127"/>
                  <a:ea typeface="NanumGothicExtraBold" pitchFamily="2" charset="-127"/>
                </a:rPr>
                <a:t>:</a:t>
              </a:r>
              <a:r>
                <a:rPr lang="ko-KR" altLang="en-US" dirty="0">
                  <a:latin typeface="NanumGothicExtraBold" pitchFamily="2" charset="-127"/>
                  <a:ea typeface="NanumGothicExtraBold" pitchFamily="2" charset="-127"/>
                </a:rPr>
                <a:t>인도양과 태평양 중심</a:t>
              </a:r>
              <a:r>
                <a:rPr lang="en-US" altLang="ko-KR" dirty="0">
                  <a:latin typeface="NanumGothicExtraBold" pitchFamily="2" charset="-127"/>
                  <a:ea typeface="NanumGothicExtraBold" pitchFamily="2" charset="-127"/>
                </a:rPr>
                <a:t> </a:t>
              </a:r>
              <a:r>
                <a:rPr lang="ko-KR" altLang="en-US" dirty="0">
                  <a:latin typeface="NanumGothicExtraBold" pitchFamily="2" charset="-127"/>
                  <a:ea typeface="NanumGothicExtraBold" pitchFamily="2" charset="-127"/>
                </a:rPr>
                <a:t>선박들의 물류 중심지</a:t>
              </a:r>
            </a:p>
          </p:txBody>
        </p:sp>
        <p:pic>
          <p:nvPicPr>
            <p:cNvPr id="42" name="그림 41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2B6F7C54-CC2E-7BC5-995B-1A513C705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670" y="3238583"/>
              <a:ext cx="329135" cy="329135"/>
            </a:xfrm>
            <a:prstGeom prst="rect">
              <a:avLst/>
            </a:prstGeom>
          </p:spPr>
        </p:pic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AFDD149D-C43E-76D1-FC4C-1E9B5CEB8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94" y="3855311"/>
            <a:ext cx="2006314" cy="2006314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5F3B166-3D4B-BECC-EAF2-67AE25D114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87" y="4198310"/>
            <a:ext cx="1704239" cy="170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2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E1331F5A-2DDC-2741-D3C4-1704847BCC06}"/>
              </a:ext>
            </a:extLst>
          </p:cNvPr>
          <p:cNvSpPr/>
          <p:nvPr/>
        </p:nvSpPr>
        <p:spPr>
          <a:xfrm>
            <a:off x="1263000" y="2918750"/>
            <a:ext cx="9901330" cy="30680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endParaRPr lang="en-US" dirty="0">
              <a:solidFill>
                <a:prstClr val="white"/>
              </a:solidFill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2900870" y="648446"/>
            <a:ext cx="5676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numGothicExtraBold" pitchFamily="2" charset="-127"/>
                <a:ea typeface="NanumGothicExtraBold" pitchFamily="2" charset="-127"/>
              </a:rPr>
              <a:t>지역의 위치와 다양성</a:t>
            </a:r>
          </a:p>
        </p:txBody>
      </p:sp>
      <p:pic>
        <p:nvPicPr>
          <p:cNvPr id="9" name="그림 8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CBFC6F9B-3047-372F-6CB7-F7FA35BC8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98" y="1897173"/>
            <a:ext cx="866906" cy="4360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797ECB-37A5-F9E9-D180-FB7332869127}"/>
              </a:ext>
            </a:extLst>
          </p:cNvPr>
          <p:cNvSpPr txBox="1"/>
          <p:nvPr/>
        </p:nvSpPr>
        <p:spPr>
          <a:xfrm>
            <a:off x="2688918" y="2024333"/>
            <a:ext cx="730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kern="0" spc="0" dirty="0">
                <a:solidFill>
                  <a:srgbClr val="000000"/>
                </a:solidFill>
                <a:effectLst/>
                <a:latin typeface="NanumGothicExtraBold" pitchFamily="2" charset="-127"/>
                <a:ea typeface="NanumGothicExtraBold" pitchFamily="2" charset="-127"/>
              </a:rPr>
              <a:t>절대적 위치와 상대적 위치</a:t>
            </a:r>
            <a:endParaRPr lang="ko-KR" altLang="en-US" dirty="0">
              <a:latin typeface="NanumGothicExtraBold" pitchFamily="2" charset="-127"/>
              <a:ea typeface="NanumGothicExtraBold" pitchFamily="2" charset="-127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7F6887E6-5C4F-4F11-AE91-3151B851758A}"/>
              </a:ext>
            </a:extLst>
          </p:cNvPr>
          <p:cNvGrpSpPr/>
          <p:nvPr/>
        </p:nvGrpSpPr>
        <p:grpSpPr>
          <a:xfrm>
            <a:off x="1263000" y="2549411"/>
            <a:ext cx="2067145" cy="2043112"/>
            <a:chOff x="1235794" y="2516102"/>
            <a:chExt cx="16387699" cy="398870"/>
          </a:xfrm>
        </p:grpSpPr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71FB048D-3A15-403B-B403-88A659DA15B8}"/>
                </a:ext>
              </a:extLst>
            </p:cNvPr>
            <p:cNvSpPr/>
            <p:nvPr/>
          </p:nvSpPr>
          <p:spPr>
            <a:xfrm>
              <a:off x="1235802" y="2516102"/>
              <a:ext cx="12984530" cy="72103"/>
            </a:xfrm>
            <a:prstGeom prst="rect">
              <a:avLst/>
            </a:prstGeom>
            <a:solidFill>
              <a:srgbClr val="4592FA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r>
                <a:rPr lang="ko-KR" altLang="en-US" sz="1800" kern="0" spc="0" dirty="0">
                  <a:solidFill>
                    <a:schemeClr val="bg1"/>
                  </a:solidFill>
                  <a:effectLst/>
                  <a:latin typeface="NanumGothicExtraBold" pitchFamily="2" charset="-127"/>
                  <a:ea typeface="NanumGothicExtraBold" pitchFamily="2" charset="-127"/>
                </a:rPr>
                <a:t>페루 </a:t>
              </a:r>
              <a:r>
                <a:rPr lang="ko-KR" altLang="en-US" sz="1800" kern="0" spc="0" dirty="0" err="1">
                  <a:solidFill>
                    <a:schemeClr val="bg1"/>
                  </a:solidFill>
                  <a:effectLst/>
                  <a:latin typeface="NanumGothicExtraBold" pitchFamily="2" charset="-127"/>
                  <a:ea typeface="NanumGothicExtraBold" pitchFamily="2" charset="-127"/>
                </a:rPr>
                <a:t>이키토스</a:t>
              </a:r>
              <a:endParaRPr lang="en-US" altLang="ko-KR" dirty="0">
                <a:solidFill>
                  <a:schemeClr val="bg1"/>
                </a:solidFill>
                <a:latin typeface="NanumGothicExtraBold" pitchFamily="2" charset="-127"/>
                <a:ea typeface="NanumGothicExtraBold" pitchFamily="2" charset="-127"/>
              </a:endParaRPr>
            </a:p>
          </p:txBody>
        </p:sp>
        <p:sp>
          <p:nvSpPr>
            <p:cNvPr id="4" name="Rectangle 7">
              <a:extLst>
                <a:ext uri="{FF2B5EF4-FFF2-40B4-BE49-F238E27FC236}">
                  <a16:creationId xmlns:a16="http://schemas.microsoft.com/office/drawing/2014/main" id="{75252C26-C96D-5CEB-8D91-8A951D8E4997}"/>
                </a:ext>
              </a:extLst>
            </p:cNvPr>
            <p:cNvSpPr/>
            <p:nvPr/>
          </p:nvSpPr>
          <p:spPr>
            <a:xfrm>
              <a:off x="1235794" y="2842869"/>
              <a:ext cx="16387699" cy="72103"/>
            </a:xfrm>
            <a:prstGeom prst="rect">
              <a:avLst/>
            </a:prstGeom>
            <a:solidFill>
              <a:srgbClr val="4592FA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r>
                <a:rPr lang="ko-KR" altLang="en-US" dirty="0">
                  <a:solidFill>
                    <a:schemeClr val="bg1"/>
                  </a:solidFill>
                  <a:latin typeface="NanumGothicExtraBold" pitchFamily="2" charset="-127"/>
                  <a:ea typeface="NanumGothicExtraBold" pitchFamily="2" charset="-127"/>
                </a:rPr>
                <a:t>뉴질랜드 오클랜드</a:t>
              </a:r>
              <a:endParaRPr lang="en-US" altLang="ko-KR" dirty="0">
                <a:solidFill>
                  <a:schemeClr val="bg1"/>
                </a:solidFill>
                <a:latin typeface="NanumGothicExtraBold" pitchFamily="2" charset="-127"/>
                <a:ea typeface="NanumGothicExtraBold" pitchFamily="2" charset="-127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6AC9A581-378A-B002-726B-F04E7A898467}"/>
              </a:ext>
            </a:extLst>
          </p:cNvPr>
          <p:cNvGrpSpPr/>
          <p:nvPr/>
        </p:nvGrpSpPr>
        <p:grpSpPr>
          <a:xfrm>
            <a:off x="7501459" y="334248"/>
            <a:ext cx="1143803" cy="1105826"/>
            <a:chOff x="8156713" y="333662"/>
            <a:chExt cx="1143803" cy="1105826"/>
          </a:xfrm>
        </p:grpSpPr>
        <p:pic>
          <p:nvPicPr>
            <p:cNvPr id="3" name="그림 2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EA6E2526-55D0-1B67-7AAD-2F2E94683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156713" y="333662"/>
              <a:ext cx="813989" cy="506407"/>
            </a:xfrm>
            <a:prstGeom prst="rect">
              <a:avLst/>
            </a:prstGeom>
          </p:spPr>
        </p:pic>
        <p:pic>
          <p:nvPicPr>
            <p:cNvPr id="6" name="그림 5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50DE0C5B-D5E0-E6E7-610E-D93378BB25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640887" y="773733"/>
              <a:ext cx="659629" cy="410375"/>
            </a:xfrm>
            <a:prstGeom prst="rect">
              <a:avLst/>
            </a:prstGeom>
          </p:spPr>
        </p:pic>
        <p:pic>
          <p:nvPicPr>
            <p:cNvPr id="8" name="그림 7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0D8D6BB6-C401-91CD-987F-F497B29E1A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432400" y="1180076"/>
              <a:ext cx="416974" cy="259412"/>
            </a:xfrm>
            <a:prstGeom prst="rect">
              <a:avLst/>
            </a:prstGeom>
          </p:spPr>
        </p:pic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AEFB6A3F-8A8F-0E2B-12DC-3ED77AE4A25F}"/>
              </a:ext>
            </a:extLst>
          </p:cNvPr>
          <p:cNvGrpSpPr/>
          <p:nvPr/>
        </p:nvGrpSpPr>
        <p:grpSpPr>
          <a:xfrm>
            <a:off x="1509670" y="3102659"/>
            <a:ext cx="4804634" cy="375301"/>
            <a:chOff x="1509670" y="3238583"/>
            <a:chExt cx="4804634" cy="37530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1F1109-83A2-1CF3-E639-832F95A5C0BE}"/>
                </a:ext>
              </a:extLst>
            </p:cNvPr>
            <p:cNvSpPr txBox="1"/>
            <p:nvPr/>
          </p:nvSpPr>
          <p:spPr>
            <a:xfrm>
              <a:off x="1838806" y="3244552"/>
              <a:ext cx="4475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highlight>
                    <a:srgbClr val="FFFF00"/>
                  </a:highlight>
                  <a:latin typeface="NanumGothicExtraBold" pitchFamily="2" charset="-127"/>
                  <a:ea typeface="NanumGothicExtraBold" pitchFamily="2" charset="-127"/>
                </a:rPr>
                <a:t>절대적 위치 </a:t>
              </a:r>
              <a:r>
                <a:rPr lang="en-US" altLang="ko-KR" dirty="0">
                  <a:latin typeface="NanumGothicExtraBold" pitchFamily="2" charset="-127"/>
                  <a:ea typeface="NanumGothicExtraBold" pitchFamily="2" charset="-127"/>
                </a:rPr>
                <a:t>: </a:t>
              </a:r>
              <a:r>
                <a:rPr lang="ko-KR" altLang="en-US" dirty="0">
                  <a:latin typeface="NanumGothicExtraBold" pitchFamily="2" charset="-127"/>
                  <a:ea typeface="NanumGothicExtraBold" pitchFamily="2" charset="-127"/>
                </a:rPr>
                <a:t>연중 무덥고 습한 열대 우림</a:t>
              </a:r>
              <a:endParaRPr lang="en-US" altLang="ko-KR" dirty="0">
                <a:latin typeface="NanumGothicExtraBold" pitchFamily="2" charset="-127"/>
                <a:ea typeface="NanumGothicExtraBold" pitchFamily="2" charset="-127"/>
              </a:endParaRPr>
            </a:p>
          </p:txBody>
        </p:sp>
        <p:pic>
          <p:nvPicPr>
            <p:cNvPr id="32" name="그림 31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1DC06D5D-497F-5A3D-2AC8-EFAF5FEA2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670" y="3238583"/>
              <a:ext cx="329135" cy="329135"/>
            </a:xfrm>
            <a:prstGeom prst="rect">
              <a:avLst/>
            </a:prstGeom>
          </p:spPr>
        </p:pic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D40852E9-AC73-5E75-AE1D-1E477083C5A9}"/>
              </a:ext>
            </a:extLst>
          </p:cNvPr>
          <p:cNvGrpSpPr/>
          <p:nvPr/>
        </p:nvGrpSpPr>
        <p:grpSpPr>
          <a:xfrm>
            <a:off x="1509670" y="3699340"/>
            <a:ext cx="7974141" cy="375301"/>
            <a:chOff x="1509670" y="3238583"/>
            <a:chExt cx="7974141" cy="37530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6D3B053-9865-C926-E8B1-E42BF2C5897E}"/>
                </a:ext>
              </a:extLst>
            </p:cNvPr>
            <p:cNvSpPr txBox="1"/>
            <p:nvPr/>
          </p:nvSpPr>
          <p:spPr>
            <a:xfrm>
              <a:off x="1838805" y="3244552"/>
              <a:ext cx="76450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highlight>
                    <a:srgbClr val="FFFF00"/>
                  </a:highlight>
                  <a:latin typeface="NanumGothicExtraBold" pitchFamily="2" charset="-127"/>
                  <a:ea typeface="NanumGothicExtraBold" pitchFamily="2" charset="-127"/>
                </a:rPr>
                <a:t>상대적 위치 </a:t>
              </a:r>
              <a:r>
                <a:rPr lang="en-US" altLang="ko-KR" dirty="0">
                  <a:latin typeface="NanumGothicExtraBold" pitchFamily="2" charset="-127"/>
                  <a:ea typeface="NanumGothicExtraBold" pitchFamily="2" charset="-127"/>
                </a:rPr>
                <a:t>: </a:t>
              </a:r>
              <a:r>
                <a:rPr lang="ko-KR" altLang="en-US" dirty="0">
                  <a:latin typeface="NanumGothicExtraBold" pitchFamily="2" charset="-127"/>
                  <a:ea typeface="NanumGothicExtraBold" pitchFamily="2" charset="-127"/>
                </a:rPr>
                <a:t>아마존강 유역</a:t>
              </a:r>
              <a:r>
                <a:rPr lang="en-US" altLang="ko-KR" dirty="0">
                  <a:latin typeface="NanumGothicExtraBold" pitchFamily="2" charset="-127"/>
                  <a:ea typeface="NanumGothicExtraBold" pitchFamily="2" charset="-127"/>
                </a:rPr>
                <a:t>, </a:t>
              </a:r>
              <a:r>
                <a:rPr lang="ko-KR" altLang="en-US" dirty="0">
                  <a:latin typeface="NanumGothicExtraBold" pitchFamily="2" charset="-127"/>
                  <a:ea typeface="NanumGothicExtraBold" pitchFamily="2" charset="-127"/>
                </a:rPr>
                <a:t>대서양으로 진출하기 위한 거점</a:t>
              </a:r>
            </a:p>
          </p:txBody>
        </p:sp>
        <p:pic>
          <p:nvPicPr>
            <p:cNvPr id="36" name="그림 35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43453C3A-0204-153D-66AC-2498C5959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670" y="3238583"/>
              <a:ext cx="329135" cy="329135"/>
            </a:xfrm>
            <a:prstGeom prst="rect">
              <a:avLst/>
            </a:prstGeom>
          </p:spPr>
        </p:pic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F828B75C-DB12-53CF-BBB8-50388C91856B}"/>
              </a:ext>
            </a:extLst>
          </p:cNvPr>
          <p:cNvGrpSpPr/>
          <p:nvPr/>
        </p:nvGrpSpPr>
        <p:grpSpPr>
          <a:xfrm>
            <a:off x="1509670" y="4842996"/>
            <a:ext cx="7368660" cy="375301"/>
            <a:chOff x="1509670" y="3238583"/>
            <a:chExt cx="7368660" cy="37530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8FF3A6F-E059-D704-3F5D-EAE067F456D8}"/>
                </a:ext>
              </a:extLst>
            </p:cNvPr>
            <p:cNvSpPr txBox="1"/>
            <p:nvPr/>
          </p:nvSpPr>
          <p:spPr>
            <a:xfrm>
              <a:off x="1838805" y="3244552"/>
              <a:ext cx="7039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highlight>
                    <a:srgbClr val="FFFF00"/>
                  </a:highlight>
                  <a:latin typeface="NanumGothicExtraBold" pitchFamily="2" charset="-127"/>
                  <a:ea typeface="NanumGothicExtraBold" pitchFamily="2" charset="-127"/>
                </a:rPr>
                <a:t>절대적 위치 </a:t>
              </a:r>
              <a:r>
                <a:rPr lang="en-US" altLang="ko-KR" dirty="0">
                  <a:latin typeface="NanumGothicExtraBold" pitchFamily="2" charset="-127"/>
                  <a:ea typeface="NanumGothicExtraBold" pitchFamily="2" charset="-127"/>
                </a:rPr>
                <a:t>:</a:t>
              </a:r>
              <a:r>
                <a:rPr lang="ko-KR" altLang="en-US" dirty="0">
                  <a:latin typeface="NanumGothicExtraBold" pitchFamily="2" charset="-127"/>
                  <a:ea typeface="NanumGothicExtraBold" pitchFamily="2" charset="-127"/>
                </a:rPr>
                <a:t>경도상 날짜 변경선에 가까워 가장 먼저 새해를 맞이함</a:t>
              </a:r>
              <a:endParaRPr lang="en-US" altLang="ko-KR" dirty="0">
                <a:latin typeface="NanumGothicExtraBold" pitchFamily="2" charset="-127"/>
                <a:ea typeface="NanumGothicExtraBold" pitchFamily="2" charset="-127"/>
              </a:endParaRPr>
            </a:p>
          </p:txBody>
        </p:sp>
        <p:pic>
          <p:nvPicPr>
            <p:cNvPr id="39" name="그림 38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E1BF6773-848E-2375-7019-2AF1A2781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670" y="3238583"/>
              <a:ext cx="329135" cy="329135"/>
            </a:xfrm>
            <a:prstGeom prst="rect">
              <a:avLst/>
            </a:prstGeom>
          </p:spPr>
        </p:pic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DAD02694-2332-61CD-BBBE-9D351EC97B8C}"/>
              </a:ext>
            </a:extLst>
          </p:cNvPr>
          <p:cNvGrpSpPr/>
          <p:nvPr/>
        </p:nvGrpSpPr>
        <p:grpSpPr>
          <a:xfrm>
            <a:off x="1509670" y="5532490"/>
            <a:ext cx="8485394" cy="375301"/>
            <a:chOff x="1509670" y="3238583"/>
            <a:chExt cx="8485394" cy="37530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603521E-F16C-38CC-B6A1-50229E16D6D8}"/>
                </a:ext>
              </a:extLst>
            </p:cNvPr>
            <p:cNvSpPr txBox="1"/>
            <p:nvPr/>
          </p:nvSpPr>
          <p:spPr>
            <a:xfrm>
              <a:off x="1838805" y="3244552"/>
              <a:ext cx="8156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highlight>
                    <a:srgbClr val="FFFF00"/>
                  </a:highlight>
                  <a:latin typeface="NanumGothicExtraBold" pitchFamily="2" charset="-127"/>
                  <a:ea typeface="NanumGothicExtraBold" pitchFamily="2" charset="-127"/>
                </a:rPr>
                <a:t>상대적 위치 </a:t>
              </a:r>
              <a:r>
                <a:rPr lang="en-US" altLang="ko-KR" dirty="0">
                  <a:latin typeface="NanumGothicExtraBold" pitchFamily="2" charset="-127"/>
                  <a:ea typeface="NanumGothicExtraBold" pitchFamily="2" charset="-127"/>
                </a:rPr>
                <a:t>: </a:t>
              </a:r>
              <a:r>
                <a:rPr lang="ko-KR" altLang="en-US" dirty="0">
                  <a:latin typeface="NanumGothicExtraBold" pitchFamily="2" charset="-127"/>
                  <a:ea typeface="NanumGothicExtraBold" pitchFamily="2" charset="-127"/>
                </a:rPr>
                <a:t>포괄적 경제 동반자 협정</a:t>
              </a:r>
              <a:r>
                <a:rPr lang="en-US" altLang="ko-KR" dirty="0">
                  <a:latin typeface="NanumGothicExtraBold" pitchFamily="2" charset="-127"/>
                  <a:ea typeface="NanumGothicExtraBold" pitchFamily="2" charset="-127"/>
                </a:rPr>
                <a:t>(RCEP)</a:t>
              </a:r>
              <a:r>
                <a:rPr lang="ko-KR" altLang="en-US" dirty="0">
                  <a:latin typeface="NanumGothicExtraBold" pitchFamily="2" charset="-127"/>
                  <a:ea typeface="NanumGothicExtraBold" pitchFamily="2" charset="-127"/>
                </a:rPr>
                <a:t>에 참여하여 지역 간 경제 협력 강화</a:t>
              </a:r>
            </a:p>
          </p:txBody>
        </p:sp>
        <p:pic>
          <p:nvPicPr>
            <p:cNvPr id="42" name="그림 41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2B6F7C54-CC2E-7BC5-995B-1A513C705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670" y="3238583"/>
              <a:ext cx="329135" cy="329135"/>
            </a:xfrm>
            <a:prstGeom prst="rect">
              <a:avLst/>
            </a:prstGeom>
          </p:spPr>
        </p:pic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id="{ADBA5699-8A93-19B4-A907-A642E2333A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527" y="3026738"/>
            <a:ext cx="1726473" cy="172647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BF55E9E-D652-54E7-FAE4-7B668BD32E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778" y="2880813"/>
            <a:ext cx="1965168" cy="196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5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268ED5B9-20AE-4A13-A1F7-95580F28D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pic>
        <p:nvPicPr>
          <p:cNvPr id="31" name="그림 3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D557DD5B-0654-44B7-9A40-6380D89F5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2107683" cy="59858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A6A7D2D-3B6C-4A02-B84E-F3B5AB61A7CC}"/>
              </a:ext>
            </a:extLst>
          </p:cNvPr>
          <p:cNvSpPr txBox="1"/>
          <p:nvPr/>
        </p:nvSpPr>
        <p:spPr>
          <a:xfrm>
            <a:off x="2462543" y="605197"/>
            <a:ext cx="2958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지역의 위치와 다양성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F7ED3BE-1057-9AF0-4E0F-30D784884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645" y="2017740"/>
            <a:ext cx="9097108" cy="38418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C3257E-9670-88BF-70FE-36E464D27163}"/>
              </a:ext>
            </a:extLst>
          </p:cNvPr>
          <p:cNvSpPr txBox="1"/>
          <p:nvPr/>
        </p:nvSpPr>
        <p:spPr>
          <a:xfrm>
            <a:off x="393038" y="486330"/>
            <a:ext cx="203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역량을 키우는 활동</a:t>
            </a:r>
          </a:p>
        </p:txBody>
      </p:sp>
    </p:spTree>
    <p:extLst>
      <p:ext uri="{BB962C8B-B14F-4D97-AF65-F5344CB8AC3E}">
        <p14:creationId xmlns:p14="http://schemas.microsoft.com/office/powerpoint/2010/main" val="208691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616</Words>
  <Application>Microsoft Office PowerPoint</Application>
  <PresentationFormat>와이드스크린</PresentationFormat>
  <Paragraphs>117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8" baseType="lpstr">
      <vt:lpstr>HY견고딕</vt:lpstr>
      <vt:lpstr>NanumGothicExtraBold</vt:lpstr>
      <vt:lpstr>NanumGothic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37</cp:revision>
  <dcterms:created xsi:type="dcterms:W3CDTF">2024-08-13T02:16:59Z</dcterms:created>
  <dcterms:modified xsi:type="dcterms:W3CDTF">2024-09-19T00:55:05Z</dcterms:modified>
</cp:coreProperties>
</file>