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1" r:id="rId2"/>
    <p:sldId id="286" r:id="rId3"/>
    <p:sldId id="310" r:id="rId4"/>
    <p:sldId id="311" r:id="rId5"/>
    <p:sldId id="333" r:id="rId6"/>
    <p:sldId id="329" r:id="rId7"/>
    <p:sldId id="334" r:id="rId8"/>
    <p:sldId id="335" r:id="rId9"/>
    <p:sldId id="336" r:id="rId10"/>
    <p:sldId id="312" r:id="rId11"/>
    <p:sldId id="326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288E3-BDD8-4FE0-865A-6E3E9E41715A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9960D-09C4-4E1C-96A4-510011EA6D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28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19C11-EF90-469B-9A53-7DA9CAAD8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076729-49A4-4314-AD65-B3586EABA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FC291A-2563-4A02-871C-AD90505E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A69373-D3F3-446E-825E-9EA27FDB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D5BCB6-9AA8-44B6-8E07-D565DA42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38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FE83D-D2A7-4A94-9F91-AE39CC67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1E3DFA1-A18A-4576-825D-71353851D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BEA938-4E03-4C94-87F0-C884EEE6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B02F45-AF52-4A66-B2F9-EF86D1C5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A423E8-E59D-47AB-BE52-CD6DE11E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80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54BBA6D-F664-4179-B5E0-E7CF9C6DC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0308B7-B01D-4FCD-A157-F2B8B7235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3F7368-D96D-431A-8E63-C219D365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1FF25-1815-49BF-A175-C8D0D5C3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D34A70-8B84-4DE7-8AF7-96073FCE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95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54707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46BE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D356B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6AD27CE-3348-CCD0-5042-F2F5B3D77DDF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B36A3C8-1EFF-EB2C-6D07-41C82346547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46BEF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07037EEF-1B8E-65A4-5230-11983700E88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46BEF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F811D7A1-E4E6-BA4B-099B-1D7A4F66220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46BE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532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35A154-0DAE-4A1B-8D19-1314AC23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C68623-AE82-4405-935E-F6A3730D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0658F8-12B9-4D18-AC13-AB17A0E6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6213E8-AEFA-44DE-8312-4D930937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1D86FF-E451-4E79-BA87-68712DF3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4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E1C9EA-F986-48F2-90D3-EAF66711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6649E4-8F6E-481D-A4BF-875F06C81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7A929C-EB33-4222-8654-E069C107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CA7C38-C216-460D-96FC-59EC315A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6DAFDC-183C-46DA-AE5F-889FFC4F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6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6FCD9E-B52C-41E4-9FBF-CD9F40CD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2CD990-E771-41E9-80E7-258156749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D775AF-50CF-492D-8B8A-283E23C6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70B3DE-DDD1-45C0-9D5C-838E6857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80766C-66DA-41EA-BD93-68870875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B0B4EF-06E2-48ED-8509-4AA0431C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64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688C3-0BC4-413E-933D-726ADDC7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F51C42-8EE1-4AA5-A134-8E8D70924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B0E5C1-7E09-449C-BD44-CBA7EFD67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C7B2EED-CE33-41B3-A31B-20D2996B1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B1159A0-EA24-4C82-87C7-16C2B70E6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95494A-E81D-432B-AEC4-F36DC037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EF14AB0-479C-44AC-992A-4921229D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F59626D-9AA1-4D14-A442-223658DA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2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6F257A-CE66-45B8-BB93-5AB449FB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ECF62D-E3D3-4E95-9007-6E285434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9A0EB8-20DE-48D2-9B4A-5213534E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83E3E5-E548-4B8B-959A-BB58D28D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11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0CA49F-1D5B-4AA8-A25A-2B650F63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E0EDC0C-A88F-4DCD-89FF-E99C1D69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B1E356-4026-452B-9177-7A3FF1D1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7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FDAF43-BD4A-4669-90FA-92AB65E1E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6AD4F0-507F-4C51-9471-0B240925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8850E3-B662-464D-A287-6D3A57E6B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69F5CE-2567-4329-AE4E-F507A534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D30AA-0660-486F-9FF3-0ADA536D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67FD3E-8056-4805-9933-0A2110A8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7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1BA938-66AC-45D6-8DAC-71133E14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8684228-3364-4B46-A976-A7D897246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5E0EA1-EB59-44EF-8BF7-3B95CDC40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7517C9-4F29-4879-8B99-C1E74E89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61891F-530F-41BB-A027-989236CE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533FDA7-5256-4F53-912A-F078B225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53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A35C974-13BC-428E-944F-388E97A4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A54A8F-9A9A-4664-AEF2-6FF1E835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493364-9C1B-4377-BB4E-2C5B124A6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FDEC-BB62-4484-BDB6-2E34946FA42C}" type="datetimeFigureOut">
              <a:rPr lang="ko-KR" altLang="en-US" smtClean="0"/>
              <a:t>2024-09-19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E9D31B-C8BC-4F2F-803C-473E744E0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D259FB-0949-4090-8FF9-213CCE9BB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89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57C4273-1AEE-4204-B51B-3539F0F17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kumimoji="1" lang="en-US" altLang="ko-KR" dirty="0">
                <a:latin typeface="+mj-lt"/>
              </a:rPr>
              <a:t>2. </a:t>
            </a:r>
            <a:r>
              <a:rPr kumimoji="1" lang="ko-KR" altLang="en-US" dirty="0">
                <a:latin typeface="+mj-lt"/>
              </a:rPr>
              <a:t>행복한 삶의 실현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4592F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Ⅱ. </a:t>
            </a:r>
            <a:r>
              <a:rPr lang="ko-KR" altLang="en-US" sz="1800" kern="0" spc="0" dirty="0">
                <a:solidFill>
                  <a:srgbClr val="4592F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인간</a:t>
            </a:r>
            <a:r>
              <a:rPr lang="en-US" altLang="ko-KR" sz="1800" kern="0" spc="0" dirty="0">
                <a:solidFill>
                  <a:srgbClr val="4592F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4592F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사회</a:t>
            </a:r>
            <a:r>
              <a:rPr lang="en-US" altLang="ko-KR" sz="1800" kern="0" spc="0" dirty="0">
                <a:solidFill>
                  <a:srgbClr val="4592F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4592FA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환경과 행복</a:t>
            </a:r>
          </a:p>
        </p:txBody>
      </p:sp>
    </p:spTree>
    <p:extLst>
      <p:ext uri="{BB962C8B-B14F-4D97-AF65-F5344CB8AC3E}">
        <p14:creationId xmlns:p14="http://schemas.microsoft.com/office/powerpoint/2010/main" val="32600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107683" cy="598582"/>
          </a:xfrm>
          <a:prstGeom prst="rect">
            <a:avLst/>
          </a:prstGeom>
        </p:spPr>
      </p:pic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D9AB00-FC7C-2B81-DEAD-3B41ABC46846}"/>
              </a:ext>
            </a:extLst>
          </p:cNvPr>
          <p:cNvSpPr txBox="1"/>
          <p:nvPr/>
        </p:nvSpPr>
        <p:spPr>
          <a:xfrm>
            <a:off x="2462543" y="605197"/>
            <a:ext cx="634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>
                <a:latin typeface="NanumGothicExtraBold" pitchFamily="2" charset="-127"/>
                <a:ea typeface="NanumGothicExtraBold" pitchFamily="2" charset="-127"/>
              </a:rPr>
              <a:t>헬퍼스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 하이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23D54-2F76-42CD-80DB-90E2EAE1F272}"/>
              </a:ext>
            </a:extLst>
          </p:cNvPr>
          <p:cNvSpPr txBox="1"/>
          <p:nvPr/>
        </p:nvSpPr>
        <p:spPr>
          <a:xfrm>
            <a:off x="678850" y="486329"/>
            <a:ext cx="172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자료 더하기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+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D32A323-4451-24B3-5FBB-28B4AC6E0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50" y="2119184"/>
            <a:ext cx="9024321" cy="355834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A27098A-5A98-15A7-77F7-931D587A3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71" y="3216128"/>
            <a:ext cx="2946300" cy="256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F03F758-D855-3E8F-EDCF-14FF3932BE3F}"/>
              </a:ext>
            </a:extLst>
          </p:cNvPr>
          <p:cNvSpPr/>
          <p:nvPr/>
        </p:nvSpPr>
        <p:spPr>
          <a:xfrm>
            <a:off x="4080063" y="389875"/>
            <a:ext cx="3425675" cy="707886"/>
          </a:xfrm>
          <a:prstGeom prst="rect">
            <a:avLst/>
          </a:prstGeom>
          <a:solidFill>
            <a:srgbClr val="5B9E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337FE-B286-34A8-0D01-B7E2A5C4F008}"/>
              </a:ext>
            </a:extLst>
          </p:cNvPr>
          <p:cNvSpPr txBox="1"/>
          <p:nvPr/>
        </p:nvSpPr>
        <p:spPr>
          <a:xfrm>
            <a:off x="3737060" y="439375"/>
            <a:ext cx="418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NanumGothicExtraBold" pitchFamily="2" charset="-127"/>
                <a:ea typeface="NanumGothicExtraBold" pitchFamily="2" charset="-127"/>
              </a:rPr>
              <a:t>총 정리</a:t>
            </a:r>
            <a:r>
              <a:rPr lang="en-US" altLang="ko-KR" sz="4000" dirty="0">
                <a:solidFill>
                  <a:schemeClr val="bg1"/>
                </a:solidFill>
                <a:latin typeface="NanumGothicExtraBold" pitchFamily="2" charset="-127"/>
                <a:ea typeface="NanumGothicExtraBold" pitchFamily="2" charset="-127"/>
              </a:rPr>
              <a:t> Time</a:t>
            </a:r>
            <a:endParaRPr lang="ko-KR" altLang="en-US" sz="4000" dirty="0">
              <a:solidFill>
                <a:schemeClr val="bg1"/>
              </a:solidFill>
              <a:latin typeface="NanumGothicExtraBold" pitchFamily="2" charset="-127"/>
              <a:ea typeface="NanumGothicExtraBold" pitchFamily="2" charset="-127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E268051-7D8B-2CA9-A8B9-2C57FE6E21BA}"/>
              </a:ext>
            </a:extLst>
          </p:cNvPr>
          <p:cNvGrpSpPr/>
          <p:nvPr/>
        </p:nvGrpSpPr>
        <p:grpSpPr>
          <a:xfrm>
            <a:off x="1174932" y="1219439"/>
            <a:ext cx="3051771" cy="2500163"/>
            <a:chOff x="1009496" y="1471664"/>
            <a:chExt cx="3051771" cy="2500163"/>
          </a:xfrm>
        </p:grpSpPr>
        <p:pic>
          <p:nvPicPr>
            <p:cNvPr id="6" name="그림 5" descr="스크린샷, 직사각형, 디자인, 문구용품이(가) 표시된 사진&#10;&#10;자동 생성된 설명">
              <a:extLst>
                <a:ext uri="{FF2B5EF4-FFF2-40B4-BE49-F238E27FC236}">
                  <a16:creationId xmlns:a16="http://schemas.microsoft.com/office/drawing/2014/main" id="{934AF581-D3EC-A2F6-69AC-2957F4041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96" y="1471664"/>
              <a:ext cx="3051771" cy="25001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D9EEDA-C04A-7767-555E-61FF36D0BE10}"/>
                </a:ext>
              </a:extLst>
            </p:cNvPr>
            <p:cNvSpPr txBox="1"/>
            <p:nvPr/>
          </p:nvSpPr>
          <p:spPr>
            <a:xfrm>
              <a:off x="1072491" y="2198525"/>
              <a:ext cx="2925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NanumGothicExtraBold" pitchFamily="2" charset="-127"/>
                  <a:ea typeface="NanumGothicExtraBold" pitchFamily="2" charset="-127"/>
                </a:rPr>
                <a:t>질 높은 정주 환경</a:t>
              </a: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33DF8EC6-BC33-4EBD-73FC-2193BF2E1896}"/>
              </a:ext>
            </a:extLst>
          </p:cNvPr>
          <p:cNvGrpSpPr/>
          <p:nvPr/>
        </p:nvGrpSpPr>
        <p:grpSpPr>
          <a:xfrm>
            <a:off x="1614756" y="2507422"/>
            <a:ext cx="1581029" cy="336490"/>
            <a:chOff x="1868329" y="2624810"/>
            <a:chExt cx="1581029" cy="33649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124812-D846-CAEE-ACE0-17927A66E739}"/>
                </a:ext>
              </a:extLst>
            </p:cNvPr>
            <p:cNvSpPr txBox="1"/>
            <p:nvPr/>
          </p:nvSpPr>
          <p:spPr>
            <a:xfrm>
              <a:off x="2003203" y="2653523"/>
              <a:ext cx="14461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깨끗한 자연환경</a:t>
              </a:r>
            </a:p>
          </p:txBody>
        </p:sp>
        <p:pic>
          <p:nvPicPr>
            <p:cNvPr id="35" name="그림 34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EA530568-2EF8-272B-367A-0908CDD8C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329" y="2624810"/>
              <a:ext cx="269751" cy="291356"/>
            </a:xfrm>
            <a:prstGeom prst="rect">
              <a:avLst/>
            </a:prstGeom>
          </p:spPr>
        </p:pic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8CFF2CE0-E34C-CA76-262A-AA6CFEA6C216}"/>
              </a:ext>
            </a:extLst>
          </p:cNvPr>
          <p:cNvGrpSpPr/>
          <p:nvPr/>
        </p:nvGrpSpPr>
        <p:grpSpPr>
          <a:xfrm>
            <a:off x="1614756" y="2907699"/>
            <a:ext cx="1975613" cy="345629"/>
            <a:chOff x="3179608" y="2620444"/>
            <a:chExt cx="1975613" cy="3456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FEC763D-5E4A-F935-AE2D-762FCD017B68}"/>
                </a:ext>
              </a:extLst>
            </p:cNvPr>
            <p:cNvSpPr txBox="1"/>
            <p:nvPr/>
          </p:nvSpPr>
          <p:spPr>
            <a:xfrm>
              <a:off x="3314483" y="2658296"/>
              <a:ext cx="1840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풍요로운</a:t>
              </a:r>
              <a:r>
                <a:rPr lang="en-US" altLang="ko-KR" sz="1400" dirty="0">
                  <a:latin typeface="NanumGothicExtraBold" pitchFamily="2" charset="-127"/>
                  <a:ea typeface="NanumGothicExtraBold" pitchFamily="2" charset="-127"/>
                </a:rPr>
                <a:t> </a:t>
              </a:r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사회적 환경</a:t>
              </a:r>
            </a:p>
          </p:txBody>
        </p:sp>
        <p:pic>
          <p:nvPicPr>
            <p:cNvPr id="39" name="그림 38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471E3643-7BDA-4251-D291-16DA871F3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9608" y="2620444"/>
              <a:ext cx="269751" cy="291356"/>
            </a:xfrm>
            <a:prstGeom prst="rect">
              <a:avLst/>
            </a:prstGeom>
          </p:spPr>
        </p:pic>
      </p:grpSp>
      <p:pic>
        <p:nvPicPr>
          <p:cNvPr id="28" name="그림 27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0D13FC8A-D0DA-5968-AC8C-B55C418A6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79" y="1205381"/>
            <a:ext cx="3051771" cy="2500163"/>
          </a:xfrm>
          <a:prstGeom prst="rect">
            <a:avLst/>
          </a:prstGeom>
        </p:spPr>
      </p:pic>
      <p:grpSp>
        <p:nvGrpSpPr>
          <p:cNvPr id="67" name="그룹 66">
            <a:extLst>
              <a:ext uri="{FF2B5EF4-FFF2-40B4-BE49-F238E27FC236}">
                <a16:creationId xmlns:a16="http://schemas.microsoft.com/office/drawing/2014/main" id="{1A973862-BAEC-F8BD-4F01-3C657B8E9D07}"/>
              </a:ext>
            </a:extLst>
          </p:cNvPr>
          <p:cNvGrpSpPr/>
          <p:nvPr/>
        </p:nvGrpSpPr>
        <p:grpSpPr>
          <a:xfrm>
            <a:off x="7709577" y="2393243"/>
            <a:ext cx="2100495" cy="307777"/>
            <a:chOff x="7240428" y="2393243"/>
            <a:chExt cx="2100495" cy="30777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05EDCF-161C-B284-B10F-F091BEF62238}"/>
                </a:ext>
              </a:extLst>
            </p:cNvPr>
            <p:cNvSpPr txBox="1"/>
            <p:nvPr/>
          </p:nvSpPr>
          <p:spPr>
            <a:xfrm>
              <a:off x="7510179" y="2393243"/>
              <a:ext cx="18307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일정 수준 이상의 소득</a:t>
              </a:r>
            </a:p>
          </p:txBody>
        </p:sp>
        <p:pic>
          <p:nvPicPr>
            <p:cNvPr id="32" name="그림 31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F5F20CFF-5A95-B0D8-5466-7554506F1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AA5C1A1-94E7-D8FF-FCEE-6758A9039A1F}"/>
              </a:ext>
            </a:extLst>
          </p:cNvPr>
          <p:cNvSpPr txBox="1"/>
          <p:nvPr/>
        </p:nvSpPr>
        <p:spPr>
          <a:xfrm>
            <a:off x="7431674" y="1967393"/>
            <a:ext cx="29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NanumGothicExtraBold" pitchFamily="2" charset="-127"/>
                <a:ea typeface="NanumGothicExtraBold" pitchFamily="2" charset="-127"/>
              </a:rPr>
              <a:t>경제적 안정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14FC27D6-71E1-F548-1127-C73482840952}"/>
              </a:ext>
            </a:extLst>
          </p:cNvPr>
          <p:cNvGrpSpPr/>
          <p:nvPr/>
        </p:nvGrpSpPr>
        <p:grpSpPr>
          <a:xfrm>
            <a:off x="7431676" y="3910758"/>
            <a:ext cx="3051771" cy="2500163"/>
            <a:chOff x="1009496" y="1471664"/>
            <a:chExt cx="3051771" cy="2500163"/>
          </a:xfrm>
        </p:grpSpPr>
        <p:pic>
          <p:nvPicPr>
            <p:cNvPr id="48" name="그림 47" descr="스크린샷, 직사각형, 디자인, 문구용품이(가) 표시된 사진&#10;&#10;자동 생성된 설명">
              <a:extLst>
                <a:ext uri="{FF2B5EF4-FFF2-40B4-BE49-F238E27FC236}">
                  <a16:creationId xmlns:a16="http://schemas.microsoft.com/office/drawing/2014/main" id="{998DC6A7-EAA4-37E5-0AB6-DAE7A388E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96" y="1471664"/>
              <a:ext cx="3051771" cy="250016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5E761B-F35C-71B4-541D-1A3F1DE7113A}"/>
                </a:ext>
              </a:extLst>
            </p:cNvPr>
            <p:cNvSpPr txBox="1"/>
            <p:nvPr/>
          </p:nvSpPr>
          <p:spPr>
            <a:xfrm>
              <a:off x="1072491" y="2198525"/>
              <a:ext cx="2925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NanumGothicExtraBold" pitchFamily="2" charset="-127"/>
                  <a:ea typeface="NanumGothicExtraBold" pitchFamily="2" charset="-127"/>
                </a:rPr>
                <a:t>도덕적 실천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6306A871-C227-EA44-B23A-D294745B16AA}"/>
              </a:ext>
            </a:extLst>
          </p:cNvPr>
          <p:cNvSpPr txBox="1"/>
          <p:nvPr/>
        </p:nvSpPr>
        <p:spPr>
          <a:xfrm>
            <a:off x="3533966" y="1080172"/>
            <a:ext cx="4329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4592FA"/>
                </a:solidFill>
                <a:latin typeface="NanumGothicExtraBold" pitchFamily="2" charset="-127"/>
                <a:ea typeface="NanumGothicExtraBold" pitchFamily="2" charset="-127"/>
              </a:rPr>
              <a:t>2-2 </a:t>
            </a:r>
            <a:r>
              <a:rPr lang="ko-KR" altLang="en-US" sz="1600" dirty="0">
                <a:solidFill>
                  <a:srgbClr val="4592FA"/>
                </a:solidFill>
                <a:latin typeface="NanumGothicExtraBold" pitchFamily="2" charset="-127"/>
                <a:ea typeface="NanumGothicExtraBold" pitchFamily="2" charset="-127"/>
              </a:rPr>
              <a:t>행복한 삶의 실현</a:t>
            </a:r>
          </a:p>
        </p:txBody>
      </p:sp>
      <p:pic>
        <p:nvPicPr>
          <p:cNvPr id="38" name="그림 37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B468F58A-0C5B-4D7C-B7B6-C94EA8E37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32" y="3988120"/>
            <a:ext cx="3051771" cy="2500163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021793E1-0CD6-4431-BE9C-F45BE3FA5B6A}"/>
              </a:ext>
            </a:extLst>
          </p:cNvPr>
          <p:cNvGrpSpPr/>
          <p:nvPr/>
        </p:nvGrpSpPr>
        <p:grpSpPr>
          <a:xfrm>
            <a:off x="1488032" y="5175982"/>
            <a:ext cx="1658584" cy="307777"/>
            <a:chOff x="7240428" y="2393243"/>
            <a:chExt cx="1658584" cy="3077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DA604D-0447-423F-9A99-DC9DC4D880D7}"/>
                </a:ext>
              </a:extLst>
            </p:cNvPr>
            <p:cNvSpPr txBox="1"/>
            <p:nvPr/>
          </p:nvSpPr>
          <p:spPr>
            <a:xfrm>
              <a:off x="7243198" y="2393243"/>
              <a:ext cx="16558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시민 정치 참여</a:t>
              </a:r>
            </a:p>
          </p:txBody>
        </p:sp>
        <p:pic>
          <p:nvPicPr>
            <p:cNvPr id="54" name="그림 53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DD157E4A-C06F-4B1E-914A-BC07DB03E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0366306-E38D-4671-979E-6A10F4A9D762}"/>
              </a:ext>
            </a:extLst>
          </p:cNvPr>
          <p:cNvSpPr txBox="1"/>
          <p:nvPr/>
        </p:nvSpPr>
        <p:spPr>
          <a:xfrm>
            <a:off x="1237927" y="4750132"/>
            <a:ext cx="29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NanumGothicExtraBold" pitchFamily="2" charset="-127"/>
                <a:ea typeface="NanumGothicExtraBold" pitchFamily="2" charset="-127"/>
              </a:rPr>
              <a:t>민주주의의 발전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186EC29-2EF5-EFD1-AF13-67ED829AA10A}"/>
              </a:ext>
            </a:extLst>
          </p:cNvPr>
          <p:cNvGrpSpPr/>
          <p:nvPr/>
        </p:nvGrpSpPr>
        <p:grpSpPr>
          <a:xfrm>
            <a:off x="1133094" y="5598753"/>
            <a:ext cx="1961839" cy="535970"/>
            <a:chOff x="1133094" y="5598753"/>
            <a:chExt cx="1961839" cy="535970"/>
          </a:xfrm>
        </p:grpSpPr>
        <p:pic>
          <p:nvPicPr>
            <p:cNvPr id="56" name="그림 55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23169F69-6E6C-4494-BFE6-E51D10F40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032" y="5598753"/>
              <a:ext cx="269751" cy="291356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39C12AA-37C2-4816-8454-022F27855C28}"/>
                </a:ext>
              </a:extLst>
            </p:cNvPr>
            <p:cNvSpPr txBox="1"/>
            <p:nvPr/>
          </p:nvSpPr>
          <p:spPr>
            <a:xfrm>
              <a:off x="1133094" y="5611503"/>
              <a:ext cx="1961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법치주의</a:t>
              </a:r>
              <a:endParaRPr lang="en-US" altLang="ko-KR" sz="1400" dirty="0">
                <a:latin typeface="NanumGothicExtraBold" pitchFamily="2" charset="-127"/>
                <a:ea typeface="NanumGothicExtraBold" pitchFamily="2" charset="-127"/>
              </a:endParaRPr>
            </a:p>
            <a:p>
              <a:pPr algn="ctr"/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선거제도</a:t>
              </a:r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A71FAE09-8515-492A-946E-170B4FD39944}"/>
              </a:ext>
            </a:extLst>
          </p:cNvPr>
          <p:cNvGrpSpPr/>
          <p:nvPr/>
        </p:nvGrpSpPr>
        <p:grpSpPr>
          <a:xfrm>
            <a:off x="7818385" y="5054625"/>
            <a:ext cx="996162" cy="307777"/>
            <a:chOff x="7240428" y="2393243"/>
            <a:chExt cx="996162" cy="307777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0B9EF55-5225-40D6-815C-A8C15329B9E8}"/>
                </a:ext>
              </a:extLst>
            </p:cNvPr>
            <p:cNvSpPr txBox="1"/>
            <p:nvPr/>
          </p:nvSpPr>
          <p:spPr>
            <a:xfrm>
              <a:off x="7285455" y="2393243"/>
              <a:ext cx="9511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성찰</a:t>
              </a:r>
            </a:p>
          </p:txBody>
        </p:sp>
        <p:pic>
          <p:nvPicPr>
            <p:cNvPr id="96" name="그림 95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6312A1FE-B0C8-49C5-9AD1-3E038A324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1DC1228-4342-4FFF-42CE-507859616000}"/>
              </a:ext>
            </a:extLst>
          </p:cNvPr>
          <p:cNvGrpSpPr/>
          <p:nvPr/>
        </p:nvGrpSpPr>
        <p:grpSpPr>
          <a:xfrm>
            <a:off x="7818385" y="5477396"/>
            <a:ext cx="1991686" cy="317775"/>
            <a:chOff x="7818385" y="5477396"/>
            <a:chExt cx="1991686" cy="317775"/>
          </a:xfrm>
        </p:grpSpPr>
        <p:pic>
          <p:nvPicPr>
            <p:cNvPr id="97" name="그림 96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7F2227B2-994A-47EF-947E-E05C308F4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8385" y="5477396"/>
              <a:ext cx="269751" cy="291356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9A8DDB4-1574-4122-8FF1-0A59F1D19D77}"/>
                </a:ext>
              </a:extLst>
            </p:cNvPr>
            <p:cNvSpPr txBox="1"/>
            <p:nvPr/>
          </p:nvSpPr>
          <p:spPr>
            <a:xfrm>
              <a:off x="7893880" y="5487394"/>
              <a:ext cx="19161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서로간 존중과 배려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C150410E-B598-D1D2-B4EA-235147BA2C38}"/>
              </a:ext>
            </a:extLst>
          </p:cNvPr>
          <p:cNvGrpSpPr/>
          <p:nvPr/>
        </p:nvGrpSpPr>
        <p:grpSpPr>
          <a:xfrm>
            <a:off x="7709577" y="2862239"/>
            <a:ext cx="1911794" cy="307777"/>
            <a:chOff x="7240428" y="2393243"/>
            <a:chExt cx="1911794" cy="3077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6C349B-55E9-EF9F-0D01-F01FCA792FC6}"/>
                </a:ext>
              </a:extLst>
            </p:cNvPr>
            <p:cNvSpPr txBox="1"/>
            <p:nvPr/>
          </p:nvSpPr>
          <p:spPr>
            <a:xfrm>
              <a:off x="7510179" y="2393243"/>
              <a:ext cx="1642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최소한의 소득 보장</a:t>
              </a:r>
            </a:p>
          </p:txBody>
        </p:sp>
        <p:pic>
          <p:nvPicPr>
            <p:cNvPr id="5" name="그림 4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024F1BDA-D9FA-5B6B-E288-581D8ECE1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44E1E73-58F5-AC59-C1EC-24895AEEE919}"/>
              </a:ext>
            </a:extLst>
          </p:cNvPr>
          <p:cNvGrpSpPr/>
          <p:nvPr/>
        </p:nvGrpSpPr>
        <p:grpSpPr>
          <a:xfrm>
            <a:off x="2597714" y="5611503"/>
            <a:ext cx="1565992" cy="523220"/>
            <a:chOff x="7240428" y="2393243"/>
            <a:chExt cx="1565992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256937-E8AF-E247-5F56-C23C6468566B}"/>
                </a:ext>
              </a:extLst>
            </p:cNvPr>
            <p:cNvSpPr txBox="1"/>
            <p:nvPr/>
          </p:nvSpPr>
          <p:spPr>
            <a:xfrm>
              <a:off x="7510180" y="2393243"/>
              <a:ext cx="1296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삼권분립</a:t>
              </a:r>
              <a:endParaRPr lang="en-US" altLang="ko-KR" sz="1400" dirty="0">
                <a:latin typeface="NanumGothicExtraBold" pitchFamily="2" charset="-127"/>
                <a:ea typeface="NanumGothicExtraBold" pitchFamily="2" charset="-127"/>
              </a:endParaRPr>
            </a:p>
            <a:p>
              <a:pPr algn="ctr"/>
              <a:r>
                <a:rPr lang="ko-KR" altLang="en-US" sz="1400" dirty="0">
                  <a:latin typeface="NanumGothicExtraBold" pitchFamily="2" charset="-127"/>
                  <a:ea typeface="NanumGothicExtraBold" pitchFamily="2" charset="-127"/>
                </a:rPr>
                <a:t>언론 자유 보장</a:t>
              </a:r>
            </a:p>
          </p:txBody>
        </p:sp>
        <p:pic>
          <p:nvPicPr>
            <p:cNvPr id="13" name="그림 12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745BBDCE-0E64-970C-BC25-D3376C397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01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36078CB-622F-864C-2A8F-3BCA9FA11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ko-KR" altLang="en-US" dirty="0"/>
              <a:t>목차</a:t>
            </a: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5219B297-9768-AEEB-270F-C0F62D1B51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/>
              <a:t>행복한 삶을 위한 조건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9369111D-D004-8BF7-A21F-22DC0640FC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44734" y="1881977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/>
              <a:t>01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665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사각형: 모서리가 접힌 도형 28">
            <a:extLst>
              <a:ext uri="{FF2B5EF4-FFF2-40B4-BE49-F238E27FC236}">
                <a16:creationId xmlns:a16="http://schemas.microsoft.com/office/drawing/2014/main" id="{FF0BCCFC-66F3-4021-88B2-E86DA121FD2E}"/>
              </a:ext>
            </a:extLst>
          </p:cNvPr>
          <p:cNvSpPr/>
          <p:nvPr/>
        </p:nvSpPr>
        <p:spPr>
          <a:xfrm>
            <a:off x="6529021" y="3488891"/>
            <a:ext cx="5045358" cy="2139612"/>
          </a:xfrm>
          <a:prstGeom prst="foldedCorner">
            <a:avLst/>
          </a:prstGeom>
          <a:solidFill>
            <a:schemeClr val="bg1"/>
          </a:solidFill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>
            <a:cxnSpLocks/>
          </p:cNvCxnSpPr>
          <p:nvPr/>
        </p:nvCxnSpPr>
        <p:spPr>
          <a:xfrm>
            <a:off x="2680716" y="1344168"/>
            <a:ext cx="7311696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4902678" y="679952"/>
            <a:ext cx="208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+mj-ea"/>
                <a:ea typeface="+mj-ea"/>
              </a:rPr>
              <a:t>학습 목표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928" y="249934"/>
            <a:ext cx="782284" cy="584647"/>
          </a:xfrm>
          <a:prstGeom prst="rect">
            <a:avLst/>
          </a:prstGeom>
        </p:spPr>
      </p:pic>
      <p:pic>
        <p:nvPicPr>
          <p:cNvPr id="23" name="그림 22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4FD56821-4CF5-4E1D-6B99-CAF69A52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911" y="1713167"/>
            <a:ext cx="801100" cy="748386"/>
          </a:xfrm>
          <a:prstGeom prst="rect">
            <a:avLst/>
          </a:prstGeom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D340E777-72B9-C4E6-BBF6-B525EDD0C302}"/>
              </a:ext>
            </a:extLst>
          </p:cNvPr>
          <p:cNvSpPr/>
          <p:nvPr/>
        </p:nvSpPr>
        <p:spPr>
          <a:xfrm>
            <a:off x="2438397" y="1811849"/>
            <a:ext cx="8757514" cy="4272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atinLnBrk="0">
              <a:lnSpc>
                <a:spcPct val="130000"/>
              </a:lnSpc>
              <a:defRPr/>
            </a:pPr>
            <a:r>
              <a:rPr lang="ko-KR" altLang="en-US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NanumGothicExtraBold" pitchFamily="2" charset="-127"/>
                <a:ea typeface="NanumGothicExtraBold" pitchFamily="2" charset="-127"/>
                <a:cs typeface="Pretendard" panose="02000503000000020004" pitchFamily="2" charset="-127"/>
              </a:rPr>
              <a:t>행복한 삶을 실현하기 위해서는 </a:t>
            </a:r>
            <a:r>
              <a:rPr lang="ko-KR" altLang="en-US" sz="2400" b="1" dirty="0">
                <a:ln>
                  <a:solidFill>
                    <a:srgbClr val="4472C4">
                      <a:alpha val="0"/>
                    </a:srgbClr>
                  </a:solidFill>
                </a:ln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  <a:cs typeface="Pretendard" panose="02000503000000020004" pitchFamily="2" charset="-127"/>
              </a:rPr>
              <a:t>어떤 조건</a:t>
            </a:r>
            <a:r>
              <a:rPr lang="ko-KR" altLang="en-US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NanumGothicExtraBold" pitchFamily="2" charset="-127"/>
                <a:ea typeface="NanumGothicExtraBold" pitchFamily="2" charset="-127"/>
                <a:cs typeface="Pretendard" panose="02000503000000020004" pitchFamily="2" charset="-127"/>
              </a:rPr>
              <a:t>이 필요할까</a:t>
            </a:r>
            <a:r>
              <a:rPr lang="en-US" altLang="ko-KR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NanumGothicExtraBold" pitchFamily="2" charset="-127"/>
                <a:ea typeface="NanumGothicExtraBold" pitchFamily="2" charset="-127"/>
                <a:cs typeface="Pretendard" panose="02000503000000020004" pitchFamily="2" charset="-127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4CA24-74FD-1255-083B-217766ACE724}"/>
              </a:ext>
            </a:extLst>
          </p:cNvPr>
          <p:cNvSpPr txBox="1"/>
          <p:nvPr/>
        </p:nvSpPr>
        <p:spPr>
          <a:xfrm>
            <a:off x="2772349" y="2400953"/>
            <a:ext cx="205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NanumGothicExtraBold" pitchFamily="2" charset="-127"/>
                <a:ea typeface="NanumGothicExtraBold" pitchFamily="2" charset="-127"/>
              </a:rPr>
              <a:t>질 높은 정주환경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FA13A-1513-8431-BEE0-52A42109A98F}"/>
              </a:ext>
            </a:extLst>
          </p:cNvPr>
          <p:cNvSpPr txBox="1"/>
          <p:nvPr/>
        </p:nvSpPr>
        <p:spPr>
          <a:xfrm>
            <a:off x="5029952" y="2399995"/>
            <a:ext cx="155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NanumGothicExtraBold" pitchFamily="2" charset="-127"/>
                <a:ea typeface="NanumGothicExtraBold" pitchFamily="2" charset="-127"/>
              </a:rPr>
              <a:t>경제적 안정</a:t>
            </a:r>
          </a:p>
        </p:txBody>
      </p:sp>
      <p:pic>
        <p:nvPicPr>
          <p:cNvPr id="21" name="그림 20" descr="블랙, 어둠이(가) 표시된 사진&#10;&#10;자동 생성된 설명">
            <a:extLst>
              <a:ext uri="{FF2B5EF4-FFF2-40B4-BE49-F238E27FC236}">
                <a16:creationId xmlns:a16="http://schemas.microsoft.com/office/drawing/2014/main" id="{975C763E-65CB-BFE4-0A3F-DEABC3226E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2453148" y="2434512"/>
            <a:ext cx="417517" cy="311700"/>
          </a:xfrm>
          <a:prstGeom prst="rect">
            <a:avLst/>
          </a:prstGeom>
        </p:spPr>
      </p:pic>
      <p:pic>
        <p:nvPicPr>
          <p:cNvPr id="22" name="그림 21" descr="블랙, 어둠이(가) 표시된 사진&#10;&#10;자동 생성된 설명">
            <a:extLst>
              <a:ext uri="{FF2B5EF4-FFF2-40B4-BE49-F238E27FC236}">
                <a16:creationId xmlns:a16="http://schemas.microsoft.com/office/drawing/2014/main" id="{64F8E5E9-3CDB-CAD2-57F0-97A9AF5A5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4693132" y="2433554"/>
            <a:ext cx="417517" cy="311700"/>
          </a:xfrm>
          <a:prstGeom prst="rect">
            <a:avLst/>
          </a:prstGeom>
        </p:spPr>
      </p:pic>
      <p:sp>
        <p:nvSpPr>
          <p:cNvPr id="48" name="사각형: 모서리가 접힌 도형 47">
            <a:extLst>
              <a:ext uri="{FF2B5EF4-FFF2-40B4-BE49-F238E27FC236}">
                <a16:creationId xmlns:a16="http://schemas.microsoft.com/office/drawing/2014/main" id="{C816783B-D8C0-31F4-AE57-58424093EE41}"/>
              </a:ext>
            </a:extLst>
          </p:cNvPr>
          <p:cNvSpPr/>
          <p:nvPr/>
        </p:nvSpPr>
        <p:spPr>
          <a:xfrm>
            <a:off x="1812188" y="3454483"/>
            <a:ext cx="4099212" cy="2356846"/>
          </a:xfrm>
          <a:prstGeom prst="foldedCorner">
            <a:avLst/>
          </a:prstGeom>
          <a:solidFill>
            <a:schemeClr val="bg1"/>
          </a:solidFill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E192C02D-65AE-83F2-F547-1F348ECD9D5C}"/>
              </a:ext>
            </a:extLst>
          </p:cNvPr>
          <p:cNvSpPr/>
          <p:nvPr/>
        </p:nvSpPr>
        <p:spPr>
          <a:xfrm>
            <a:off x="2872783" y="3622551"/>
            <a:ext cx="1542326" cy="4272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atinLnBrk="0">
              <a:lnSpc>
                <a:spcPct val="130000"/>
              </a:lnSpc>
              <a:defRPr/>
            </a:pPr>
            <a:r>
              <a:rPr lang="ko-KR" altLang="en-US" sz="2400" b="1">
                <a:ln>
                  <a:solidFill>
                    <a:srgbClr val="4472C4">
                      <a:alpha val="0"/>
                    </a:srgbClr>
                  </a:solidFill>
                </a:ln>
                <a:latin typeface="+mj-ea"/>
                <a:ea typeface="+mj-ea"/>
                <a:cs typeface="Pretendard" panose="02000503000000020004" pitchFamily="2" charset="-127"/>
              </a:rPr>
              <a:t>탐구 주제</a:t>
            </a:r>
            <a:endParaRPr lang="en-US" altLang="ko-KR" sz="2400" b="1" dirty="0">
              <a:ln>
                <a:solidFill>
                  <a:srgbClr val="4472C4">
                    <a:alpha val="0"/>
                  </a:srgbClr>
                </a:solidFill>
              </a:ln>
              <a:latin typeface="+mj-ea"/>
              <a:ea typeface="+mj-ea"/>
              <a:cs typeface="Pretendard" panose="02000503000000020004" pitchFamily="2" charset="-127"/>
            </a:endParaRPr>
          </a:p>
        </p:txBody>
      </p:sp>
      <p:pic>
        <p:nvPicPr>
          <p:cNvPr id="39" name="그래픽 38" descr="배지 1 윤곽선">
            <a:extLst>
              <a:ext uri="{FF2B5EF4-FFF2-40B4-BE49-F238E27FC236}">
                <a16:creationId xmlns:a16="http://schemas.microsoft.com/office/drawing/2014/main" id="{21F63601-FDC3-9B98-3D58-54BA5585B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69927" y="4185445"/>
            <a:ext cx="302698" cy="28278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2BD85AA-9C10-4F26-90A5-5D94C27D2A5E}"/>
              </a:ext>
            </a:extLst>
          </p:cNvPr>
          <p:cNvSpPr txBox="1"/>
          <p:nvPr/>
        </p:nvSpPr>
        <p:spPr>
          <a:xfrm>
            <a:off x="6784438" y="2395074"/>
            <a:ext cx="2056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NanumGothicExtraBold" pitchFamily="2" charset="-127"/>
                <a:ea typeface="NanumGothicExtraBold" pitchFamily="2" charset="-127"/>
              </a:rPr>
              <a:t>민주주의의 발전</a:t>
            </a:r>
          </a:p>
        </p:txBody>
      </p:sp>
      <p:pic>
        <p:nvPicPr>
          <p:cNvPr id="43" name="그림 42" descr="블랙, 어둠이(가) 표시된 사진&#10;&#10;자동 생성된 설명">
            <a:extLst>
              <a:ext uri="{FF2B5EF4-FFF2-40B4-BE49-F238E27FC236}">
                <a16:creationId xmlns:a16="http://schemas.microsoft.com/office/drawing/2014/main" id="{C1E3CDDE-B5D0-4B8C-B04F-9F0E4799E3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6420946" y="2428633"/>
            <a:ext cx="417517" cy="3117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1D1038E-EAB4-4981-9F12-FC1F6ABBD7EB}"/>
              </a:ext>
            </a:extLst>
          </p:cNvPr>
          <p:cNvSpPr txBox="1"/>
          <p:nvPr/>
        </p:nvSpPr>
        <p:spPr>
          <a:xfrm>
            <a:off x="8934861" y="2382498"/>
            <a:ext cx="155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NanumGothicExtraBold" pitchFamily="2" charset="-127"/>
                <a:ea typeface="NanumGothicExtraBold" pitchFamily="2" charset="-127"/>
              </a:rPr>
              <a:t>도덕적 실천</a:t>
            </a:r>
          </a:p>
        </p:txBody>
      </p:sp>
      <p:pic>
        <p:nvPicPr>
          <p:cNvPr id="45" name="그림 44" descr="블랙, 어둠이(가) 표시된 사진&#10;&#10;자동 생성된 설명">
            <a:extLst>
              <a:ext uri="{FF2B5EF4-FFF2-40B4-BE49-F238E27FC236}">
                <a16:creationId xmlns:a16="http://schemas.microsoft.com/office/drawing/2014/main" id="{CD8BDCAE-16C9-4296-9439-A963AB794F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8571368" y="2416057"/>
            <a:ext cx="417517" cy="3117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CDDE977-9341-73DB-7249-C6204AEBBE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2203" y="3622551"/>
            <a:ext cx="4900680" cy="153564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CA7975C-5E52-46BA-A0F2-DD63DEEE80DA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65" y="3361427"/>
            <a:ext cx="3773036" cy="25149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9BA620-98D8-8DF7-48A2-02FE0613DF13}"/>
              </a:ext>
            </a:extLst>
          </p:cNvPr>
          <p:cNvSpPr txBox="1"/>
          <p:nvPr/>
        </p:nvSpPr>
        <p:spPr>
          <a:xfrm>
            <a:off x="2543289" y="4187235"/>
            <a:ext cx="2220551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행복한 삶을 실현하기 위해 질 높은 정주 환경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, </a:t>
            </a: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경제적 안정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, </a:t>
            </a: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민주주의의 발전 및 도덕적 실천이 필요함을 설명할 수 있다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.</a:t>
            </a:r>
            <a:endParaRPr lang="ko-KR" altLang="en-US" sz="105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cs typeface="Pretendard" panose="020005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371FF-5621-5B0A-9923-16A829A23283}"/>
              </a:ext>
            </a:extLst>
          </p:cNvPr>
          <p:cNvSpPr txBox="1"/>
          <p:nvPr/>
        </p:nvSpPr>
        <p:spPr>
          <a:xfrm>
            <a:off x="6591889" y="5246708"/>
            <a:ext cx="4073830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활동 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: </a:t>
            </a:r>
            <a:r>
              <a:rPr lang="ko-KR" altLang="en-US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위의 조건 중에서 가장 중요하다고 생각하는 것과 그 이유를 말해 보자</a:t>
            </a:r>
            <a:r>
              <a:rPr lang="en-US" altLang="ko-KR" sz="105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.</a:t>
            </a:r>
            <a:endParaRPr lang="ko-KR" altLang="en-US" sz="1050" spc="-150" dirty="0">
              <a:ln>
                <a:solidFill>
                  <a:schemeClr val="accent1">
                    <a:alpha val="0"/>
                  </a:schemeClr>
                </a:solidFill>
              </a:ln>
              <a:latin typeface="+mj-lt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3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018DE25-31D4-5830-9F03-A3F55A8968E4}"/>
              </a:ext>
            </a:extLst>
          </p:cNvPr>
          <p:cNvSpPr/>
          <p:nvPr/>
        </p:nvSpPr>
        <p:spPr>
          <a:xfrm>
            <a:off x="1112068" y="2781476"/>
            <a:ext cx="9967863" cy="33606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11C21BC-04E6-8654-1559-09F9EDF4D23E}"/>
              </a:ext>
            </a:extLst>
          </p:cNvPr>
          <p:cNvSpPr/>
          <p:nvPr/>
        </p:nvSpPr>
        <p:spPr>
          <a:xfrm>
            <a:off x="1112068" y="2434691"/>
            <a:ext cx="1425916" cy="586732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dirty="0">
                <a:solidFill>
                  <a:prstClr val="white"/>
                </a:solidFill>
                <a:latin typeface="NanumGothicExtraBold" pitchFamily="2" charset="-127"/>
                <a:ea typeface="NanumGothicExtraBold" pitchFamily="2" charset="-127"/>
              </a:rPr>
              <a:t>질 높은</a:t>
            </a:r>
            <a:endParaRPr lang="en-US" altLang="ko-KR" dirty="0">
              <a:solidFill>
                <a:prstClr val="white"/>
              </a:solidFill>
              <a:latin typeface="NanumGothicExtraBold" pitchFamily="2" charset="-127"/>
              <a:ea typeface="NanumGothicExtraBold" pitchFamily="2" charset="-127"/>
            </a:endParaRPr>
          </a:p>
          <a:p>
            <a:pPr algn="ctr" defTabSz="914377" latinLnBrk="0">
              <a:defRPr/>
            </a:pPr>
            <a:r>
              <a:rPr lang="ko-KR" altLang="en-US" dirty="0">
                <a:solidFill>
                  <a:prstClr val="white"/>
                </a:solidFill>
                <a:latin typeface="NanumGothicExtraBold" pitchFamily="2" charset="-127"/>
                <a:ea typeface="NanumGothicExtraBold" pitchFamily="2" charset="-127"/>
              </a:rPr>
              <a:t>정주환경</a:t>
            </a:r>
            <a:endParaRPr lang="en-US" dirty="0">
              <a:solidFill>
                <a:prstClr val="white"/>
              </a:solidFill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513407" y="621529"/>
            <a:ext cx="7165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행복한 삶을 위해 필요한 조건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600446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1727606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행복한 삶을 위해서는 어떤 조건이 필요할까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?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AE576A2-FA53-4DB9-BB43-24A5F0741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71" y="3174591"/>
            <a:ext cx="4583124" cy="268487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9BD69D7-E34F-4373-AE4F-58BA3F198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9701" y="3339158"/>
            <a:ext cx="2390832" cy="2413877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313BCEB7-84ED-B8ED-FE3A-7BB2405F1482}"/>
              </a:ext>
            </a:extLst>
          </p:cNvPr>
          <p:cNvGrpSpPr/>
          <p:nvPr/>
        </p:nvGrpSpPr>
        <p:grpSpPr>
          <a:xfrm>
            <a:off x="9355632" y="334248"/>
            <a:ext cx="1143803" cy="1105826"/>
            <a:chOff x="8156713" y="333662"/>
            <a:chExt cx="1143803" cy="1105826"/>
          </a:xfrm>
        </p:grpSpPr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F750960B-94B5-B880-08A7-57089EFD0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8" name="그림 7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A787DAC9-DFC4-F416-9A64-93CBCB710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11" name="그림 10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605251CE-89D0-D821-50BA-72309B045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6885E57-1C33-1397-F7C5-E23888A33004}"/>
              </a:ext>
            </a:extLst>
          </p:cNvPr>
          <p:cNvGrpSpPr/>
          <p:nvPr/>
        </p:nvGrpSpPr>
        <p:grpSpPr>
          <a:xfrm>
            <a:off x="1358736" y="3154493"/>
            <a:ext cx="4668708" cy="369332"/>
            <a:chOff x="1278092" y="3181527"/>
            <a:chExt cx="4668708" cy="369332"/>
          </a:xfrm>
        </p:grpSpPr>
        <p:pic>
          <p:nvPicPr>
            <p:cNvPr id="14" name="그림 13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72C8C9B-6519-A0AC-71EF-3719AD167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1C7D6E-2C96-ECA1-3061-BDA2C5366839}"/>
                </a:ext>
              </a:extLst>
            </p:cNvPr>
            <p:cNvSpPr txBox="1"/>
            <p:nvPr/>
          </p:nvSpPr>
          <p:spPr>
            <a:xfrm>
              <a:off x="1559149" y="3181527"/>
              <a:ext cx="438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깨끗한 자연환경과 풍요로운 사회적 환경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6C7A50B-7AA2-FAFD-6A16-75B7491699FE}"/>
              </a:ext>
            </a:extLst>
          </p:cNvPr>
          <p:cNvGrpSpPr/>
          <p:nvPr/>
        </p:nvGrpSpPr>
        <p:grpSpPr>
          <a:xfrm>
            <a:off x="1726719" y="3547510"/>
            <a:ext cx="3184930" cy="738664"/>
            <a:chOff x="4444577" y="5236213"/>
            <a:chExt cx="3184930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10E2A2-4AC3-8333-E5BF-4163E1F13EF6}"/>
                </a:ext>
              </a:extLst>
            </p:cNvPr>
            <p:cNvSpPr txBox="1"/>
            <p:nvPr/>
          </p:nvSpPr>
          <p:spPr>
            <a:xfrm>
              <a:off x="4568270" y="5236213"/>
              <a:ext cx="30612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물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토양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대기 등이 </a:t>
              </a:r>
              <a:r>
                <a:rPr kumimoji="0" lang="ko-KR" altLang="en-US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오염되</a:t>
              </a:r>
              <a:r>
                <a:rPr lang="ko-KR" altLang="en-US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지 않은 상태여야 하고</a:t>
              </a:r>
              <a:r>
                <a:rPr lang="en-US" altLang="ko-KR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교통</a:t>
              </a:r>
              <a:r>
                <a:rPr lang="en-US" altLang="ko-KR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치안</a:t>
              </a:r>
              <a:r>
                <a:rPr lang="en-US" altLang="ko-KR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의료</a:t>
              </a:r>
              <a:r>
                <a:rPr lang="en-US" altLang="ko-KR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교육</a:t>
              </a:r>
              <a:r>
                <a:rPr lang="en-US" altLang="ko-KR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문화 등이 풍요로워야 함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4592FA"/>
                </a:solidFill>
                <a:effectLst/>
                <a:uLnTx/>
                <a:uFillTx/>
                <a:latin typeface="+mj-lt"/>
                <a:ea typeface="나눔스퀘어 Bold" panose="020B0600000101010101" pitchFamily="50" charset="-127"/>
                <a:cs typeface="Pretendard" panose="02000503000000020004" pitchFamily="50" charset="-127"/>
              </a:endParaRPr>
            </a:p>
          </p:txBody>
        </p:sp>
        <p:pic>
          <p:nvPicPr>
            <p:cNvPr id="18" name="그림 17" descr="원이(가) 표시된 사진&#10;&#10;자동 생성된 설명">
              <a:extLst>
                <a:ext uri="{FF2B5EF4-FFF2-40B4-BE49-F238E27FC236}">
                  <a16:creationId xmlns:a16="http://schemas.microsoft.com/office/drawing/2014/main" id="{F5660399-9288-9EC3-9FCE-3D68BCFF9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77" y="5238194"/>
              <a:ext cx="199383" cy="299374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FCF4617-7D75-C3E2-B557-310848479318}"/>
              </a:ext>
            </a:extLst>
          </p:cNvPr>
          <p:cNvGrpSpPr/>
          <p:nvPr/>
        </p:nvGrpSpPr>
        <p:grpSpPr>
          <a:xfrm>
            <a:off x="1358736" y="5631439"/>
            <a:ext cx="4831751" cy="369332"/>
            <a:chOff x="1278092" y="3181527"/>
            <a:chExt cx="4831751" cy="369332"/>
          </a:xfrm>
        </p:grpSpPr>
        <p:pic>
          <p:nvPicPr>
            <p:cNvPr id="21" name="그림 20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97A5DDEF-284B-ADD8-E4D4-1CCBD8A63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B34202-613E-E0E1-F795-6AD3EFF9B593}"/>
                </a:ext>
              </a:extLst>
            </p:cNvPr>
            <p:cNvSpPr txBox="1"/>
            <p:nvPr/>
          </p:nvSpPr>
          <p:spPr>
            <a:xfrm>
              <a:off x="1559149" y="3181527"/>
              <a:ext cx="4550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도심 내 녹지 공간 늘리기</a:t>
              </a:r>
              <a:r>
                <a:rPr lang="en-US" altLang="ko-KR" dirty="0">
                  <a:latin typeface="+mj-lt"/>
                  <a:ea typeface="NanumGothicExtraBold" panose="020D0904000000000000" pitchFamily="50" charset="-127"/>
                </a:rPr>
                <a:t>, </a:t>
              </a:r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각종 인프라 확충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50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018DE25-31D4-5830-9F03-A3F55A8968E4}"/>
              </a:ext>
            </a:extLst>
          </p:cNvPr>
          <p:cNvSpPr/>
          <p:nvPr/>
        </p:nvSpPr>
        <p:spPr>
          <a:xfrm>
            <a:off x="1112068" y="2781476"/>
            <a:ext cx="9967863" cy="33606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11C21BC-04E6-8654-1559-09F9EDF4D23E}"/>
              </a:ext>
            </a:extLst>
          </p:cNvPr>
          <p:cNvSpPr/>
          <p:nvPr/>
        </p:nvSpPr>
        <p:spPr>
          <a:xfrm>
            <a:off x="1112068" y="2434691"/>
            <a:ext cx="1425916" cy="436054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>
                <a:solidFill>
                  <a:prstClr val="white"/>
                </a:solidFill>
                <a:latin typeface="NanumGothicExtraBold" pitchFamily="2" charset="-127"/>
                <a:ea typeface="NanumGothicExtraBold" pitchFamily="2" charset="-127"/>
              </a:rPr>
              <a:t>경제적 안정</a:t>
            </a:r>
            <a:endParaRPr lang="en-US" dirty="0">
              <a:solidFill>
                <a:prstClr val="white"/>
              </a:solidFill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513407" y="621529"/>
            <a:ext cx="7165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행복한 삶을 위해 필요한 조건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600446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1727606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행복한 삶을 위해서는 어떤 조건이 필요할까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?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13BCEB7-84ED-B8ED-FE3A-7BB2405F1482}"/>
              </a:ext>
            </a:extLst>
          </p:cNvPr>
          <p:cNvGrpSpPr/>
          <p:nvPr/>
        </p:nvGrpSpPr>
        <p:grpSpPr>
          <a:xfrm>
            <a:off x="9355632" y="334248"/>
            <a:ext cx="1143803" cy="1105826"/>
            <a:chOff x="8156713" y="333662"/>
            <a:chExt cx="1143803" cy="1105826"/>
          </a:xfrm>
        </p:grpSpPr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F750960B-94B5-B880-08A7-57089EFD0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8" name="그림 7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A787DAC9-DFC4-F416-9A64-93CBCB710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11" name="그림 10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605251CE-89D0-D821-50BA-72309B045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6885E57-1C33-1397-F7C5-E23888A33004}"/>
              </a:ext>
            </a:extLst>
          </p:cNvPr>
          <p:cNvGrpSpPr/>
          <p:nvPr/>
        </p:nvGrpSpPr>
        <p:grpSpPr>
          <a:xfrm>
            <a:off x="1358736" y="3154493"/>
            <a:ext cx="4668708" cy="369332"/>
            <a:chOff x="1278092" y="3181527"/>
            <a:chExt cx="4668708" cy="369332"/>
          </a:xfrm>
        </p:grpSpPr>
        <p:pic>
          <p:nvPicPr>
            <p:cNvPr id="14" name="그림 13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72C8C9B-6519-A0AC-71EF-3719AD167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1C7D6E-2C96-ECA1-3061-BDA2C5366839}"/>
                </a:ext>
              </a:extLst>
            </p:cNvPr>
            <p:cNvSpPr txBox="1"/>
            <p:nvPr/>
          </p:nvSpPr>
          <p:spPr>
            <a:xfrm>
              <a:off x="1559149" y="3181527"/>
              <a:ext cx="438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일정 수준 이상의 소득이 필요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6C7A50B-7AA2-FAFD-6A16-75B7491699FE}"/>
              </a:ext>
            </a:extLst>
          </p:cNvPr>
          <p:cNvGrpSpPr/>
          <p:nvPr/>
        </p:nvGrpSpPr>
        <p:grpSpPr>
          <a:xfrm>
            <a:off x="1726719" y="3485727"/>
            <a:ext cx="3184930" cy="738664"/>
            <a:chOff x="4444577" y="5236213"/>
            <a:chExt cx="3184930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10E2A2-4AC3-8333-E5BF-4163E1F13EF6}"/>
                </a:ext>
              </a:extLst>
            </p:cNvPr>
            <p:cNvSpPr txBox="1"/>
            <p:nvPr/>
          </p:nvSpPr>
          <p:spPr>
            <a:xfrm>
              <a:off x="4568270" y="5236213"/>
              <a:ext cx="30612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물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토양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대기 등이 </a:t>
              </a:r>
              <a:r>
                <a:rPr kumimoji="0" lang="ko-KR" altLang="en-US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오염되</a:t>
              </a:r>
              <a:r>
                <a:rPr lang="ko-KR" altLang="en-US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지 않은 상태여야 하고</a:t>
              </a:r>
              <a:r>
                <a:rPr lang="en-US" altLang="ko-KR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교통</a:t>
              </a:r>
              <a:r>
                <a:rPr lang="en-US" altLang="ko-KR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치안</a:t>
              </a:r>
              <a:r>
                <a:rPr lang="en-US" altLang="ko-KR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의료</a:t>
              </a:r>
              <a:r>
                <a:rPr lang="en-US" altLang="ko-KR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교육</a:t>
              </a:r>
              <a:r>
                <a:rPr lang="en-US" altLang="ko-KR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, </a:t>
              </a:r>
              <a:r>
                <a:rPr lang="ko-KR" altLang="en-US" sz="1400" dirty="0">
                  <a:solidFill>
                    <a:srgbClr val="4592FA"/>
                  </a:solidFill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문화 등이 풍요로워야 함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4592FA"/>
                </a:solidFill>
                <a:effectLst/>
                <a:uLnTx/>
                <a:uFillTx/>
                <a:latin typeface="+mj-lt"/>
                <a:ea typeface="나눔스퀘어 Bold" panose="020B0600000101010101" pitchFamily="50" charset="-127"/>
                <a:cs typeface="Pretendard" panose="02000503000000020004" pitchFamily="50" charset="-127"/>
              </a:endParaRPr>
            </a:p>
          </p:txBody>
        </p:sp>
        <p:pic>
          <p:nvPicPr>
            <p:cNvPr id="18" name="그림 17" descr="원이(가) 표시된 사진&#10;&#10;자동 생성된 설명">
              <a:extLst>
                <a:ext uri="{FF2B5EF4-FFF2-40B4-BE49-F238E27FC236}">
                  <a16:creationId xmlns:a16="http://schemas.microsoft.com/office/drawing/2014/main" id="{F5660399-9288-9EC3-9FCE-3D68BCFF9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77" y="5238194"/>
              <a:ext cx="199383" cy="299374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FCF4617-7D75-C3E2-B557-310848479318}"/>
              </a:ext>
            </a:extLst>
          </p:cNvPr>
          <p:cNvGrpSpPr/>
          <p:nvPr/>
        </p:nvGrpSpPr>
        <p:grpSpPr>
          <a:xfrm>
            <a:off x="1358736" y="5631439"/>
            <a:ext cx="9892091" cy="369332"/>
            <a:chOff x="1278092" y="3181527"/>
            <a:chExt cx="9892091" cy="369332"/>
          </a:xfrm>
        </p:grpSpPr>
        <p:pic>
          <p:nvPicPr>
            <p:cNvPr id="21" name="그림 20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97A5DDEF-284B-ADD8-E4D4-1CCBD8A63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B34202-613E-E0E1-F795-6AD3EFF9B593}"/>
                </a:ext>
              </a:extLst>
            </p:cNvPr>
            <p:cNvSpPr txBox="1"/>
            <p:nvPr/>
          </p:nvSpPr>
          <p:spPr>
            <a:xfrm>
              <a:off x="1559148" y="3181527"/>
              <a:ext cx="9611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+mj-lt"/>
                  <a:ea typeface="G마켓 산스 TTF Bold" panose="02000000000000000000" pitchFamily="2" charset="-127"/>
                </a:rPr>
                <a:t>국가는 </a:t>
              </a:r>
              <a:r>
                <a:rPr lang="ko-KR" altLang="en-US" b="1" dirty="0">
                  <a:highlight>
                    <a:srgbClr val="FFFF00"/>
                  </a:highlight>
                  <a:latin typeface="+mj-lt"/>
                  <a:ea typeface="G마켓 산스 TTF Bold" panose="02000000000000000000" pitchFamily="2" charset="-127"/>
                </a:rPr>
                <a:t>최소한의 소득을 보장하고 국민이 안정적인 경제생활을 유지할 수 있도록 노력</a:t>
              </a:r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342FC654-033C-D5A2-B04D-2A0D75BB58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721"/>
          <a:stretch/>
        </p:blipFill>
        <p:spPr>
          <a:xfrm>
            <a:off x="5310820" y="2839883"/>
            <a:ext cx="5807959" cy="2618164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E944CE68-1756-EBE6-854D-E3684A340275}"/>
              </a:ext>
            </a:extLst>
          </p:cNvPr>
          <p:cNvGrpSpPr/>
          <p:nvPr/>
        </p:nvGrpSpPr>
        <p:grpSpPr>
          <a:xfrm>
            <a:off x="1358736" y="4273249"/>
            <a:ext cx="3716405" cy="646331"/>
            <a:chOff x="1278092" y="3181527"/>
            <a:chExt cx="3716405" cy="646331"/>
          </a:xfrm>
        </p:grpSpPr>
        <p:pic>
          <p:nvPicPr>
            <p:cNvPr id="24" name="그림 23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AD45A09-8B20-62B1-2971-BBF7B6A7B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4C9789-FF00-F976-4C1F-74ABAE0673A5}"/>
                </a:ext>
              </a:extLst>
            </p:cNvPr>
            <p:cNvSpPr txBox="1"/>
            <p:nvPr/>
          </p:nvSpPr>
          <p:spPr>
            <a:xfrm>
              <a:off x="1559148" y="3181527"/>
              <a:ext cx="3435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NanumGothicExtraBold" pitchFamily="2" charset="-127"/>
                  <a:ea typeface="NanumGothicExtraBold" pitchFamily="2" charset="-127"/>
                </a:rPr>
                <a:t>평균 소득이 높더라도 모든 구성원의 삶의 질이 높은 것은 아님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4B3AD251-EF90-A622-E823-20825C58BB5B}"/>
              </a:ext>
            </a:extLst>
          </p:cNvPr>
          <p:cNvGrpSpPr/>
          <p:nvPr/>
        </p:nvGrpSpPr>
        <p:grpSpPr>
          <a:xfrm>
            <a:off x="1726719" y="4865227"/>
            <a:ext cx="3348422" cy="738664"/>
            <a:chOff x="4444577" y="5236213"/>
            <a:chExt cx="3348422" cy="73866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30E079-A81E-0D41-6BAD-D77890729553}"/>
                </a:ext>
              </a:extLst>
            </p:cNvPr>
            <p:cNvSpPr txBox="1"/>
            <p:nvPr/>
          </p:nvSpPr>
          <p:spPr>
            <a:xfrm>
              <a:off x="4568270" y="5236213"/>
              <a:ext cx="32247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복지 정책이 마련되어 있지 않으면 오히려 빈부 격차가 커지면서 소외 계층은 상대적 박탈감을 느낄 수 있음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4592FA"/>
                </a:solidFill>
                <a:effectLst/>
                <a:uLnTx/>
                <a:uFillTx/>
                <a:latin typeface="+mj-lt"/>
                <a:ea typeface="나눔스퀘어 Bold" panose="020B0600000101010101" pitchFamily="50" charset="-127"/>
                <a:cs typeface="Pretendard" panose="02000503000000020004" pitchFamily="50" charset="-127"/>
              </a:endParaRPr>
            </a:p>
          </p:txBody>
        </p:sp>
        <p:pic>
          <p:nvPicPr>
            <p:cNvPr id="32" name="그림 31" descr="원이(가) 표시된 사진&#10;&#10;자동 생성된 설명">
              <a:extLst>
                <a:ext uri="{FF2B5EF4-FFF2-40B4-BE49-F238E27FC236}">
                  <a16:creationId xmlns:a16="http://schemas.microsoft.com/office/drawing/2014/main" id="{18AD66FE-411B-2F8E-CF63-90179916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77" y="5238194"/>
              <a:ext cx="199383" cy="299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19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107683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630030" y="454375"/>
            <a:ext cx="155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자료 더하기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+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D9AB00-FC7C-2B81-DEAD-3B41ABC46846}"/>
              </a:ext>
            </a:extLst>
          </p:cNvPr>
          <p:cNvSpPr txBox="1"/>
          <p:nvPr/>
        </p:nvSpPr>
        <p:spPr>
          <a:xfrm>
            <a:off x="2462543" y="605197"/>
            <a:ext cx="634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경제적 안정과 행복의 상관관계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BC06916-0E43-4E29-AD85-19232CBD5A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9" r="1430"/>
          <a:stretch/>
        </p:blipFill>
        <p:spPr>
          <a:xfrm>
            <a:off x="1094611" y="2334588"/>
            <a:ext cx="9471047" cy="346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018DE25-31D4-5830-9F03-A3F55A8968E4}"/>
              </a:ext>
            </a:extLst>
          </p:cNvPr>
          <p:cNvSpPr/>
          <p:nvPr/>
        </p:nvSpPr>
        <p:spPr>
          <a:xfrm>
            <a:off x="1112068" y="2781476"/>
            <a:ext cx="9967863" cy="33606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11C21BC-04E6-8654-1559-09F9EDF4D23E}"/>
              </a:ext>
            </a:extLst>
          </p:cNvPr>
          <p:cNvSpPr/>
          <p:nvPr/>
        </p:nvSpPr>
        <p:spPr>
          <a:xfrm>
            <a:off x="1112068" y="2434691"/>
            <a:ext cx="1576850" cy="436054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>
                <a:solidFill>
                  <a:prstClr val="white"/>
                </a:solidFill>
                <a:latin typeface="NanumGothicExtraBold" pitchFamily="2" charset="-127"/>
                <a:ea typeface="NanumGothicExtraBold" pitchFamily="2" charset="-127"/>
              </a:rPr>
              <a:t>민주주의 발전</a:t>
            </a:r>
            <a:endParaRPr lang="en-US" dirty="0">
              <a:solidFill>
                <a:prstClr val="white"/>
              </a:solidFill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513407" y="621529"/>
            <a:ext cx="7165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행복한 삶을 위해 필요한 조건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600446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1727606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행복한 삶을 위해서는 어떤 조건이 필요할까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?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13BCEB7-84ED-B8ED-FE3A-7BB2405F1482}"/>
              </a:ext>
            </a:extLst>
          </p:cNvPr>
          <p:cNvGrpSpPr/>
          <p:nvPr/>
        </p:nvGrpSpPr>
        <p:grpSpPr>
          <a:xfrm>
            <a:off x="9355632" y="334248"/>
            <a:ext cx="1143803" cy="1105826"/>
            <a:chOff x="8156713" y="333662"/>
            <a:chExt cx="1143803" cy="1105826"/>
          </a:xfrm>
        </p:grpSpPr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F750960B-94B5-B880-08A7-57089EFD0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8" name="그림 7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A787DAC9-DFC4-F416-9A64-93CBCB710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11" name="그림 10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605251CE-89D0-D821-50BA-72309B045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6885E57-1C33-1397-F7C5-E23888A33004}"/>
              </a:ext>
            </a:extLst>
          </p:cNvPr>
          <p:cNvGrpSpPr/>
          <p:nvPr/>
        </p:nvGrpSpPr>
        <p:grpSpPr>
          <a:xfrm>
            <a:off x="1358736" y="3154493"/>
            <a:ext cx="5388053" cy="646331"/>
            <a:chOff x="1278092" y="3181527"/>
            <a:chExt cx="5388053" cy="646331"/>
          </a:xfrm>
        </p:grpSpPr>
        <p:pic>
          <p:nvPicPr>
            <p:cNvPr id="14" name="그림 13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72C8C9B-6519-A0AC-71EF-3719AD167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1C7D6E-2C96-ECA1-3061-BDA2C5366839}"/>
                </a:ext>
              </a:extLst>
            </p:cNvPr>
            <p:cNvSpPr txBox="1"/>
            <p:nvPr/>
          </p:nvSpPr>
          <p:spPr>
            <a:xfrm>
              <a:off x="1559148" y="3181527"/>
              <a:ext cx="5106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자유로운 정치 참여가 활성화 되는 </a:t>
              </a:r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민주주의 발전</a:t>
              </a:r>
              <a:r>
                <a:rPr lang="ko-KR" altLang="en-US" dirty="0">
                  <a:latin typeface="+mj-lt"/>
                  <a:ea typeface="NanumGothicExtraBold" panose="020D0904000000000000" pitchFamily="50" charset="-127"/>
                </a:rPr>
                <a:t>이 필요</a:t>
              </a:r>
              <a:endParaRPr lang="en-US" altLang="ko-KR" dirty="0">
                <a:latin typeface="+mj-lt"/>
                <a:ea typeface="NanumGothicExtraBold" panose="020D0904000000000000" pitchFamily="50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6C7A50B-7AA2-FAFD-6A16-75B7491699FE}"/>
              </a:ext>
            </a:extLst>
          </p:cNvPr>
          <p:cNvGrpSpPr/>
          <p:nvPr/>
        </p:nvGrpSpPr>
        <p:grpSpPr>
          <a:xfrm>
            <a:off x="1726719" y="3757579"/>
            <a:ext cx="4974354" cy="523220"/>
            <a:chOff x="4444577" y="5236213"/>
            <a:chExt cx="4974354" cy="5232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10E2A2-4AC3-8333-E5BF-4163E1F13EF6}"/>
                </a:ext>
              </a:extLst>
            </p:cNvPr>
            <p:cNvSpPr txBox="1"/>
            <p:nvPr/>
          </p:nvSpPr>
          <p:spPr>
            <a:xfrm>
              <a:off x="4568271" y="5236213"/>
              <a:ext cx="48506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민주주의란 시민이 주권을 가지고 국가를 스스로 다스려야 한다는 이념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4592FA"/>
                </a:solidFill>
                <a:effectLst/>
                <a:uLnTx/>
                <a:uFillTx/>
                <a:latin typeface="+mj-lt"/>
                <a:ea typeface="나눔스퀘어 Bold" panose="020B0600000101010101" pitchFamily="50" charset="-127"/>
                <a:cs typeface="Pretendard" panose="02000503000000020004" pitchFamily="50" charset="-127"/>
              </a:endParaRPr>
            </a:p>
          </p:txBody>
        </p:sp>
        <p:pic>
          <p:nvPicPr>
            <p:cNvPr id="18" name="그림 17" descr="원이(가) 표시된 사진&#10;&#10;자동 생성된 설명">
              <a:extLst>
                <a:ext uri="{FF2B5EF4-FFF2-40B4-BE49-F238E27FC236}">
                  <a16:creationId xmlns:a16="http://schemas.microsoft.com/office/drawing/2014/main" id="{F5660399-9288-9EC3-9FCE-3D68BCFF9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77" y="5238194"/>
              <a:ext cx="199383" cy="299374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FCF4617-7D75-C3E2-B557-310848479318}"/>
              </a:ext>
            </a:extLst>
          </p:cNvPr>
          <p:cNvGrpSpPr/>
          <p:nvPr/>
        </p:nvGrpSpPr>
        <p:grpSpPr>
          <a:xfrm>
            <a:off x="1358736" y="4914749"/>
            <a:ext cx="5388053" cy="646331"/>
            <a:chOff x="1278092" y="3181527"/>
            <a:chExt cx="5388053" cy="646331"/>
          </a:xfrm>
        </p:grpSpPr>
        <p:pic>
          <p:nvPicPr>
            <p:cNvPr id="21" name="그림 20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97A5DDEF-284B-ADD8-E4D4-1CCBD8A63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B34202-613E-E0E1-F795-6AD3EFF9B593}"/>
                </a:ext>
              </a:extLst>
            </p:cNvPr>
            <p:cNvSpPr txBox="1"/>
            <p:nvPr/>
          </p:nvSpPr>
          <p:spPr>
            <a:xfrm>
              <a:off x="1559148" y="3181527"/>
              <a:ext cx="5106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+mj-lt"/>
                  <a:ea typeface="G마켓 산스 TTF Bold" panose="02000000000000000000" pitchFamily="2" charset="-127"/>
                </a:rPr>
                <a:t>국가는 법치주의</a:t>
              </a:r>
              <a:r>
                <a:rPr lang="en-US" altLang="ko-KR" b="1" dirty="0">
                  <a:latin typeface="+mj-lt"/>
                  <a:ea typeface="G마켓 산스 TTF Bold" panose="02000000000000000000" pitchFamily="2" charset="-127"/>
                </a:rPr>
                <a:t>, </a:t>
              </a:r>
              <a:r>
                <a:rPr lang="ko-KR" altLang="en-US" b="1" dirty="0">
                  <a:latin typeface="+mj-lt"/>
                  <a:ea typeface="G마켓 산스 TTF Bold" panose="02000000000000000000" pitchFamily="2" charset="-127"/>
                </a:rPr>
                <a:t>선거 제도</a:t>
              </a:r>
              <a:r>
                <a:rPr lang="en-US" altLang="ko-KR" b="1" dirty="0">
                  <a:latin typeface="+mj-lt"/>
                  <a:ea typeface="G마켓 산스 TTF Bold" panose="02000000000000000000" pitchFamily="2" charset="-127"/>
                </a:rPr>
                <a:t>, </a:t>
              </a:r>
              <a:r>
                <a:rPr lang="ko-KR" altLang="en-US" b="1" dirty="0">
                  <a:latin typeface="+mj-lt"/>
                  <a:ea typeface="G마켓 산스 TTF Bold" panose="02000000000000000000" pitchFamily="2" charset="-127"/>
                </a:rPr>
                <a:t>삼권 분립 제도</a:t>
              </a:r>
              <a:r>
                <a:rPr lang="en-US" altLang="ko-KR" b="1" dirty="0">
                  <a:latin typeface="+mj-lt"/>
                  <a:ea typeface="G마켓 산스 TTF Bold" panose="02000000000000000000" pitchFamily="2" charset="-127"/>
                </a:rPr>
                <a:t>, </a:t>
              </a:r>
              <a:r>
                <a:rPr lang="ko-KR" altLang="en-US" b="1" dirty="0">
                  <a:latin typeface="+mj-lt"/>
                  <a:ea typeface="G마켓 산스 TTF Bold" panose="02000000000000000000" pitchFamily="2" charset="-127"/>
                </a:rPr>
                <a:t>언론의 자유 보장 등 민주적 제도를 갖추어야 함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944CE68-1756-EBE6-854D-E3684A340275}"/>
              </a:ext>
            </a:extLst>
          </p:cNvPr>
          <p:cNvGrpSpPr/>
          <p:nvPr/>
        </p:nvGrpSpPr>
        <p:grpSpPr>
          <a:xfrm>
            <a:off x="1358736" y="4230003"/>
            <a:ext cx="5388053" cy="646331"/>
            <a:chOff x="1278092" y="3181527"/>
            <a:chExt cx="5388053" cy="646331"/>
          </a:xfrm>
        </p:grpSpPr>
        <p:pic>
          <p:nvPicPr>
            <p:cNvPr id="24" name="그림 23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AD45A09-8B20-62B1-2971-BBF7B6A7B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4C9789-FF00-F976-4C1F-74ABAE0673A5}"/>
                </a:ext>
              </a:extLst>
            </p:cNvPr>
            <p:cNvSpPr txBox="1"/>
            <p:nvPr/>
          </p:nvSpPr>
          <p:spPr>
            <a:xfrm>
              <a:off x="1559148" y="3181527"/>
              <a:ext cx="5106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NanumGothicExtraBold" pitchFamily="2" charset="-127"/>
                  <a:ea typeface="NanumGothicExtraBold" pitchFamily="2" charset="-127"/>
                </a:rPr>
                <a:t>시민의 정치적 의사가 잘 반영될수록 시민의 인권을 존중 받으며 삶의 방식을 자유롭게 추구할 수 있음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4CA6BE09-62FC-E6E2-6A41-2E501848ACE5}"/>
              </a:ext>
            </a:extLst>
          </p:cNvPr>
          <p:cNvGrpSpPr/>
          <p:nvPr/>
        </p:nvGrpSpPr>
        <p:grpSpPr>
          <a:xfrm>
            <a:off x="1726719" y="5541763"/>
            <a:ext cx="5106998" cy="523220"/>
            <a:chOff x="4444577" y="5236213"/>
            <a:chExt cx="5106998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A3E33F-43DB-E43C-AABD-BD139D234BDD}"/>
                </a:ext>
              </a:extLst>
            </p:cNvPr>
            <p:cNvSpPr txBox="1"/>
            <p:nvPr/>
          </p:nvSpPr>
          <p:spPr>
            <a:xfrm>
              <a:off x="4568271" y="5236213"/>
              <a:ext cx="4983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시민 역시 투표권 행사에 그치지 않고 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highlight>
                    <a:srgbClr val="FFFF00"/>
                  </a:highlight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국가가 시민의 의견을 잘 반영 하는지 지속적으로 감시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해야 함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4592FA"/>
                </a:solidFill>
                <a:effectLst/>
                <a:uLnTx/>
                <a:uFillTx/>
                <a:latin typeface="+mj-lt"/>
                <a:ea typeface="나눔스퀘어 Bold" panose="020B0600000101010101" pitchFamily="50" charset="-127"/>
                <a:cs typeface="Pretendard" panose="02000503000000020004" pitchFamily="50" charset="-127"/>
              </a:endParaRPr>
            </a:p>
          </p:txBody>
        </p:sp>
        <p:pic>
          <p:nvPicPr>
            <p:cNvPr id="26" name="그림 25" descr="원이(가) 표시된 사진&#10;&#10;자동 생성된 설명">
              <a:extLst>
                <a:ext uri="{FF2B5EF4-FFF2-40B4-BE49-F238E27FC236}">
                  <a16:creationId xmlns:a16="http://schemas.microsoft.com/office/drawing/2014/main" id="{C599E276-0E4A-820F-8140-A72BC0690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77" y="5238194"/>
              <a:ext cx="199383" cy="299374"/>
            </a:xfrm>
            <a:prstGeom prst="rect">
              <a:avLst/>
            </a:prstGeom>
          </p:spPr>
        </p:pic>
      </p:grpSp>
      <p:pic>
        <p:nvPicPr>
          <p:cNvPr id="27" name="그림 26">
            <a:extLst>
              <a:ext uri="{FF2B5EF4-FFF2-40B4-BE49-F238E27FC236}">
                <a16:creationId xmlns:a16="http://schemas.microsoft.com/office/drawing/2014/main" id="{B0058D55-102B-758A-415F-ED80A5CB3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67" y="3293790"/>
            <a:ext cx="4162746" cy="24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107683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630030" y="454375"/>
            <a:ext cx="155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자료 더하기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+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D9AB00-FC7C-2B81-DEAD-3B41ABC46846}"/>
              </a:ext>
            </a:extLst>
          </p:cNvPr>
          <p:cNvSpPr txBox="1"/>
          <p:nvPr/>
        </p:nvSpPr>
        <p:spPr>
          <a:xfrm>
            <a:off x="2462543" y="605197"/>
            <a:ext cx="634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민주주의를 위해 사우는 미얀마의 시민들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FFFF95C-4451-BF5E-02F2-726453F00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83" y="2074785"/>
            <a:ext cx="8001000" cy="376746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1D1B4A0-6740-92D1-FC5D-645433727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49" y="2678928"/>
            <a:ext cx="4111957" cy="2842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465810-7395-FB2A-31A8-25D2149EACEA}"/>
              </a:ext>
            </a:extLst>
          </p:cNvPr>
          <p:cNvSpPr txBox="1"/>
          <p:nvPr/>
        </p:nvSpPr>
        <p:spPr>
          <a:xfrm>
            <a:off x="7450857" y="5548518"/>
            <a:ext cx="2716332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‘</a:t>
            </a:r>
            <a:r>
              <a:rPr lang="ko-KR" altLang="en-US" sz="105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독재 종식</a:t>
            </a:r>
            <a:r>
              <a:rPr lang="en-US" altLang="ko-KR" sz="105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‘  </a:t>
            </a:r>
            <a:r>
              <a:rPr lang="ko-KR" altLang="en-US" sz="105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lt"/>
                <a:cs typeface="Pretendard" panose="02000503000000020004" pitchFamily="50" charset="-127"/>
              </a:rPr>
              <a:t>팻말을 들고 시위하는 미얀마 시민들</a:t>
            </a:r>
          </a:p>
        </p:txBody>
      </p:sp>
    </p:spTree>
    <p:extLst>
      <p:ext uri="{BB962C8B-B14F-4D97-AF65-F5344CB8AC3E}">
        <p14:creationId xmlns:p14="http://schemas.microsoft.com/office/powerpoint/2010/main" val="8651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018DE25-31D4-5830-9F03-A3F55A8968E4}"/>
              </a:ext>
            </a:extLst>
          </p:cNvPr>
          <p:cNvSpPr/>
          <p:nvPr/>
        </p:nvSpPr>
        <p:spPr>
          <a:xfrm>
            <a:off x="1112068" y="2781476"/>
            <a:ext cx="9967863" cy="33606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11C21BC-04E6-8654-1559-09F9EDF4D23E}"/>
              </a:ext>
            </a:extLst>
          </p:cNvPr>
          <p:cNvSpPr/>
          <p:nvPr/>
        </p:nvSpPr>
        <p:spPr>
          <a:xfrm>
            <a:off x="1112068" y="2434691"/>
            <a:ext cx="1576850" cy="436054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dirty="0">
                <a:solidFill>
                  <a:prstClr val="white"/>
                </a:solidFill>
                <a:latin typeface="NanumGothicExtraBold" pitchFamily="2" charset="-127"/>
                <a:ea typeface="NanumGothicExtraBold" pitchFamily="2" charset="-127"/>
              </a:rPr>
              <a:t>도덕적 실천</a:t>
            </a:r>
            <a:endParaRPr lang="en-US" dirty="0">
              <a:solidFill>
                <a:prstClr val="white"/>
              </a:solidFill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2513407" y="621529"/>
            <a:ext cx="7165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행복한 삶을 위해 필요한 조건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98" y="1600446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2688918" y="1727606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행복한 삶을 위해서는 어떤 조건이 필요할까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?</a:t>
            </a:r>
            <a:endParaRPr lang="ko-KR" altLang="en-US" dirty="0">
              <a:latin typeface="NanumGothicExtraBold" pitchFamily="2" charset="-127"/>
              <a:ea typeface="NanumGothicExtraBold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13BCEB7-84ED-B8ED-FE3A-7BB2405F1482}"/>
              </a:ext>
            </a:extLst>
          </p:cNvPr>
          <p:cNvGrpSpPr/>
          <p:nvPr/>
        </p:nvGrpSpPr>
        <p:grpSpPr>
          <a:xfrm>
            <a:off x="9355632" y="334248"/>
            <a:ext cx="1143803" cy="1105826"/>
            <a:chOff x="8156713" y="333662"/>
            <a:chExt cx="1143803" cy="1105826"/>
          </a:xfrm>
        </p:grpSpPr>
        <p:pic>
          <p:nvPicPr>
            <p:cNvPr id="6" name="그림 5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F750960B-94B5-B880-08A7-57089EFD0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156713" y="333662"/>
              <a:ext cx="813989" cy="506407"/>
            </a:xfrm>
            <a:prstGeom prst="rect">
              <a:avLst/>
            </a:prstGeom>
          </p:spPr>
        </p:pic>
        <p:pic>
          <p:nvPicPr>
            <p:cNvPr id="8" name="그림 7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A787DAC9-DFC4-F416-9A64-93CBCB710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640887" y="773733"/>
              <a:ext cx="659629" cy="410375"/>
            </a:xfrm>
            <a:prstGeom prst="rect">
              <a:avLst/>
            </a:prstGeom>
          </p:spPr>
        </p:pic>
        <p:pic>
          <p:nvPicPr>
            <p:cNvPr id="11" name="그림 10" descr="상징, 예술, 별이(가) 표시된 사진&#10;&#10;자동 생성된 설명">
              <a:extLst>
                <a:ext uri="{FF2B5EF4-FFF2-40B4-BE49-F238E27FC236}">
                  <a16:creationId xmlns:a16="http://schemas.microsoft.com/office/drawing/2014/main" id="{605251CE-89D0-D821-50BA-72309B045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2" b="29324"/>
            <a:stretch/>
          </p:blipFill>
          <p:spPr>
            <a:xfrm>
              <a:off x="8432400" y="1180076"/>
              <a:ext cx="416974" cy="259412"/>
            </a:xfrm>
            <a:prstGeom prst="rect">
              <a:avLst/>
            </a:prstGeom>
          </p:spPr>
        </p:pic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6885E57-1C33-1397-F7C5-E23888A33004}"/>
              </a:ext>
            </a:extLst>
          </p:cNvPr>
          <p:cNvGrpSpPr/>
          <p:nvPr/>
        </p:nvGrpSpPr>
        <p:grpSpPr>
          <a:xfrm>
            <a:off x="1358736" y="3154493"/>
            <a:ext cx="5388053" cy="369332"/>
            <a:chOff x="1278092" y="3181527"/>
            <a:chExt cx="5388053" cy="369332"/>
          </a:xfrm>
        </p:grpSpPr>
        <p:pic>
          <p:nvPicPr>
            <p:cNvPr id="14" name="그림 13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72C8C9B-6519-A0AC-71EF-3719AD167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1C7D6E-2C96-ECA1-3061-BDA2C5366839}"/>
                </a:ext>
              </a:extLst>
            </p:cNvPr>
            <p:cNvSpPr txBox="1"/>
            <p:nvPr/>
          </p:nvSpPr>
          <p:spPr>
            <a:xfrm>
              <a:off x="1559148" y="3181527"/>
              <a:ext cx="5106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highlight>
                    <a:srgbClr val="FFFF00"/>
                  </a:highlight>
                  <a:latin typeface="+mj-lt"/>
                  <a:ea typeface="NanumGothicExtraBold" panose="020D0904000000000000" pitchFamily="50" charset="-127"/>
                </a:rPr>
                <a:t>도덕적 사고와 판단을 통한 실천</a:t>
              </a:r>
              <a:endParaRPr lang="en-US" altLang="ko-KR" dirty="0">
                <a:highlight>
                  <a:srgbClr val="FFFF00"/>
                </a:highlight>
                <a:latin typeface="+mj-lt"/>
                <a:ea typeface="NanumGothicExtraBold" panose="020D0904000000000000" pitchFamily="50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6C7A50B-7AA2-FAFD-6A16-75B7491699FE}"/>
              </a:ext>
            </a:extLst>
          </p:cNvPr>
          <p:cNvGrpSpPr/>
          <p:nvPr/>
        </p:nvGrpSpPr>
        <p:grpSpPr>
          <a:xfrm>
            <a:off x="1726719" y="3485727"/>
            <a:ext cx="4534774" cy="523220"/>
            <a:chOff x="4444577" y="5236213"/>
            <a:chExt cx="4534774" cy="5232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10E2A2-4AC3-8333-E5BF-4163E1F13EF6}"/>
                </a:ext>
              </a:extLst>
            </p:cNvPr>
            <p:cNvSpPr txBox="1"/>
            <p:nvPr/>
          </p:nvSpPr>
          <p:spPr>
            <a:xfrm>
              <a:off x="4568271" y="5236213"/>
              <a:ext cx="4411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바람직한 삶이 무엇인지 성찰하고 도덕적으로 행동을 할 때 삶의 의미와 행복을 느낄 수 있음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4592FA"/>
                </a:solidFill>
                <a:effectLst/>
                <a:uLnTx/>
                <a:uFillTx/>
                <a:latin typeface="+mj-lt"/>
                <a:ea typeface="나눔스퀘어 Bold" panose="020B0600000101010101" pitchFamily="50" charset="-127"/>
                <a:cs typeface="Pretendard" panose="02000503000000020004" pitchFamily="50" charset="-127"/>
              </a:endParaRPr>
            </a:p>
          </p:txBody>
        </p:sp>
        <p:pic>
          <p:nvPicPr>
            <p:cNvPr id="18" name="그림 17" descr="원이(가) 표시된 사진&#10;&#10;자동 생성된 설명">
              <a:extLst>
                <a:ext uri="{FF2B5EF4-FFF2-40B4-BE49-F238E27FC236}">
                  <a16:creationId xmlns:a16="http://schemas.microsoft.com/office/drawing/2014/main" id="{F5660399-9288-9EC3-9FCE-3D68BCFF9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77" y="5238194"/>
              <a:ext cx="199383" cy="299374"/>
            </a:xfrm>
            <a:prstGeom prst="rect">
              <a:avLst/>
            </a:prstGeom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944CE68-1756-EBE6-854D-E3684A340275}"/>
              </a:ext>
            </a:extLst>
          </p:cNvPr>
          <p:cNvGrpSpPr/>
          <p:nvPr/>
        </p:nvGrpSpPr>
        <p:grpSpPr>
          <a:xfrm>
            <a:off x="1358736" y="5212364"/>
            <a:ext cx="5388053" cy="646331"/>
            <a:chOff x="1278092" y="3181527"/>
            <a:chExt cx="5388053" cy="646331"/>
          </a:xfrm>
        </p:grpSpPr>
        <p:pic>
          <p:nvPicPr>
            <p:cNvPr id="24" name="그림 23" descr="그래픽, 디자인이(가) 표시된 사진&#10;&#10;자동 생성된 설명">
              <a:extLst>
                <a:ext uri="{FF2B5EF4-FFF2-40B4-BE49-F238E27FC236}">
                  <a16:creationId xmlns:a16="http://schemas.microsoft.com/office/drawing/2014/main" id="{1AD45A09-8B20-62B1-2971-BBF7B6A7B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92" y="3201625"/>
              <a:ext cx="329135" cy="32913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4C9789-FF00-F976-4C1F-74ABAE0673A5}"/>
                </a:ext>
              </a:extLst>
            </p:cNvPr>
            <p:cNvSpPr txBox="1"/>
            <p:nvPr/>
          </p:nvSpPr>
          <p:spPr>
            <a:xfrm>
              <a:off x="1559148" y="3181527"/>
              <a:ext cx="5106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NanumGothicExtraBold" pitchFamily="2" charset="-127"/>
                  <a:ea typeface="NanumGothicExtraBold" pitchFamily="2" charset="-127"/>
                </a:rPr>
                <a:t>사회적 약자의 고통에 공감하는 등 공동체 구성원 모두가 행복해 질 수 있는 방법을 찾아야 함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4B3AD251-EF90-A622-E823-20825C58BB5B}"/>
              </a:ext>
            </a:extLst>
          </p:cNvPr>
          <p:cNvGrpSpPr/>
          <p:nvPr/>
        </p:nvGrpSpPr>
        <p:grpSpPr>
          <a:xfrm>
            <a:off x="1726719" y="5804342"/>
            <a:ext cx="4871789" cy="307777"/>
            <a:chOff x="4444577" y="5236213"/>
            <a:chExt cx="4871789" cy="30777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30E079-A81E-0D41-6BAD-D77890729553}"/>
                </a:ext>
              </a:extLst>
            </p:cNvPr>
            <p:cNvSpPr txBox="1"/>
            <p:nvPr/>
          </p:nvSpPr>
          <p:spPr>
            <a:xfrm>
              <a:off x="4568271" y="5236213"/>
              <a:ext cx="4748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highlight>
                    <a:srgbClr val="FFFF00"/>
                  </a:highlight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더불어 살아가려는 노력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4592FA"/>
                  </a:solidFill>
                  <a:effectLst/>
                  <a:uLnTx/>
                  <a:uFillTx/>
                  <a:latin typeface="+mj-lt"/>
                  <a:ea typeface="나눔스퀘어 Bold" panose="020B0600000101010101" pitchFamily="50" charset="-127"/>
                  <a:cs typeface="Pretendard" panose="02000503000000020004" pitchFamily="50" charset="-127"/>
                </a:rPr>
                <a:t>이 필요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solidFill>
                  <a:srgbClr val="4592FA"/>
                </a:solidFill>
                <a:effectLst/>
                <a:uLnTx/>
                <a:uFillTx/>
                <a:latin typeface="+mj-lt"/>
                <a:ea typeface="나눔스퀘어 Bold" panose="020B0600000101010101" pitchFamily="50" charset="-127"/>
                <a:cs typeface="Pretendard" panose="02000503000000020004" pitchFamily="50" charset="-127"/>
              </a:endParaRPr>
            </a:p>
          </p:txBody>
        </p:sp>
        <p:pic>
          <p:nvPicPr>
            <p:cNvPr id="32" name="그림 31" descr="원이(가) 표시된 사진&#10;&#10;자동 생성된 설명">
              <a:extLst>
                <a:ext uri="{FF2B5EF4-FFF2-40B4-BE49-F238E27FC236}">
                  <a16:creationId xmlns:a16="http://schemas.microsoft.com/office/drawing/2014/main" id="{18AD66FE-411B-2F8E-CF63-90179916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77" y="5238194"/>
              <a:ext cx="199383" cy="299374"/>
            </a:xfrm>
            <a:prstGeom prst="rect">
              <a:avLst/>
            </a:prstGeom>
          </p:spPr>
        </p:pic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6D5C302F-0AE3-90FC-12B5-6FF76E6FA5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539" y="4034628"/>
            <a:ext cx="3993428" cy="119461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5C95CA33-001F-034A-9D0F-86D613B05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14" y="2926197"/>
            <a:ext cx="4511925" cy="312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409</Words>
  <Application>Microsoft Office PowerPoint</Application>
  <PresentationFormat>와이드스크린</PresentationFormat>
  <Paragraphs>68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NanumGothicExtraBold</vt:lpstr>
      <vt:lpstr>NanumGothic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12</cp:revision>
  <dcterms:created xsi:type="dcterms:W3CDTF">2024-08-13T02:16:59Z</dcterms:created>
  <dcterms:modified xsi:type="dcterms:W3CDTF">2024-09-19T01:04:19Z</dcterms:modified>
</cp:coreProperties>
</file>