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2"/>
  </p:notesMasterIdLst>
  <p:sldIdLst>
    <p:sldId id="292" r:id="rId5"/>
    <p:sldId id="298" r:id="rId6"/>
    <p:sldId id="297" r:id="rId7"/>
    <p:sldId id="318" r:id="rId8"/>
    <p:sldId id="312" r:id="rId9"/>
    <p:sldId id="319" r:id="rId10"/>
    <p:sldId id="295" r:id="rId11"/>
  </p:sldIdLst>
  <p:sldSz cx="12192000" cy="6858000"/>
  <p:notesSz cx="6858000" cy="9144000"/>
  <p:embeddedFontLst>
    <p:embeddedFont>
      <p:font typeface="NanumGothicExtraBold" panose="020D0904000000000000" pitchFamily="50" charset="-127"/>
      <p:bold r:id="rId13"/>
    </p:embeddedFont>
    <p:embeddedFont>
      <p:font typeface="Spoqa Han Sans Neo" panose="020B0600000101010101" charset="0"/>
      <p:regular r:id="rId14"/>
      <p:bold r:id="rId15"/>
      <p:italic r:id="rId16"/>
      <p:boldItalic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8"/>
            <p14:sldId id="312"/>
            <p14:sldId id="319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9F"/>
    <a:srgbClr val="FBDFDA"/>
    <a:srgbClr val="E4CBF9"/>
    <a:srgbClr val="996600"/>
    <a:srgbClr val="F3E7B3"/>
    <a:srgbClr val="CEC5E1"/>
    <a:srgbClr val="B5A7D1"/>
    <a:srgbClr val="CCCC00"/>
    <a:srgbClr val="E32D91"/>
    <a:srgbClr val="6B1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3188" autoAdjust="0"/>
  </p:normalViewPr>
  <p:slideViewPr>
    <p:cSldViewPr snapToGrid="0" showGuides="1">
      <p:cViewPr varScale="1">
        <p:scale>
          <a:sx n="133" d="100"/>
          <a:sy n="133" d="100"/>
        </p:scale>
        <p:origin x="16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1252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678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sz="3600" dirty="0">
                <a:solidFill>
                  <a:schemeClr val="tx1"/>
                </a:solidFill>
                <a:latin typeface="+mj-ea"/>
                <a:ea typeface="+mj-ea"/>
              </a:rPr>
              <a:t>우리 음악 카드 뉴스 만들기</a:t>
            </a:r>
            <a:endParaRPr kumimoji="1" lang="en-US" altLang="ko-KR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Ⅳ.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창작해요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19675" y="4894508"/>
            <a:ext cx="215265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110~111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2740" y="3297406"/>
            <a:ext cx="6446520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우리나라의 음악 문화유산을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소개하는 카드 뉴스를 만들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카드 뉴스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1737359" y="1155600"/>
            <a:ext cx="9267175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주요 이슈나 뉴스를 이미지와 간결한 글로 재구성하여 표현하는 새로운 개념의 뉴스 형식 또는 문화 콘텐츠이다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모바일과 사회 관계망 서비스</a:t>
            </a:r>
            <a:r>
              <a:rPr lang="en-US" altLang="ko-KR" sz="1400" dirty="0">
                <a:latin typeface="+mn-ea"/>
              </a:rPr>
              <a:t>(SNS) </a:t>
            </a:r>
            <a:r>
              <a:rPr lang="ko-KR" altLang="en-US" sz="1400" dirty="0">
                <a:latin typeface="+mn-ea"/>
              </a:rPr>
              <a:t>환경에서 일반 기사보다 가독성과 전파력이 높다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A943CDA5-35CF-7F38-A1CE-D84D04E99B9E}"/>
              </a:ext>
            </a:extLst>
          </p:cNvPr>
          <p:cNvSpPr/>
          <p:nvPr/>
        </p:nvSpPr>
        <p:spPr>
          <a:xfrm>
            <a:off x="2664000" y="2246400"/>
            <a:ext cx="7480800" cy="1267200"/>
          </a:xfrm>
          <a:prstGeom prst="roundRect">
            <a:avLst/>
          </a:prstGeom>
          <a:solidFill>
            <a:srgbClr val="CEC5E1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[</a:t>
            </a:r>
            <a:r>
              <a:rPr lang="ko-KR" altLang="en-US" sz="1400" b="1" dirty="0">
                <a:solidFill>
                  <a:schemeClr val="tx1"/>
                </a:solidFill>
              </a:rPr>
              <a:t>나열형</a:t>
            </a:r>
            <a:r>
              <a:rPr lang="en-US" altLang="ko-KR" sz="1400" b="1" dirty="0">
                <a:solidFill>
                  <a:schemeClr val="tx1"/>
                </a:solidFill>
              </a:rPr>
              <a:t>]</a:t>
            </a:r>
            <a:r>
              <a:rPr lang="ko-KR" altLang="en-US" sz="1400" dirty="0">
                <a:solidFill>
                  <a:schemeClr val="tx1"/>
                </a:solidFill>
              </a:rPr>
              <a:t> 순서대로 정보를 작성하여 특정 정보를 이해하기 쉽게 요약한다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[</a:t>
            </a:r>
            <a:r>
              <a:rPr lang="ko-KR" altLang="en-US" sz="1400" b="1" dirty="0">
                <a:solidFill>
                  <a:schemeClr val="tx1"/>
                </a:solidFill>
              </a:rPr>
              <a:t>스토리텔링</a:t>
            </a:r>
            <a:r>
              <a:rPr lang="en-US" altLang="ko-KR" sz="1400" b="1" dirty="0">
                <a:solidFill>
                  <a:schemeClr val="tx1"/>
                </a:solidFill>
              </a:rPr>
              <a:t>]</a:t>
            </a:r>
            <a:r>
              <a:rPr lang="ko-KR" altLang="en-US" sz="1400" dirty="0">
                <a:solidFill>
                  <a:schemeClr val="tx1"/>
                </a:solidFill>
              </a:rPr>
              <a:t> 이야기하듯 콘텐츠를 전달할 수도 있다</a:t>
            </a:r>
            <a:r>
              <a:rPr lang="en-US" altLang="ko-KR" sz="1400" dirty="0">
                <a:solidFill>
                  <a:schemeClr val="tx1"/>
                </a:solidFill>
              </a:rPr>
              <a:t>. </a:t>
            </a:r>
            <a:r>
              <a:rPr lang="ko-KR" altLang="en-US" sz="1400" dirty="0">
                <a:solidFill>
                  <a:schemeClr val="tx1"/>
                </a:solidFill>
              </a:rPr>
              <a:t>나열형보다 전달 효과가 높다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3D37853A-76FF-95B8-3F36-4F6A2F6BC53D}"/>
              </a:ext>
            </a:extLst>
          </p:cNvPr>
          <p:cNvSpPr/>
          <p:nvPr/>
        </p:nvSpPr>
        <p:spPr>
          <a:xfrm>
            <a:off x="4474800" y="3967200"/>
            <a:ext cx="3798000" cy="1814400"/>
          </a:xfrm>
          <a:prstGeom prst="ellipse">
            <a:avLst/>
          </a:prstGeom>
          <a:solidFill>
            <a:srgbClr val="F3E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카드 뉴스를 만들 때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어떤 점을 고려해야 할까</a:t>
            </a:r>
            <a:r>
              <a:rPr lang="en-US" altLang="ko-KR" sz="1600" dirty="0">
                <a:solidFill>
                  <a:schemeClr val="tx1"/>
                </a:solidFill>
              </a:rPr>
              <a:t>?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유네스코 인류무형문화유산 알아보기</a:t>
            </a:r>
          </a:p>
        </p:txBody>
      </p:sp>
      <p:sp>
        <p:nvSpPr>
          <p:cNvPr id="53" name="구름 52">
            <a:extLst>
              <a:ext uri="{FF2B5EF4-FFF2-40B4-BE49-F238E27FC236}">
                <a16:creationId xmlns:a16="http://schemas.microsoft.com/office/drawing/2014/main" id="{4F52644A-C3E1-B4E9-BFE2-3EF405F69625}"/>
              </a:ext>
            </a:extLst>
          </p:cNvPr>
          <p:cNvSpPr/>
          <p:nvPr/>
        </p:nvSpPr>
        <p:spPr>
          <a:xfrm>
            <a:off x="1778400" y="1736400"/>
            <a:ext cx="1936800" cy="1152000"/>
          </a:xfrm>
          <a:prstGeom prst="cloud">
            <a:avLst/>
          </a:prstGeom>
          <a:solidFill>
            <a:srgbClr val="F3E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996600"/>
                </a:solidFill>
              </a:rPr>
              <a:t>종묘제례악</a:t>
            </a:r>
          </a:p>
        </p:txBody>
      </p:sp>
      <p:sp>
        <p:nvSpPr>
          <p:cNvPr id="54" name="구름 53">
            <a:extLst>
              <a:ext uri="{FF2B5EF4-FFF2-40B4-BE49-F238E27FC236}">
                <a16:creationId xmlns:a16="http://schemas.microsoft.com/office/drawing/2014/main" id="{4BC2EC76-3674-2E9B-7336-ADF8B0C07AC9}"/>
              </a:ext>
            </a:extLst>
          </p:cNvPr>
          <p:cNvSpPr/>
          <p:nvPr/>
        </p:nvSpPr>
        <p:spPr>
          <a:xfrm>
            <a:off x="5554800" y="2277000"/>
            <a:ext cx="1936800" cy="115200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996600"/>
                </a:solidFill>
              </a:rPr>
              <a:t>판소리</a:t>
            </a:r>
          </a:p>
        </p:txBody>
      </p:sp>
      <p:sp>
        <p:nvSpPr>
          <p:cNvPr id="55" name="구름 54">
            <a:extLst>
              <a:ext uri="{FF2B5EF4-FFF2-40B4-BE49-F238E27FC236}">
                <a16:creationId xmlns:a16="http://schemas.microsoft.com/office/drawing/2014/main" id="{DE30AF1C-F9A5-1D7C-9043-0BF65BB85154}"/>
              </a:ext>
            </a:extLst>
          </p:cNvPr>
          <p:cNvSpPr/>
          <p:nvPr/>
        </p:nvSpPr>
        <p:spPr>
          <a:xfrm>
            <a:off x="3531600" y="4364400"/>
            <a:ext cx="1936800" cy="1152000"/>
          </a:xfrm>
          <a:prstGeom prst="cloud">
            <a:avLst/>
          </a:prstGeom>
          <a:solidFill>
            <a:srgbClr val="E4C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5"/>
                </a:solidFill>
              </a:rPr>
              <a:t>가곡</a:t>
            </a:r>
          </a:p>
        </p:txBody>
      </p:sp>
      <p:sp>
        <p:nvSpPr>
          <p:cNvPr id="56" name="구름 55">
            <a:extLst>
              <a:ext uri="{FF2B5EF4-FFF2-40B4-BE49-F238E27FC236}">
                <a16:creationId xmlns:a16="http://schemas.microsoft.com/office/drawing/2014/main" id="{D4422965-CC56-7546-F61D-0C997913F9D5}"/>
              </a:ext>
            </a:extLst>
          </p:cNvPr>
          <p:cNvSpPr/>
          <p:nvPr/>
        </p:nvSpPr>
        <p:spPr>
          <a:xfrm>
            <a:off x="7131600" y="4364400"/>
            <a:ext cx="1936800" cy="11520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/>
                </a:solidFill>
              </a:rPr>
              <a:t>강강술래</a:t>
            </a:r>
          </a:p>
        </p:txBody>
      </p:sp>
      <p:sp>
        <p:nvSpPr>
          <p:cNvPr id="57" name="구름 56">
            <a:extLst>
              <a:ext uri="{FF2B5EF4-FFF2-40B4-BE49-F238E27FC236}">
                <a16:creationId xmlns:a16="http://schemas.microsoft.com/office/drawing/2014/main" id="{BE9E3848-3D2E-4B73-3B4B-E59AF248D0E6}"/>
              </a:ext>
            </a:extLst>
          </p:cNvPr>
          <p:cNvSpPr/>
          <p:nvPr/>
        </p:nvSpPr>
        <p:spPr>
          <a:xfrm>
            <a:off x="9014400" y="1519200"/>
            <a:ext cx="1936800" cy="11520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4"/>
                </a:solidFill>
              </a:rPr>
              <a:t>탈춤</a:t>
            </a:r>
          </a:p>
        </p:txBody>
      </p:sp>
    </p:spTree>
    <p:extLst>
      <p:ext uri="{BB962C8B-B14F-4D97-AF65-F5344CB8AC3E}">
        <p14:creationId xmlns:p14="http://schemas.microsoft.com/office/powerpoint/2010/main" val="17988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 err="1"/>
              <a:t>모둠별로</a:t>
            </a:r>
            <a:r>
              <a:rPr kumimoji="1" lang="ko-KR" altLang="en-US" dirty="0"/>
              <a:t> 마인드맵과 스토리보드 작성하기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9" name="그림 18" descr="텍스트, 원, 도표, 디자인이(가) 표시된 사진&#10;&#10;자동 생성된 설명">
            <a:extLst>
              <a:ext uri="{FF2B5EF4-FFF2-40B4-BE49-F238E27FC236}">
                <a16:creationId xmlns:a16="http://schemas.microsoft.com/office/drawing/2014/main" id="{F3FEBC9E-F489-BB7E-69BD-8147805C9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94" y="1043498"/>
            <a:ext cx="5464506" cy="4531386"/>
          </a:xfrm>
          <a:prstGeom prst="rect">
            <a:avLst/>
          </a:prstGeom>
        </p:spPr>
      </p:pic>
      <p:pic>
        <p:nvPicPr>
          <p:cNvPr id="21" name="그림 20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61D60DB5-CE45-C627-C63C-9B2645CA0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15" y="1367999"/>
            <a:ext cx="4955917" cy="4017689"/>
          </a:xfrm>
          <a:prstGeom prst="rect">
            <a:avLst/>
          </a:prstGeom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1FF89776-CBC5-57CB-790D-07E79874060C}"/>
              </a:ext>
            </a:extLst>
          </p:cNvPr>
          <p:cNvSpPr/>
          <p:nvPr/>
        </p:nvSpPr>
        <p:spPr>
          <a:xfrm>
            <a:off x="1666946" y="5574093"/>
            <a:ext cx="4273053" cy="432290"/>
          </a:xfrm>
          <a:prstGeom prst="roundRect">
            <a:avLst/>
          </a:prstGeom>
          <a:solidFill>
            <a:srgbClr val="4E82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특별히 제한하지 않고 가능한 많은 아이디어를 내본다</a:t>
            </a:r>
            <a:r>
              <a:rPr lang="en-US" altLang="ko-KR" sz="1100" dirty="0">
                <a:solidFill>
                  <a:schemeClr val="bg1"/>
                </a:solidFill>
              </a:rPr>
              <a:t>.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F97DBD6A-938B-D444-D058-4D867FB040B0}"/>
              </a:ext>
            </a:extLst>
          </p:cNvPr>
          <p:cNvSpPr/>
          <p:nvPr/>
        </p:nvSpPr>
        <p:spPr>
          <a:xfrm>
            <a:off x="7917747" y="959907"/>
            <a:ext cx="3974400" cy="342792"/>
          </a:xfrm>
          <a:prstGeom prst="roundRect">
            <a:avLst/>
          </a:prstGeom>
          <a:solidFill>
            <a:srgbClr val="FBDF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</a:rPr>
              <a:t>전개 방법을 어떻게 할 것인지 정하고 작성한다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카드 뉴스 만들기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C0ED8-D5B0-82F0-97F2-F9EBDDFA2CD2}"/>
              </a:ext>
            </a:extLst>
          </p:cNvPr>
          <p:cNvSpPr txBox="1"/>
          <p:nvPr/>
        </p:nvSpPr>
        <p:spPr>
          <a:xfrm>
            <a:off x="7158464" y="3047231"/>
            <a:ext cx="2587494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err="1">
                <a:latin typeface="+mn-ea"/>
              </a:rPr>
              <a:t>미리캔버스</a:t>
            </a:r>
            <a:endParaRPr lang="en-US" altLang="ko-KR" sz="14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 err="1">
                <a:latin typeface="+mn-ea"/>
              </a:rPr>
              <a:t>캔바</a:t>
            </a:r>
            <a:endParaRPr lang="en-US" altLang="ko-KR" sz="14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>
                <a:latin typeface="+mn-ea"/>
              </a:rPr>
              <a:t>파워포인트 등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F272945-FD2C-5E54-E1CB-F78643F8E3E3}"/>
              </a:ext>
            </a:extLst>
          </p:cNvPr>
          <p:cNvSpPr/>
          <p:nvPr/>
        </p:nvSpPr>
        <p:spPr>
          <a:xfrm>
            <a:off x="2317791" y="2211258"/>
            <a:ext cx="2901600" cy="563971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직접 종이에 그림과 글씨를 쓰기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FE54390-74F4-6361-7747-C143F1BD5711}"/>
              </a:ext>
            </a:extLst>
          </p:cNvPr>
          <p:cNvSpPr/>
          <p:nvPr/>
        </p:nvSpPr>
        <p:spPr>
          <a:xfrm>
            <a:off x="7001411" y="2218383"/>
            <a:ext cx="2901600" cy="563971"/>
          </a:xfrm>
          <a:prstGeom prst="round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디지털 매체에서 만들기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5308E-5776-BB88-B503-E4D5FDF15581}"/>
              </a:ext>
            </a:extLst>
          </p:cNvPr>
          <p:cNvSpPr txBox="1"/>
          <p:nvPr/>
        </p:nvSpPr>
        <p:spPr>
          <a:xfrm>
            <a:off x="1776444" y="1035872"/>
            <a:ext cx="9102756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스토리보드를 바탕으로 어떻게 카드 뉴스를 제작할 것인지 </a:t>
            </a:r>
            <a:r>
              <a:rPr lang="ko-KR" altLang="en-US" sz="1400" dirty="0" err="1">
                <a:latin typeface="+mn-ea"/>
              </a:rPr>
              <a:t>모둠별로</a:t>
            </a:r>
            <a:r>
              <a:rPr lang="ko-KR" altLang="en-US" sz="1400" dirty="0">
                <a:latin typeface="+mn-ea"/>
              </a:rPr>
              <a:t> 정한다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25530-0C42-7832-2498-A892803A49D9}"/>
              </a:ext>
            </a:extLst>
          </p:cNvPr>
          <p:cNvSpPr txBox="1"/>
          <p:nvPr/>
        </p:nvSpPr>
        <p:spPr>
          <a:xfrm>
            <a:off x="2474844" y="3062556"/>
            <a:ext cx="2587494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>
                <a:latin typeface="+mn-ea"/>
              </a:rPr>
              <a:t>스케치북</a:t>
            </a:r>
            <a:endParaRPr lang="en-US" altLang="ko-KR" sz="14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>
                <a:latin typeface="+mn-ea"/>
              </a:rPr>
              <a:t>색연필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연필</a:t>
            </a:r>
            <a:endParaRPr lang="en-US" altLang="ko-KR" sz="14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dirty="0">
                <a:latin typeface="+mn-ea"/>
              </a:rPr>
              <a:t>사인펜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보드마카</a:t>
            </a:r>
            <a:r>
              <a:rPr lang="ko-KR" altLang="en-US" sz="1400" dirty="0">
                <a:latin typeface="+mn-ea"/>
              </a:rPr>
              <a:t> 등</a:t>
            </a:r>
            <a:endParaRPr lang="en-US" altLang="ko-KR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054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170</Words>
  <Application>Microsoft Office PowerPoint</Application>
  <PresentationFormat>와이드스크린</PresentationFormat>
  <Paragraphs>40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맑은 고딕</vt:lpstr>
      <vt:lpstr>Arial</vt:lpstr>
      <vt:lpstr>나눔고딕</vt:lpstr>
      <vt:lpstr>Spoqa Han Sans Neo</vt:lpstr>
      <vt:lpstr>NanumGothicExtraBold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215</cp:revision>
  <dcterms:created xsi:type="dcterms:W3CDTF">2024-07-03T01:17:18Z</dcterms:created>
  <dcterms:modified xsi:type="dcterms:W3CDTF">2025-03-18T09:14:33Z</dcterms:modified>
</cp:coreProperties>
</file>