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sldIdLst>
    <p:sldId id="292" r:id="rId5"/>
    <p:sldId id="299" r:id="rId6"/>
    <p:sldId id="296" r:id="rId7"/>
    <p:sldId id="302" r:id="rId8"/>
    <p:sldId id="311" r:id="rId9"/>
    <p:sldId id="309" r:id="rId10"/>
    <p:sldId id="310" r:id="rId11"/>
    <p:sldId id="312" r:id="rId12"/>
    <p:sldId id="313" r:id="rId13"/>
    <p:sldId id="314" r:id="rId14"/>
    <p:sldId id="295" r:id="rId15"/>
  </p:sldIdLst>
  <p:sldSz cx="12192000" cy="6858000"/>
  <p:notesSz cx="6858000" cy="9144000"/>
  <p:embeddedFontLst>
    <p:embeddedFont>
      <p:font typeface="NanumGothicExtraBold" pitchFamily="2" charset="-127"/>
      <p:bold r:id="rId17"/>
    </p:embeddedFont>
    <p:embeddedFont>
      <p:font typeface="나눔고딕" pitchFamily="2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B8D1"/>
    <a:srgbClr val="3CC864"/>
    <a:srgbClr val="19552A"/>
    <a:srgbClr val="633CC8"/>
    <a:srgbClr val="3CC7C2"/>
    <a:srgbClr val="3C48C7"/>
    <a:srgbClr val="42DC6E"/>
    <a:srgbClr val="73D790"/>
    <a:srgbClr val="3CC885"/>
    <a:srgbClr val="9C3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5" autoAdjust="0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492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성악곡의 종류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Ⅲ.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 72~73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예술 가곡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14982A3-D9EE-9E27-3B5F-ECE79A27A342}"/>
              </a:ext>
            </a:extLst>
          </p:cNvPr>
          <p:cNvSpPr txBox="1">
            <a:spLocks/>
          </p:cNvSpPr>
          <p:nvPr/>
        </p:nvSpPr>
        <p:spPr>
          <a:xfrm>
            <a:off x="3017520" y="1392571"/>
            <a:ext cx="8470489" cy="9246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시와 음악이 융합되어 만들어진 새로운 형식의 음악이다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시가 활용되기 때문에 표제 음악적인 성격이며 시인과 작곡가의 감정 표현을 동시에 느낄 수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피아노 반주의 발달로 음악적 표현이 더욱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풍부해졌으며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슈베르트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슈만 등을 거치면서 예술적인 완성되어 절정에 이르렀다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5" name="순서도: 문서 24">
            <a:extLst>
              <a:ext uri="{FF2B5EF4-FFF2-40B4-BE49-F238E27FC236}">
                <a16:creationId xmlns:a16="http://schemas.microsoft.com/office/drawing/2014/main" id="{AC43D63C-5D29-D000-27DD-F3AC03F0B0B8}"/>
              </a:ext>
            </a:extLst>
          </p:cNvPr>
          <p:cNvSpPr/>
          <p:nvPr/>
        </p:nvSpPr>
        <p:spPr>
          <a:xfrm>
            <a:off x="788153" y="1392571"/>
            <a:ext cx="2105270" cy="274016"/>
          </a:xfrm>
          <a:prstGeom prst="chevron">
            <a:avLst/>
          </a:prstGeom>
          <a:ln w="635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예술 가곡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altLang="ko-K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Kunstlied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EB883F-AA91-9F7B-5710-BD35C53A2F32}"/>
              </a:ext>
            </a:extLst>
          </p:cNvPr>
          <p:cNvSpPr txBox="1"/>
          <p:nvPr/>
        </p:nvSpPr>
        <p:spPr>
          <a:xfrm>
            <a:off x="788153" y="2666963"/>
            <a:ext cx="3308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슈만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연가곡집</a:t>
            </a:r>
            <a:r>
              <a:rPr lang="ko-KR" altLang="en-US" sz="1200" dirty="0"/>
              <a:t> 「</a:t>
            </a:r>
            <a:r>
              <a:rPr lang="ko-KR" altLang="en-US" sz="1200" dirty="0" err="1"/>
              <a:t>미르텐</a:t>
            </a:r>
            <a:r>
              <a:rPr lang="ko-KR" altLang="en-US" sz="1200" dirty="0"/>
              <a:t>」 중 </a:t>
            </a:r>
            <a:r>
              <a:rPr lang="en-US" altLang="ko-KR" sz="1200" dirty="0"/>
              <a:t>‘</a:t>
            </a:r>
            <a:r>
              <a:rPr lang="ko-KR" altLang="en-US" sz="1200" dirty="0"/>
              <a:t>헌정</a:t>
            </a:r>
            <a:r>
              <a:rPr lang="en-US" altLang="ko-KR" sz="1200" dirty="0"/>
              <a:t>‘(Widmung)</a:t>
            </a:r>
            <a:endParaRPr lang="ko-KR" altLang="en-US" sz="1200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3783857C-1883-6E53-2BA3-D88C2C7FE0CB}"/>
              </a:ext>
            </a:extLst>
          </p:cNvPr>
          <p:cNvCxnSpPr>
            <a:cxnSpLocks/>
          </p:cNvCxnSpPr>
          <p:nvPr/>
        </p:nvCxnSpPr>
        <p:spPr>
          <a:xfrm>
            <a:off x="834777" y="2950242"/>
            <a:ext cx="318205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타원 1">
            <a:hlinkClick r:id="rId4" action="ppaction://hlinksldjump"/>
            <a:extLst>
              <a:ext uri="{FF2B5EF4-FFF2-40B4-BE49-F238E27FC236}">
                <a16:creationId xmlns:a16="http://schemas.microsoft.com/office/drawing/2014/main" id="{8C1F2A36-B84D-1954-3BED-748F29AA7F8D}"/>
              </a:ext>
            </a:extLst>
          </p:cNvPr>
          <p:cNvSpPr/>
          <p:nvPr/>
        </p:nvSpPr>
        <p:spPr>
          <a:xfrm>
            <a:off x="11077997" y="5853850"/>
            <a:ext cx="876051" cy="319664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bg1"/>
                </a:solidFill>
              </a:rPr>
              <a:t>앞으로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C58D953-0873-4BDA-ACD4-6FDF460739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73281" y="3169087"/>
            <a:ext cx="5149936" cy="2221208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295521B-9DAB-6E5D-1AFF-25B441541DA5}"/>
              </a:ext>
            </a:extLst>
          </p:cNvPr>
          <p:cNvSpPr txBox="1">
            <a:spLocks/>
          </p:cNvSpPr>
          <p:nvPr/>
        </p:nvSpPr>
        <p:spPr>
          <a:xfrm>
            <a:off x="2425803" y="5481844"/>
            <a:ext cx="7859489" cy="74401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‘가곡의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해’인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1840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년 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월에 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26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곡으로 작곡된 가곡집으로 연인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클라라를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위해 작곡되었다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 ‘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헌정’은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가곡집의 첫 번째 곡으로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</a:p>
          <a:p>
            <a:pPr indent="0">
              <a:lnSpc>
                <a:spcPct val="150000"/>
              </a:lnSpc>
              <a:buNone/>
            </a:pP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클라라는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자기의 영혼이고 두 사람의 사랑은 슈만의 삶을 바꾸어 자신을 초월하도록 하였다고 고백하고 있다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전체적으로는 </a:t>
            </a:r>
            <a:endParaRPr kumimoji="1" lang="en-US" altLang="ko-KR" sz="11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150000"/>
              </a:lnSpc>
              <a:buNone/>
            </a:pP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비교적 밝은 음색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적당하고 안정된 속도로 노래하여야 한다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5" name="[아침나라 중음②]_3단원_교과서_73쪽_5.슈만_연가곡집 미르텐 중 헌정_음원편집">
            <a:hlinkClick r:id="" action="ppaction://media"/>
            <a:extLst>
              <a:ext uri="{FF2B5EF4-FFF2-40B4-BE49-F238E27FC236}">
                <a16:creationId xmlns:a16="http://schemas.microsoft.com/office/drawing/2014/main" id="{FC5876D0-943D-06F5-42F2-F9FDD9EE2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3696" y="2663128"/>
            <a:ext cx="341721" cy="34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8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429000"/>
            <a:ext cx="5760000" cy="915905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다양한 종류의 성악곡을 감상하고 음악적 특징을 설명할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다양한 성악곡의 형태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" name="다이아몬드 7">
            <a:hlinkClick r:id="rId2" action="ppaction://hlinksldjump"/>
            <a:extLst>
              <a:ext uri="{FF2B5EF4-FFF2-40B4-BE49-F238E27FC236}">
                <a16:creationId xmlns:a16="http://schemas.microsoft.com/office/drawing/2014/main" id="{009D59C5-E180-975E-E193-CEB591698C22}"/>
              </a:ext>
            </a:extLst>
          </p:cNvPr>
          <p:cNvSpPr/>
          <p:nvPr/>
        </p:nvSpPr>
        <p:spPr>
          <a:xfrm>
            <a:off x="2380421" y="4700529"/>
            <a:ext cx="2011579" cy="830042"/>
          </a:xfrm>
          <a:prstGeom prst="diamond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solidFill>
                  <a:schemeClr val="bg2">
                    <a:lumMod val="25000"/>
                  </a:schemeClr>
                </a:solidFill>
              </a:rPr>
              <a:t>그레고리오 성가</a:t>
            </a:r>
            <a:endParaRPr lang="ko-KR" alt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다이아몬드 8">
            <a:hlinkClick r:id="rId3" action="ppaction://hlinksldjump"/>
            <a:extLst>
              <a:ext uri="{FF2B5EF4-FFF2-40B4-BE49-F238E27FC236}">
                <a16:creationId xmlns:a16="http://schemas.microsoft.com/office/drawing/2014/main" id="{2107C8E6-D136-BF8D-AE37-C34CC66DE4DA}"/>
              </a:ext>
            </a:extLst>
          </p:cNvPr>
          <p:cNvSpPr/>
          <p:nvPr/>
        </p:nvSpPr>
        <p:spPr>
          <a:xfrm>
            <a:off x="7594567" y="4700529"/>
            <a:ext cx="2011579" cy="830042"/>
          </a:xfrm>
          <a:prstGeom prst="diamond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</a:rPr>
              <a:t>예술 가곡</a:t>
            </a:r>
          </a:p>
        </p:txBody>
      </p:sp>
      <p:sp>
        <p:nvSpPr>
          <p:cNvPr id="10" name="다이아몬드 9">
            <a:hlinkClick r:id="rId4" action="ppaction://hlinksldjump"/>
            <a:extLst>
              <a:ext uri="{FF2B5EF4-FFF2-40B4-BE49-F238E27FC236}">
                <a16:creationId xmlns:a16="http://schemas.microsoft.com/office/drawing/2014/main" id="{BE5CB553-8E16-1E66-3AF0-22A0F13E2033}"/>
              </a:ext>
            </a:extLst>
          </p:cNvPr>
          <p:cNvSpPr/>
          <p:nvPr/>
        </p:nvSpPr>
        <p:spPr>
          <a:xfrm>
            <a:off x="7594568" y="1516840"/>
            <a:ext cx="2011579" cy="830042"/>
          </a:xfrm>
          <a:prstGeom prst="diamond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</a:rPr>
              <a:t>칸타타</a:t>
            </a:r>
          </a:p>
        </p:txBody>
      </p:sp>
      <p:sp>
        <p:nvSpPr>
          <p:cNvPr id="11" name="다이아몬드 10">
            <a:hlinkClick r:id="rId5" action="ppaction://hlinksldjump"/>
            <a:extLst>
              <a:ext uri="{FF2B5EF4-FFF2-40B4-BE49-F238E27FC236}">
                <a16:creationId xmlns:a16="http://schemas.microsoft.com/office/drawing/2014/main" id="{B1FDCCF4-DF5C-28ED-2F13-9573293E6E1F}"/>
              </a:ext>
            </a:extLst>
          </p:cNvPr>
          <p:cNvSpPr/>
          <p:nvPr/>
        </p:nvSpPr>
        <p:spPr>
          <a:xfrm>
            <a:off x="2380421" y="1516840"/>
            <a:ext cx="2011579" cy="830042"/>
          </a:xfrm>
          <a:prstGeom prst="diamond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</a:rPr>
              <a:t>오라토리오</a:t>
            </a:r>
          </a:p>
        </p:txBody>
      </p:sp>
      <p:sp>
        <p:nvSpPr>
          <p:cNvPr id="13" name="순서도: 카드 12">
            <a:extLst>
              <a:ext uri="{FF2B5EF4-FFF2-40B4-BE49-F238E27FC236}">
                <a16:creationId xmlns:a16="http://schemas.microsoft.com/office/drawing/2014/main" id="{0E82535C-F1B1-039A-4AB7-571D96ADDF1A}"/>
              </a:ext>
            </a:extLst>
          </p:cNvPr>
          <p:cNvSpPr/>
          <p:nvPr/>
        </p:nvSpPr>
        <p:spPr>
          <a:xfrm>
            <a:off x="4691331" y="2731306"/>
            <a:ext cx="2603905" cy="1584798"/>
          </a:xfrm>
          <a:prstGeom prst="flowChartPunchedCar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altLang="ko-KR" sz="1000" i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600" i="1" dirty="0">
                <a:solidFill>
                  <a:schemeClr val="tx1"/>
                </a:solidFill>
              </a:rPr>
              <a:t>기악곡의 형태에는</a:t>
            </a:r>
            <a:endParaRPr lang="en-US" altLang="ko-KR" sz="1600" i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600" i="1" dirty="0">
                <a:solidFill>
                  <a:schemeClr val="tx1"/>
                </a:solidFill>
              </a:rPr>
              <a:t>어떤 것이 </a:t>
            </a:r>
            <a:endParaRPr lang="en-US" altLang="ko-KR" sz="1600" i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600" i="1" dirty="0">
                <a:solidFill>
                  <a:schemeClr val="tx1"/>
                </a:solidFill>
              </a:rPr>
              <a:t>있을까요</a:t>
            </a:r>
            <a:r>
              <a:rPr lang="en-US" altLang="ko-KR" sz="1600" i="1" dirty="0">
                <a:solidFill>
                  <a:schemeClr val="tx1"/>
                </a:solidFill>
              </a:rPr>
              <a:t>?</a:t>
            </a:r>
            <a:endParaRPr lang="ko-KR" alt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그레고리오 성가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14982A3-D9EE-9E27-3B5F-ECE79A27A342}"/>
              </a:ext>
            </a:extLst>
          </p:cNvPr>
          <p:cNvSpPr txBox="1">
            <a:spLocks/>
          </p:cNvSpPr>
          <p:nvPr/>
        </p:nvSpPr>
        <p:spPr>
          <a:xfrm>
            <a:off x="3983358" y="1392571"/>
            <a:ext cx="7504651" cy="9246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그리스도교의 종교의식을 위해서 만들어진 중세 교회 음악을 통틀어 평성가라고 하며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합창단이나 독창자에 의해서 악기 반주 없이 성악으로만 불린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단선율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음악이다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평성가는 지역별로 여러 종류가 있으나 프랑스에서 확립된 그레고리오 성가가 가장 중요하다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5" name="순서도: 문서 24">
            <a:extLst>
              <a:ext uri="{FF2B5EF4-FFF2-40B4-BE49-F238E27FC236}">
                <a16:creationId xmlns:a16="http://schemas.microsoft.com/office/drawing/2014/main" id="{AC43D63C-5D29-D000-27DD-F3AC03F0B0B8}"/>
              </a:ext>
            </a:extLst>
          </p:cNvPr>
          <p:cNvSpPr/>
          <p:nvPr/>
        </p:nvSpPr>
        <p:spPr>
          <a:xfrm>
            <a:off x="788153" y="1392571"/>
            <a:ext cx="3010006" cy="274016"/>
          </a:xfrm>
          <a:prstGeom prst="chevron">
            <a:avLst/>
          </a:prstGeom>
          <a:ln w="6350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그레고리오 성가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(Gregorian Chant)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EB883F-AA91-9F7B-5710-BD35C53A2F32}"/>
              </a:ext>
            </a:extLst>
          </p:cNvPr>
          <p:cNvSpPr txBox="1"/>
          <p:nvPr/>
        </p:nvSpPr>
        <p:spPr>
          <a:xfrm>
            <a:off x="2089153" y="2814522"/>
            <a:ext cx="1073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/>
              <a:t>키리에</a:t>
            </a:r>
            <a:r>
              <a:rPr lang="en-US" altLang="ko-KR" sz="1200" dirty="0"/>
              <a:t>(Kyrie)</a:t>
            </a:r>
            <a:endParaRPr lang="ko-KR" altLang="en-US" sz="1200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3783857C-1883-6E53-2BA3-D88C2C7FE0CB}"/>
              </a:ext>
            </a:extLst>
          </p:cNvPr>
          <p:cNvCxnSpPr>
            <a:cxnSpLocks/>
          </p:cNvCxnSpPr>
          <p:nvPr/>
        </p:nvCxnSpPr>
        <p:spPr>
          <a:xfrm>
            <a:off x="2082694" y="3097801"/>
            <a:ext cx="1009756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" name="[아침나라 중음②]_3단원_교과서_72쪽_1.그레고리오성가_키리에_음원편집">
            <a:hlinkClick r:id="" action="ppaction://media"/>
            <a:extLst>
              <a:ext uri="{FF2B5EF4-FFF2-40B4-BE49-F238E27FC236}">
                <a16:creationId xmlns:a16="http://schemas.microsoft.com/office/drawing/2014/main" id="{2ABD4175-BBDE-D173-74D0-996B8E1F4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9071" y="2791754"/>
            <a:ext cx="371475" cy="371475"/>
          </a:xfrm>
          <a:prstGeom prst="rect">
            <a:avLst/>
          </a:prstGeom>
        </p:spPr>
      </p:pic>
      <p:sp>
        <p:nvSpPr>
          <p:cNvPr id="7" name="사각형: 둥근 한쪽 모서리 6">
            <a:extLst>
              <a:ext uri="{FF2B5EF4-FFF2-40B4-BE49-F238E27FC236}">
                <a16:creationId xmlns:a16="http://schemas.microsoft.com/office/drawing/2014/main" id="{9491AECE-5AFC-C889-3599-F51DF46B149B}"/>
              </a:ext>
            </a:extLst>
          </p:cNvPr>
          <p:cNvSpPr/>
          <p:nvPr/>
        </p:nvSpPr>
        <p:spPr>
          <a:xfrm>
            <a:off x="2444185" y="3740149"/>
            <a:ext cx="3216328" cy="1707613"/>
          </a:xfrm>
          <a:prstGeom prst="round1Rect">
            <a:avLst/>
          </a:prstGeom>
          <a:solidFill>
            <a:schemeClr val="accent3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</a:rPr>
              <a:t>Kyrie Eleison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</a:rPr>
              <a:t>Christe Eleison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</a:rPr>
              <a:t>Kyrie Eleison</a:t>
            </a:r>
            <a:endParaRPr lang="ko-KR" alt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사각형: 둥근 한쪽 모서리 7">
            <a:extLst>
              <a:ext uri="{FF2B5EF4-FFF2-40B4-BE49-F238E27FC236}">
                <a16:creationId xmlns:a16="http://schemas.microsoft.com/office/drawing/2014/main" id="{D1D1FCD3-9400-055F-F59D-00ED00B855F4}"/>
              </a:ext>
            </a:extLst>
          </p:cNvPr>
          <p:cNvSpPr/>
          <p:nvPr/>
        </p:nvSpPr>
        <p:spPr>
          <a:xfrm>
            <a:off x="6965385" y="3740149"/>
            <a:ext cx="3216328" cy="1707613"/>
          </a:xfrm>
          <a:prstGeom prst="round1Rect">
            <a:avLst/>
          </a:prstGeom>
          <a:solidFill>
            <a:schemeClr val="accent3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</a:rPr>
              <a:t>주님 자비를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</a:rPr>
              <a:t>베푸소서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</a:rPr>
              <a:t>그리스도님 자비를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</a:rPr>
              <a:t>베푸소서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</a:rPr>
              <a:t>주님 자비를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</a:rPr>
              <a:t>베푸소서</a:t>
            </a:r>
            <a:endParaRPr lang="ko-KR" alt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93727-D2A3-FEE9-A671-87E0842FFDBF}"/>
              </a:ext>
            </a:extLst>
          </p:cNvPr>
          <p:cNvSpPr txBox="1"/>
          <p:nvPr/>
        </p:nvSpPr>
        <p:spPr>
          <a:xfrm>
            <a:off x="2341562" y="3336115"/>
            <a:ext cx="16417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 err="1">
                <a:solidFill>
                  <a:schemeClr val="accent3">
                    <a:lumMod val="75000"/>
                  </a:schemeClr>
                </a:solidFill>
              </a:rPr>
              <a:t>키리에</a:t>
            </a:r>
            <a:r>
              <a:rPr lang="en-US" altLang="ko-KR" sz="1050" dirty="0">
                <a:solidFill>
                  <a:schemeClr val="accent3">
                    <a:lumMod val="75000"/>
                  </a:schemeClr>
                </a:solidFill>
              </a:rPr>
              <a:t>(Kyrie) </a:t>
            </a:r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가사</a:t>
            </a:r>
            <a:r>
              <a:rPr lang="en-US" altLang="ko-KR" sz="1050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원어</a:t>
            </a:r>
            <a:r>
              <a:rPr lang="en-US" altLang="ko-KR" sz="1050" dirty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ko-KR" altLang="en-US" sz="105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9ED7D-17BA-C134-1709-E2424E90EDB5}"/>
              </a:ext>
            </a:extLst>
          </p:cNvPr>
          <p:cNvSpPr txBox="1"/>
          <p:nvPr/>
        </p:nvSpPr>
        <p:spPr>
          <a:xfrm>
            <a:off x="6931753" y="3342396"/>
            <a:ext cx="16417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 err="1">
                <a:solidFill>
                  <a:schemeClr val="accent3">
                    <a:lumMod val="75000"/>
                  </a:schemeClr>
                </a:solidFill>
              </a:rPr>
              <a:t>키리에</a:t>
            </a:r>
            <a:r>
              <a:rPr lang="en-US" altLang="ko-KR" sz="1050" dirty="0">
                <a:solidFill>
                  <a:schemeClr val="accent3">
                    <a:lumMod val="75000"/>
                  </a:schemeClr>
                </a:solidFill>
              </a:rPr>
              <a:t>(Kyrie) </a:t>
            </a:r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가사</a:t>
            </a:r>
            <a:r>
              <a:rPr lang="en-US" altLang="ko-KR" sz="1050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ko-KR" altLang="en-US" sz="1050" dirty="0">
                <a:solidFill>
                  <a:schemeClr val="accent3">
                    <a:lumMod val="75000"/>
                  </a:schemeClr>
                </a:solidFill>
              </a:rPr>
              <a:t>번역</a:t>
            </a:r>
            <a:r>
              <a:rPr lang="en-US" altLang="ko-KR" sz="1050" dirty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ko-KR" altLang="en-US" sz="105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076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그레고리오 성가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14982A3-D9EE-9E27-3B5F-ECE79A27A342}"/>
              </a:ext>
            </a:extLst>
          </p:cNvPr>
          <p:cNvSpPr txBox="1">
            <a:spLocks/>
          </p:cNvSpPr>
          <p:nvPr/>
        </p:nvSpPr>
        <p:spPr>
          <a:xfrm>
            <a:off x="3983358" y="1392571"/>
            <a:ext cx="7504651" cy="9246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그리스도교의 종교의식을 위해서 만들어진 중세 교회 음악을 통틀어 평성가라고 하며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합창단이나 독창자에 의해서 악기 반주 없이 성악으로만 불린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단선율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음악이다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평성가는 지역별로 여러 종류가 있으나 프랑스에서 확립된 그레고리오 성가가 가장 중요하다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5" name="순서도: 문서 24">
            <a:extLst>
              <a:ext uri="{FF2B5EF4-FFF2-40B4-BE49-F238E27FC236}">
                <a16:creationId xmlns:a16="http://schemas.microsoft.com/office/drawing/2014/main" id="{AC43D63C-5D29-D000-27DD-F3AC03F0B0B8}"/>
              </a:ext>
            </a:extLst>
          </p:cNvPr>
          <p:cNvSpPr/>
          <p:nvPr/>
        </p:nvSpPr>
        <p:spPr>
          <a:xfrm>
            <a:off x="788153" y="1392571"/>
            <a:ext cx="3010006" cy="274016"/>
          </a:xfrm>
          <a:prstGeom prst="chevron">
            <a:avLst/>
          </a:prstGeom>
          <a:ln w="6350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그레고리오 성가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(Gregorian Chant)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타원 1">
            <a:hlinkClick r:id="rId2" action="ppaction://hlinksldjump"/>
            <a:extLst>
              <a:ext uri="{FF2B5EF4-FFF2-40B4-BE49-F238E27FC236}">
                <a16:creationId xmlns:a16="http://schemas.microsoft.com/office/drawing/2014/main" id="{8C1F2A36-B84D-1954-3BED-748F29AA7F8D}"/>
              </a:ext>
            </a:extLst>
          </p:cNvPr>
          <p:cNvSpPr/>
          <p:nvPr/>
        </p:nvSpPr>
        <p:spPr>
          <a:xfrm>
            <a:off x="11077997" y="5853850"/>
            <a:ext cx="876051" cy="319664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bg1"/>
                </a:solidFill>
              </a:rPr>
              <a:t>앞으로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64E775B-8CFC-58E5-B50B-084EDB477673}"/>
              </a:ext>
            </a:extLst>
          </p:cNvPr>
          <p:cNvSpPr txBox="1">
            <a:spLocks/>
          </p:cNvSpPr>
          <p:nvPr/>
        </p:nvSpPr>
        <p:spPr>
          <a:xfrm>
            <a:off x="1049411" y="3355407"/>
            <a:ext cx="2693098" cy="2740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그레고리오 성가의 특징</a:t>
            </a:r>
            <a:endParaRPr kumimoji="1" lang="en-US" altLang="ko-KR" sz="11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27CB84B6-BB6D-3C2B-A1A6-1A77542FE0C9}"/>
              </a:ext>
            </a:extLst>
          </p:cNvPr>
          <p:cNvGrpSpPr/>
          <p:nvPr/>
        </p:nvGrpSpPr>
        <p:grpSpPr>
          <a:xfrm>
            <a:off x="1049411" y="3852286"/>
            <a:ext cx="4428308" cy="433564"/>
            <a:chOff x="788153" y="3630663"/>
            <a:chExt cx="4428308" cy="433564"/>
          </a:xfrm>
        </p:grpSpPr>
        <p:sp>
          <p:nvSpPr>
            <p:cNvPr id="11" name="텍스트 개체 틀 1">
              <a:extLst>
                <a:ext uri="{FF2B5EF4-FFF2-40B4-BE49-F238E27FC236}">
                  <a16:creationId xmlns:a16="http://schemas.microsoft.com/office/drawing/2014/main" id="{4CF61220-2287-F53D-ACCA-A6F017FA302B}"/>
                </a:ext>
              </a:extLst>
            </p:cNvPr>
            <p:cNvSpPr txBox="1">
              <a:spLocks/>
            </p:cNvSpPr>
            <p:nvPr/>
          </p:nvSpPr>
          <p:spPr>
            <a:xfrm>
              <a:off x="1205351" y="3719756"/>
              <a:ext cx="4011110" cy="344471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라틴어로 쓰여 있으며 </a:t>
              </a:r>
              <a:r>
                <a:rPr kumimoji="1" lang="ko-KR" altLang="en-US" sz="1200" b="0" dirty="0" err="1">
                  <a:solidFill>
                    <a:schemeClr val="tx1"/>
                  </a:solidFill>
                  <a:latin typeface="+mn-ea"/>
                  <a:ea typeface="+mn-ea"/>
                </a:rPr>
                <a:t>네우마</a:t>
              </a:r>
              <a:r>
                <a:rPr kumimoji="1"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 </a:t>
              </a:r>
              <a:r>
                <a:rPr kumimoji="1" lang="ko-KR" altLang="en-US" sz="1200" b="0" dirty="0" err="1">
                  <a:solidFill>
                    <a:schemeClr val="tx1"/>
                  </a:solidFill>
                  <a:latin typeface="+mn-ea"/>
                  <a:ea typeface="+mn-ea"/>
                </a:rPr>
                <a:t>기보법으로</a:t>
              </a:r>
              <a:r>
                <a:rPr kumimoji="1"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 기록되어 있다</a:t>
              </a:r>
              <a:r>
                <a:rPr kumimoji="1" lang="en-US" altLang="ko-KR" sz="1200" b="0" dirty="0">
                  <a:solidFill>
                    <a:schemeClr val="tx1"/>
                  </a:solidFill>
                  <a:latin typeface="+mn-ea"/>
                  <a:ea typeface="+mn-ea"/>
                </a:rPr>
                <a:t>.</a:t>
              </a:r>
            </a:p>
          </p:txBody>
        </p:sp>
        <p:pic>
          <p:nvPicPr>
            <p:cNvPr id="13" name="그래픽 12" descr="확인 표시 단색으로 채워진">
              <a:extLst>
                <a:ext uri="{FF2B5EF4-FFF2-40B4-BE49-F238E27FC236}">
                  <a16:creationId xmlns:a16="http://schemas.microsoft.com/office/drawing/2014/main" id="{E468A3B3-4156-4BCB-8D8C-800520D37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8153" y="3630663"/>
              <a:ext cx="344472" cy="344472"/>
            </a:xfrm>
            <a:prstGeom prst="rect">
              <a:avLst/>
            </a:prstGeom>
          </p:spPr>
        </p:pic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E6521C2D-0E9B-33F2-637D-42E209265371}"/>
              </a:ext>
            </a:extLst>
          </p:cNvPr>
          <p:cNvGrpSpPr/>
          <p:nvPr/>
        </p:nvGrpSpPr>
        <p:grpSpPr>
          <a:xfrm>
            <a:off x="1049411" y="4475912"/>
            <a:ext cx="4428308" cy="433564"/>
            <a:chOff x="788153" y="4139488"/>
            <a:chExt cx="4428308" cy="433564"/>
          </a:xfrm>
        </p:grpSpPr>
        <p:sp>
          <p:nvSpPr>
            <p:cNvPr id="16" name="텍스트 개체 틀 1">
              <a:extLst>
                <a:ext uri="{FF2B5EF4-FFF2-40B4-BE49-F238E27FC236}">
                  <a16:creationId xmlns:a16="http://schemas.microsoft.com/office/drawing/2014/main" id="{20D0EFB5-A2A0-9000-9103-819A04402B0E}"/>
                </a:ext>
              </a:extLst>
            </p:cNvPr>
            <p:cNvSpPr txBox="1">
              <a:spLocks/>
            </p:cNvSpPr>
            <p:nvPr/>
          </p:nvSpPr>
          <p:spPr>
            <a:xfrm>
              <a:off x="1205351" y="4228581"/>
              <a:ext cx="4011110" cy="344471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남성이 부르는 </a:t>
              </a:r>
              <a:r>
                <a:rPr kumimoji="1" lang="ko-KR" altLang="en-US" sz="1200" b="0" dirty="0" err="1">
                  <a:solidFill>
                    <a:schemeClr val="tx1"/>
                  </a:solidFill>
                  <a:latin typeface="+mn-ea"/>
                  <a:ea typeface="+mn-ea"/>
                </a:rPr>
                <a:t>단선율</a:t>
              </a:r>
              <a:r>
                <a:rPr kumimoji="1"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 음악으로 교회 선법에 바탕을 둔다</a:t>
              </a:r>
              <a:r>
                <a:rPr kumimoji="1" lang="en-US" altLang="ko-KR" sz="1200" b="0" dirty="0">
                  <a:solidFill>
                    <a:schemeClr val="tx1"/>
                  </a:solidFill>
                  <a:latin typeface="+mn-ea"/>
                  <a:ea typeface="+mn-ea"/>
                </a:rPr>
                <a:t>.</a:t>
              </a:r>
            </a:p>
          </p:txBody>
        </p:sp>
        <p:pic>
          <p:nvPicPr>
            <p:cNvPr id="17" name="그래픽 16" descr="확인 표시 단색으로 채워진">
              <a:extLst>
                <a:ext uri="{FF2B5EF4-FFF2-40B4-BE49-F238E27FC236}">
                  <a16:creationId xmlns:a16="http://schemas.microsoft.com/office/drawing/2014/main" id="{3392C64F-61E8-AA7A-6C99-C403C7905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8153" y="4139488"/>
              <a:ext cx="344472" cy="344472"/>
            </a:xfrm>
            <a:prstGeom prst="rect">
              <a:avLst/>
            </a:prstGeom>
          </p:spPr>
        </p:pic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7FFF77D9-16B2-07DF-9DB9-5D2020E2A5E9}"/>
              </a:ext>
            </a:extLst>
          </p:cNvPr>
          <p:cNvGrpSpPr/>
          <p:nvPr/>
        </p:nvGrpSpPr>
        <p:grpSpPr>
          <a:xfrm>
            <a:off x="1049411" y="5136205"/>
            <a:ext cx="4428308" cy="433564"/>
            <a:chOff x="788153" y="4648313"/>
            <a:chExt cx="4428308" cy="433564"/>
          </a:xfrm>
        </p:grpSpPr>
        <p:sp>
          <p:nvSpPr>
            <p:cNvPr id="18" name="텍스트 개체 틀 1">
              <a:extLst>
                <a:ext uri="{FF2B5EF4-FFF2-40B4-BE49-F238E27FC236}">
                  <a16:creationId xmlns:a16="http://schemas.microsoft.com/office/drawing/2014/main" id="{3BDE61B0-2674-49DB-6765-7DF54464F7B3}"/>
                </a:ext>
              </a:extLst>
            </p:cNvPr>
            <p:cNvSpPr txBox="1">
              <a:spLocks/>
            </p:cNvSpPr>
            <p:nvPr/>
          </p:nvSpPr>
          <p:spPr>
            <a:xfrm>
              <a:off x="1205351" y="4737406"/>
              <a:ext cx="4011110" cy="344471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연주 형태는 아 </a:t>
              </a:r>
              <a:r>
                <a:rPr kumimoji="1" lang="ko-KR" altLang="en-US" sz="1200" b="0" dirty="0" err="1">
                  <a:solidFill>
                    <a:schemeClr val="tx1"/>
                  </a:solidFill>
                  <a:latin typeface="+mn-ea"/>
                  <a:ea typeface="+mn-ea"/>
                </a:rPr>
                <a:t>카펠라로</a:t>
              </a:r>
              <a:r>
                <a:rPr kumimoji="1"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 반주 없이 성악만이 연주된다</a:t>
              </a:r>
              <a:r>
                <a:rPr kumimoji="1" lang="en-US" altLang="ko-KR" sz="1200" b="0" dirty="0">
                  <a:solidFill>
                    <a:schemeClr val="tx1"/>
                  </a:solidFill>
                  <a:latin typeface="+mn-ea"/>
                  <a:ea typeface="+mn-ea"/>
                </a:rPr>
                <a:t>.</a:t>
              </a:r>
            </a:p>
          </p:txBody>
        </p:sp>
        <p:pic>
          <p:nvPicPr>
            <p:cNvPr id="19" name="그래픽 18" descr="확인 표시 단색으로 채워진">
              <a:extLst>
                <a:ext uri="{FF2B5EF4-FFF2-40B4-BE49-F238E27FC236}">
                  <a16:creationId xmlns:a16="http://schemas.microsoft.com/office/drawing/2014/main" id="{0386066D-1C63-C13B-C37D-8DC91577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8153" y="4648313"/>
              <a:ext cx="344472" cy="344472"/>
            </a:xfrm>
            <a:prstGeom prst="rect">
              <a:avLst/>
            </a:prstGeom>
          </p:spPr>
        </p:pic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9C962EB9-6D48-1921-BAE9-0110EC283465}"/>
              </a:ext>
            </a:extLst>
          </p:cNvPr>
          <p:cNvGrpSpPr/>
          <p:nvPr/>
        </p:nvGrpSpPr>
        <p:grpSpPr>
          <a:xfrm>
            <a:off x="5898762" y="3852284"/>
            <a:ext cx="5538465" cy="433564"/>
            <a:chOff x="5539532" y="3630661"/>
            <a:chExt cx="5538465" cy="433564"/>
          </a:xfrm>
        </p:grpSpPr>
        <p:sp>
          <p:nvSpPr>
            <p:cNvPr id="20" name="텍스트 개체 틀 1">
              <a:extLst>
                <a:ext uri="{FF2B5EF4-FFF2-40B4-BE49-F238E27FC236}">
                  <a16:creationId xmlns:a16="http://schemas.microsoft.com/office/drawing/2014/main" id="{4E727090-B0AF-4FFE-FE7E-EAF76168D46E}"/>
                </a:ext>
              </a:extLst>
            </p:cNvPr>
            <p:cNvSpPr txBox="1">
              <a:spLocks/>
            </p:cNvSpPr>
            <p:nvPr/>
          </p:nvSpPr>
          <p:spPr>
            <a:xfrm>
              <a:off x="5956730" y="3719754"/>
              <a:ext cx="5121267" cy="344471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강약의 구별이 없고 선율선이 부드러우며 박자와 마디를 구별하지 않는다</a:t>
              </a:r>
              <a:r>
                <a:rPr kumimoji="1" lang="en-US" altLang="ko-KR" sz="1200" b="0" dirty="0">
                  <a:solidFill>
                    <a:schemeClr val="tx1"/>
                  </a:solidFill>
                  <a:latin typeface="+mn-ea"/>
                  <a:ea typeface="+mn-ea"/>
                </a:rPr>
                <a:t>.</a:t>
              </a:r>
            </a:p>
          </p:txBody>
        </p:sp>
        <p:pic>
          <p:nvPicPr>
            <p:cNvPr id="21" name="그래픽 20" descr="확인 표시 단색으로 채워진">
              <a:extLst>
                <a:ext uri="{FF2B5EF4-FFF2-40B4-BE49-F238E27FC236}">
                  <a16:creationId xmlns:a16="http://schemas.microsoft.com/office/drawing/2014/main" id="{CDB5AC07-480A-9613-50CA-4B8B45F8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9532" y="3630661"/>
              <a:ext cx="344472" cy="344472"/>
            </a:xfrm>
            <a:prstGeom prst="rect">
              <a:avLst/>
            </a:prstGeom>
          </p:spPr>
        </p:pic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E8BFA64-5547-B207-C321-8CAA6050DF8B}"/>
              </a:ext>
            </a:extLst>
          </p:cNvPr>
          <p:cNvGrpSpPr/>
          <p:nvPr/>
        </p:nvGrpSpPr>
        <p:grpSpPr>
          <a:xfrm>
            <a:off x="5898762" y="4475912"/>
            <a:ext cx="3722034" cy="597918"/>
            <a:chOff x="5539532" y="4139488"/>
            <a:chExt cx="3722034" cy="597918"/>
          </a:xfrm>
        </p:grpSpPr>
        <p:sp>
          <p:nvSpPr>
            <p:cNvPr id="22" name="텍스트 개체 틀 1">
              <a:extLst>
                <a:ext uri="{FF2B5EF4-FFF2-40B4-BE49-F238E27FC236}">
                  <a16:creationId xmlns:a16="http://schemas.microsoft.com/office/drawing/2014/main" id="{0724B645-1F57-B61F-06BB-2F644031B22F}"/>
                </a:ext>
              </a:extLst>
            </p:cNvPr>
            <p:cNvSpPr txBox="1">
              <a:spLocks/>
            </p:cNvSpPr>
            <p:nvPr/>
          </p:nvSpPr>
          <p:spPr>
            <a:xfrm>
              <a:off x="5956730" y="4228581"/>
              <a:ext cx="3304836" cy="508825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음역은 가창이 가능한 범위로 제한되어 있으며</a:t>
              </a:r>
              <a:r>
                <a:rPr kumimoji="1" lang="en-US" altLang="ko-KR" sz="120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</a:p>
            <a:p>
              <a:pPr indent="0">
                <a:lnSpc>
                  <a:spcPct val="100000"/>
                </a:lnSpc>
                <a:buNone/>
              </a:pPr>
              <a:r>
                <a:rPr kumimoji="1"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도약 진행은 거의 없고 순차 진행한다</a:t>
              </a:r>
              <a:r>
                <a:rPr kumimoji="1" lang="en-US" altLang="ko-KR" sz="1200" b="0" dirty="0">
                  <a:solidFill>
                    <a:schemeClr val="tx1"/>
                  </a:solidFill>
                  <a:latin typeface="+mn-ea"/>
                  <a:ea typeface="+mn-ea"/>
                </a:rPr>
                <a:t>.</a:t>
              </a:r>
            </a:p>
          </p:txBody>
        </p:sp>
        <p:pic>
          <p:nvPicPr>
            <p:cNvPr id="23" name="그래픽 22" descr="확인 표시 단색으로 채워진">
              <a:extLst>
                <a:ext uri="{FF2B5EF4-FFF2-40B4-BE49-F238E27FC236}">
                  <a16:creationId xmlns:a16="http://schemas.microsoft.com/office/drawing/2014/main" id="{1467CF3A-A30F-0BA6-2B4B-17060BF2D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9532" y="4139488"/>
              <a:ext cx="344472" cy="344472"/>
            </a:xfrm>
            <a:prstGeom prst="rect">
              <a:avLst/>
            </a:prstGeom>
          </p:spPr>
        </p:pic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3E8F21F3-E86E-7AB4-824D-2B07E0E3F6B8}"/>
              </a:ext>
            </a:extLst>
          </p:cNvPr>
          <p:cNvGrpSpPr/>
          <p:nvPr/>
        </p:nvGrpSpPr>
        <p:grpSpPr>
          <a:xfrm>
            <a:off x="5898762" y="5136205"/>
            <a:ext cx="3722034" cy="597918"/>
            <a:chOff x="5539532" y="4648313"/>
            <a:chExt cx="3722034" cy="597918"/>
          </a:xfrm>
        </p:grpSpPr>
        <p:sp>
          <p:nvSpPr>
            <p:cNvPr id="31" name="텍스트 개체 틀 1">
              <a:extLst>
                <a:ext uri="{FF2B5EF4-FFF2-40B4-BE49-F238E27FC236}">
                  <a16:creationId xmlns:a16="http://schemas.microsoft.com/office/drawing/2014/main" id="{66DEE21E-74B1-3C94-DEA9-46C47C4F5A51}"/>
                </a:ext>
              </a:extLst>
            </p:cNvPr>
            <p:cNvSpPr txBox="1">
              <a:spLocks/>
            </p:cNvSpPr>
            <p:nvPr/>
          </p:nvSpPr>
          <p:spPr>
            <a:xfrm>
              <a:off x="5956730" y="4737406"/>
              <a:ext cx="3304836" cy="508825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순수하게 음악의 즐거움을 위한 작곡이 아니라 </a:t>
              </a:r>
              <a:endPara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indent="0">
                <a:lnSpc>
                  <a:spcPct val="100000"/>
                </a:lnSpc>
                <a:buNone/>
              </a:pPr>
              <a:r>
                <a:rPr kumimoji="1"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예배의 </a:t>
              </a:r>
              <a:r>
                <a:rPr kumimoji="1" lang="ko-KR" altLang="en-US" sz="1200" b="0" dirty="0" err="1">
                  <a:solidFill>
                    <a:schemeClr val="tx1"/>
                  </a:solidFill>
                  <a:latin typeface="+mn-ea"/>
                  <a:ea typeface="+mn-ea"/>
                </a:rPr>
                <a:t>부속물로서의</a:t>
              </a:r>
              <a:r>
                <a:rPr kumimoji="1"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 기능을 하는 음악이다</a:t>
              </a:r>
              <a:r>
                <a:rPr kumimoji="1" lang="en-US" altLang="ko-KR" sz="1200" b="0" dirty="0">
                  <a:solidFill>
                    <a:schemeClr val="tx1"/>
                  </a:solidFill>
                  <a:latin typeface="+mn-ea"/>
                  <a:ea typeface="+mn-ea"/>
                </a:rPr>
                <a:t>.</a:t>
              </a:r>
            </a:p>
          </p:txBody>
        </p:sp>
        <p:pic>
          <p:nvPicPr>
            <p:cNvPr id="32" name="그래픽 31" descr="확인 표시 단색으로 채워진">
              <a:extLst>
                <a:ext uri="{FF2B5EF4-FFF2-40B4-BE49-F238E27FC236}">
                  <a16:creationId xmlns:a16="http://schemas.microsoft.com/office/drawing/2014/main" id="{42F6E830-55B4-AB7A-F710-A4F5405BA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9532" y="4648313"/>
              <a:ext cx="344472" cy="344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949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오라토리오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14982A3-D9EE-9E27-3B5F-ECE79A27A342}"/>
              </a:ext>
            </a:extLst>
          </p:cNvPr>
          <p:cNvSpPr txBox="1">
            <a:spLocks/>
          </p:cNvSpPr>
          <p:nvPr/>
        </p:nvSpPr>
        <p:spPr>
          <a:xfrm>
            <a:off x="3017520" y="1392571"/>
            <a:ext cx="8470489" cy="9246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오라토리오는 라틴어 </a:t>
            </a:r>
            <a:r>
              <a:rPr kumimoji="1" lang="en-US" altLang="ko-KR" b="0" dirty="0" err="1">
                <a:solidFill>
                  <a:schemeClr val="tx1"/>
                </a:solidFill>
                <a:latin typeface="+mn-ea"/>
                <a:ea typeface="+mn-ea"/>
              </a:rPr>
              <a:t>Oratorium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에서 유래한 말로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기도하는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집’이라는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뜻이다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기도회에서 지루하지 않도록 노래를 하게 된 것이 오라토리오의 시작이다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오라토리오는 낭독하는 해설자가 있으며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별다른 무대장치를 하지 않는다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또한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성경을 바탕으로 이루어져 있는 것이 특징이다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5" name="순서도: 문서 24">
            <a:extLst>
              <a:ext uri="{FF2B5EF4-FFF2-40B4-BE49-F238E27FC236}">
                <a16:creationId xmlns:a16="http://schemas.microsoft.com/office/drawing/2014/main" id="{AC43D63C-5D29-D000-27DD-F3AC03F0B0B8}"/>
              </a:ext>
            </a:extLst>
          </p:cNvPr>
          <p:cNvSpPr/>
          <p:nvPr/>
        </p:nvSpPr>
        <p:spPr>
          <a:xfrm>
            <a:off x="788153" y="1392571"/>
            <a:ext cx="2105270" cy="274016"/>
          </a:xfrm>
          <a:prstGeom prst="chevron">
            <a:avLst/>
          </a:prstGeom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오라토리오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(Oratorio)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EB883F-AA91-9F7B-5710-BD35C53A2F32}"/>
              </a:ext>
            </a:extLst>
          </p:cNvPr>
          <p:cNvSpPr txBox="1"/>
          <p:nvPr/>
        </p:nvSpPr>
        <p:spPr>
          <a:xfrm>
            <a:off x="788153" y="3058332"/>
            <a:ext cx="5618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헨델</a:t>
            </a:r>
            <a:r>
              <a:rPr lang="en-US" altLang="ko-KR" sz="1200" dirty="0"/>
              <a:t>, </a:t>
            </a:r>
            <a:r>
              <a:rPr lang="ko-KR" altLang="en-US" sz="1200" dirty="0"/>
              <a:t>「메시아」 중 제</a:t>
            </a:r>
            <a:r>
              <a:rPr lang="en-US" altLang="ko-KR" sz="1200" dirty="0"/>
              <a:t>3</a:t>
            </a:r>
            <a:r>
              <a:rPr lang="ko-KR" altLang="en-US" sz="1200" dirty="0"/>
              <a:t>곡 </a:t>
            </a:r>
            <a:r>
              <a:rPr lang="en-US" altLang="ko-KR" sz="1200" dirty="0"/>
              <a:t>‘</a:t>
            </a:r>
            <a:r>
              <a:rPr lang="ko-KR" altLang="en-US" sz="1200" dirty="0"/>
              <a:t>모든 골짜기 높아지리라</a:t>
            </a:r>
            <a:r>
              <a:rPr lang="en-US" altLang="ko-KR" sz="1200" dirty="0"/>
              <a:t>‘(</a:t>
            </a:r>
            <a:r>
              <a:rPr lang="en-US" altLang="ko-KR" sz="1200" dirty="0" err="1"/>
              <a:t>Ev’ry</a:t>
            </a:r>
            <a:r>
              <a:rPr lang="en-US" altLang="ko-KR" sz="1200" dirty="0"/>
              <a:t> Valley shall be exalted)</a:t>
            </a:r>
            <a:endParaRPr lang="ko-KR" altLang="en-US" sz="1200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3783857C-1883-6E53-2BA3-D88C2C7FE0CB}"/>
              </a:ext>
            </a:extLst>
          </p:cNvPr>
          <p:cNvCxnSpPr>
            <a:cxnSpLocks/>
          </p:cNvCxnSpPr>
          <p:nvPr/>
        </p:nvCxnSpPr>
        <p:spPr>
          <a:xfrm>
            <a:off x="834777" y="3341611"/>
            <a:ext cx="5501638" cy="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[아침나라 중음②]_3단원_교과서_72쪽_2.헨델_메시아_아리아_제 3곡 모든 골짜기 높아지리라_음원편집">
            <a:hlinkClick r:id="" action="ppaction://media"/>
            <a:extLst>
              <a:ext uri="{FF2B5EF4-FFF2-40B4-BE49-F238E27FC236}">
                <a16:creationId xmlns:a16="http://schemas.microsoft.com/office/drawing/2014/main" id="{DEB39654-73D9-5313-EECB-4895734A9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3495" y="3058332"/>
            <a:ext cx="313146" cy="31314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C58D953-0873-4BDA-ACD4-6FDF46073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071" y="3632642"/>
            <a:ext cx="7347857" cy="1142881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295521B-9DAB-6E5D-1AFF-25B441541DA5}"/>
              </a:ext>
            </a:extLst>
          </p:cNvPr>
          <p:cNvSpPr txBox="1">
            <a:spLocks/>
          </p:cNvSpPr>
          <p:nvPr/>
        </p:nvSpPr>
        <p:spPr>
          <a:xfrm>
            <a:off x="2068283" y="5079116"/>
            <a:ext cx="8159933" cy="528628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전체적으로 밝고 역동적이며 골짜기의 높아짐과 산의 기상이 음형의 상승과 </a:t>
            </a:r>
            <a:r>
              <a:rPr kumimoji="1" lang="ko-KR" altLang="en-US" sz="1100" b="0" dirty="0" err="1">
                <a:solidFill>
                  <a:schemeClr val="tx1"/>
                </a:solidFill>
                <a:latin typeface="+mn-ea"/>
                <a:ea typeface="+mn-ea"/>
              </a:rPr>
              <a:t>부점을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가지고 도약 상승하는 선율로 표현되고 있다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  </a:t>
            </a:r>
          </a:p>
          <a:p>
            <a:pPr indent="0">
              <a:lnSpc>
                <a:spcPct val="150000"/>
              </a:lnSpc>
              <a:buNone/>
            </a:pP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특히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음형의 상향과 하향의 반복적인 사용으로 악보에서 시각적으로 산과 골짜기의 형상을 보여준다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794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오라토리오 알아보기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EB883F-AA91-9F7B-5710-BD35C53A2F32}"/>
              </a:ext>
            </a:extLst>
          </p:cNvPr>
          <p:cNvSpPr txBox="1"/>
          <p:nvPr/>
        </p:nvSpPr>
        <p:spPr>
          <a:xfrm>
            <a:off x="599987" y="1240448"/>
            <a:ext cx="3480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헨델</a:t>
            </a:r>
            <a:r>
              <a:rPr lang="en-US" altLang="ko-KR" sz="1200" dirty="0"/>
              <a:t>, </a:t>
            </a:r>
            <a:r>
              <a:rPr lang="ko-KR" altLang="en-US" sz="1200" dirty="0"/>
              <a:t>「메시아」 중 제</a:t>
            </a:r>
            <a:r>
              <a:rPr lang="en-US" altLang="ko-KR" sz="1200" dirty="0"/>
              <a:t>44</a:t>
            </a:r>
            <a:r>
              <a:rPr lang="ko-KR" altLang="en-US" sz="1200" dirty="0"/>
              <a:t>곡 </a:t>
            </a:r>
            <a:r>
              <a:rPr lang="en-US" altLang="ko-KR" sz="1200" dirty="0"/>
              <a:t>‘</a:t>
            </a:r>
            <a:r>
              <a:rPr lang="ko-KR" altLang="en-US" sz="1200" dirty="0"/>
              <a:t>할렐루야</a:t>
            </a:r>
            <a:r>
              <a:rPr lang="en-US" altLang="ko-KR" sz="1200" dirty="0"/>
              <a:t>’(Hallelujah)</a:t>
            </a:r>
            <a:endParaRPr lang="ko-KR" altLang="en-US" sz="1200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3783857C-1883-6E53-2BA3-D88C2C7FE0CB}"/>
              </a:ext>
            </a:extLst>
          </p:cNvPr>
          <p:cNvCxnSpPr>
            <a:cxnSpLocks/>
          </p:cNvCxnSpPr>
          <p:nvPr/>
        </p:nvCxnSpPr>
        <p:spPr>
          <a:xfrm>
            <a:off x="646611" y="1523727"/>
            <a:ext cx="3344092" cy="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타원 1">
            <a:hlinkClick r:id="rId4" action="ppaction://hlinksldjump"/>
            <a:extLst>
              <a:ext uri="{FF2B5EF4-FFF2-40B4-BE49-F238E27FC236}">
                <a16:creationId xmlns:a16="http://schemas.microsoft.com/office/drawing/2014/main" id="{8C1F2A36-B84D-1954-3BED-748F29AA7F8D}"/>
              </a:ext>
            </a:extLst>
          </p:cNvPr>
          <p:cNvSpPr/>
          <p:nvPr/>
        </p:nvSpPr>
        <p:spPr>
          <a:xfrm>
            <a:off x="11077997" y="5853850"/>
            <a:ext cx="876051" cy="319664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bg1"/>
                </a:solidFill>
              </a:rPr>
              <a:t>앞으로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C58D953-0873-4BDA-ACD4-6FDF460739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88436" y="1736127"/>
            <a:ext cx="6020073" cy="3385745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295521B-9DAB-6E5D-1AFF-25B441541DA5}"/>
              </a:ext>
            </a:extLst>
          </p:cNvPr>
          <p:cNvSpPr txBox="1">
            <a:spLocks/>
          </p:cNvSpPr>
          <p:nvPr/>
        </p:nvSpPr>
        <p:spPr>
          <a:xfrm>
            <a:off x="2218506" y="5269669"/>
            <a:ext cx="8159933" cy="813750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 예수 그리스도의 부활로 인한 죽음을 이긴 승리를 알리고 하느님의 구원 사업의 이루어짐을 찬송하는 노래이다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전주는 트럼펫의 </a:t>
            </a:r>
            <a:endParaRPr kumimoji="1" lang="en-US" altLang="ko-KR" sz="11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150000"/>
              </a:lnSpc>
              <a:buNone/>
            </a:pP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힘차고 강한 포르테로 시작한다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반복적이나 단순하지 않고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비화성음이나 불협화 음정들이 많이 등장하지 않는 점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힘찬 선율로 </a:t>
            </a:r>
            <a:endParaRPr kumimoji="1" lang="en-US" altLang="ko-KR" sz="11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150000"/>
              </a:lnSpc>
              <a:buNone/>
            </a:pP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100" b="0" dirty="0">
                <a:solidFill>
                  <a:schemeClr val="tx1"/>
                </a:solidFill>
                <a:latin typeface="+mn-ea"/>
                <a:ea typeface="+mn-ea"/>
              </a:rPr>
              <a:t>승리를 표현하고 있어서 많이 사랑받고 있다</a:t>
            </a:r>
            <a:r>
              <a: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pic>
        <p:nvPicPr>
          <p:cNvPr id="5" name="[아침나라 중음②]_3단원_교과서_72쪽_3.헨델_메시아_합창_제 44곡 할렐루야_음원편집">
            <a:hlinkClick r:id="" action="ppaction://media"/>
            <a:extLst>
              <a:ext uri="{FF2B5EF4-FFF2-40B4-BE49-F238E27FC236}">
                <a16:creationId xmlns:a16="http://schemas.microsoft.com/office/drawing/2014/main" id="{39917ACD-2D5A-6018-3910-A051D993D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0427" y="1240448"/>
            <a:ext cx="347882" cy="3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칸타타 알아보기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14982A3-D9EE-9E27-3B5F-ECE79A27A342}"/>
              </a:ext>
            </a:extLst>
          </p:cNvPr>
          <p:cNvSpPr txBox="1">
            <a:spLocks/>
          </p:cNvSpPr>
          <p:nvPr/>
        </p:nvSpPr>
        <p:spPr>
          <a:xfrm>
            <a:off x="3017520" y="1392571"/>
            <a:ext cx="8470489" cy="9246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바로크 시대에 발전한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다악장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형태의 성악곡으로 독창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합창과 기악 반주로 이루어진다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이야기를 구성하는 가사의 내용에 따라 ‘실내 칸타타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세속적인 내용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)’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와 ‘교회 칸타타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종교적인 내용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)’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로 나뉜다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오페라와 달리 전체 연주 시간이 비교적 짧고 무대장치나 의상 없이 실내에서 소수의 청중을 대상으로 연주한다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5" name="순서도: 문서 24">
            <a:extLst>
              <a:ext uri="{FF2B5EF4-FFF2-40B4-BE49-F238E27FC236}">
                <a16:creationId xmlns:a16="http://schemas.microsoft.com/office/drawing/2014/main" id="{AC43D63C-5D29-D000-27DD-F3AC03F0B0B8}"/>
              </a:ext>
            </a:extLst>
          </p:cNvPr>
          <p:cNvSpPr/>
          <p:nvPr/>
        </p:nvSpPr>
        <p:spPr>
          <a:xfrm>
            <a:off x="788153" y="1392571"/>
            <a:ext cx="2105270" cy="274016"/>
          </a:xfrm>
          <a:prstGeom prst="chevron">
            <a:avLst/>
          </a:prstGeom>
          <a:ln w="6350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칸타타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(Cantata)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EB883F-AA91-9F7B-5710-BD35C53A2F32}"/>
              </a:ext>
            </a:extLst>
          </p:cNvPr>
          <p:cNvSpPr txBox="1"/>
          <p:nvPr/>
        </p:nvSpPr>
        <p:spPr>
          <a:xfrm>
            <a:off x="788153" y="2886092"/>
            <a:ext cx="6650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바흐</a:t>
            </a:r>
            <a:r>
              <a:rPr lang="en-US" altLang="ko-KR" sz="1200" dirty="0"/>
              <a:t>, </a:t>
            </a:r>
            <a:r>
              <a:rPr lang="ko-KR" altLang="en-US" sz="1200" dirty="0"/>
              <a:t>「커피 칸타타」 중 제</a:t>
            </a:r>
            <a:r>
              <a:rPr lang="en-US" altLang="ko-KR" sz="1200" dirty="0"/>
              <a:t>4</a:t>
            </a:r>
            <a:r>
              <a:rPr lang="ko-KR" altLang="en-US" sz="1200" dirty="0"/>
              <a:t>곡 </a:t>
            </a:r>
            <a:r>
              <a:rPr lang="en-US" altLang="ko-KR" sz="1200" dirty="0"/>
              <a:t>‘</a:t>
            </a:r>
            <a:r>
              <a:rPr lang="ko-KR" altLang="en-US" sz="1200" dirty="0"/>
              <a:t>아</a:t>
            </a:r>
            <a:r>
              <a:rPr lang="en-US" altLang="ko-KR" sz="1200" dirty="0"/>
              <a:t>, </a:t>
            </a:r>
            <a:r>
              <a:rPr lang="ko-KR" altLang="en-US" sz="1200" dirty="0"/>
              <a:t>커피가 얼마나 </a:t>
            </a:r>
            <a:r>
              <a:rPr lang="ko-KR" altLang="en-US" sz="1200" dirty="0" err="1"/>
              <a:t>달콤한가</a:t>
            </a:r>
            <a:r>
              <a:rPr lang="en-US" altLang="ko-KR" sz="1200" dirty="0"/>
              <a:t>’(</a:t>
            </a:r>
            <a:r>
              <a:rPr lang="de-DE" altLang="ko-KR" sz="1200" dirty="0"/>
              <a:t>Ei! Wie schmeckt der Coffee süße)</a:t>
            </a:r>
            <a:endParaRPr lang="ko-KR" altLang="en-US" sz="1200" dirty="0"/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3783857C-1883-6E53-2BA3-D88C2C7FE0CB}"/>
              </a:ext>
            </a:extLst>
          </p:cNvPr>
          <p:cNvCxnSpPr>
            <a:cxnSpLocks/>
          </p:cNvCxnSpPr>
          <p:nvPr/>
        </p:nvCxnSpPr>
        <p:spPr>
          <a:xfrm>
            <a:off x="834777" y="3169371"/>
            <a:ext cx="6513080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그림 13">
            <a:extLst>
              <a:ext uri="{FF2B5EF4-FFF2-40B4-BE49-F238E27FC236}">
                <a16:creationId xmlns:a16="http://schemas.microsoft.com/office/drawing/2014/main" id="{9C58D953-0873-4BDA-ACD4-6FDF460739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5047" y="3536734"/>
            <a:ext cx="5380953" cy="2266536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295521B-9DAB-6E5D-1AFF-25B441541DA5}"/>
              </a:ext>
            </a:extLst>
          </p:cNvPr>
          <p:cNvSpPr txBox="1">
            <a:spLocks/>
          </p:cNvSpPr>
          <p:nvPr/>
        </p:nvSpPr>
        <p:spPr>
          <a:xfrm>
            <a:off x="6336042" y="3680222"/>
            <a:ext cx="5380953" cy="2011902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 1734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년경 작곡된 이 칸타타의 정식 제목은 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조용히 하고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떠들지 마세요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’(</a:t>
            </a:r>
            <a:r>
              <a:rPr kumimoji="1" lang="en-US" altLang="ko-KR" sz="1050" b="0" dirty="0" err="1">
                <a:solidFill>
                  <a:schemeClr val="tx1"/>
                </a:solidFill>
                <a:latin typeface="+mn-ea"/>
                <a:ea typeface="+mn-ea"/>
              </a:rPr>
              <a:t>Schweigt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1050" b="0" dirty="0" err="1">
                <a:solidFill>
                  <a:schemeClr val="tx1"/>
                </a:solidFill>
                <a:latin typeface="+mn-ea"/>
                <a:ea typeface="+mn-ea"/>
              </a:rPr>
              <a:t>stille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en-US" altLang="ko-KR" sz="1050" b="0" dirty="0" err="1">
                <a:solidFill>
                  <a:schemeClr val="tx1"/>
                </a:solidFill>
                <a:latin typeface="+mn-ea"/>
                <a:ea typeface="+mn-ea"/>
              </a:rPr>
              <a:t>plaudert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1050" b="0" dirty="0" err="1">
                <a:solidFill>
                  <a:schemeClr val="tx1"/>
                </a:solidFill>
                <a:latin typeface="+mn-ea"/>
                <a:ea typeface="+mn-ea"/>
              </a:rPr>
              <a:t>nicht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로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 크리스티안 프리드리히 헨리치의 시에 곡을 붙인 작품이다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이 작품은 작곡 당시 라이프치히 시민들이 커피를 즐겨 마셨던 풍토를 극적으로 잘 묘사하고 있다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이 작품에 등장하는 아버지 </a:t>
            </a:r>
            <a:r>
              <a:rPr kumimoji="1" lang="ko-KR" altLang="en-US" sz="1050" b="0" dirty="0" err="1">
                <a:solidFill>
                  <a:schemeClr val="tx1"/>
                </a:solidFill>
                <a:latin typeface="+mn-ea"/>
                <a:ea typeface="+mn-ea"/>
              </a:rPr>
              <a:t>슐렌드리안은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 자신의 딸이 커피를 즐기는 것을 못마땅해 하는 그 시대의 전형적인 남성의 모습이며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커피를 마시고 싶어 하는 당시 여성들의 모습을 딸 </a:t>
            </a:r>
            <a:r>
              <a:rPr kumimoji="1" lang="ko-KR" altLang="en-US" sz="1050" b="0" dirty="0" err="1">
                <a:solidFill>
                  <a:schemeClr val="tx1"/>
                </a:solidFill>
                <a:latin typeface="+mn-ea"/>
                <a:ea typeface="+mn-ea"/>
              </a:rPr>
              <a:t>리스헨을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 통해 잘 담아내고 있다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5" name="[아침나라 중음②]_3단원_교과서_73쪽_4.바흐_커피 칸타타_음원편집">
            <a:hlinkClick r:id="" action="ppaction://media"/>
            <a:extLst>
              <a:ext uri="{FF2B5EF4-FFF2-40B4-BE49-F238E27FC236}">
                <a16:creationId xmlns:a16="http://schemas.microsoft.com/office/drawing/2014/main" id="{7A70E7A8-B0FB-2977-0A55-074FEB377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4867" y="2886975"/>
            <a:ext cx="332286" cy="33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2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칸타타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94C429-C27A-D9FF-07BF-CDB0F753D1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등장인물의 성악 파트와 특징을 적어보자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EB883F-AA91-9F7B-5710-BD35C53A2F32}"/>
              </a:ext>
            </a:extLst>
          </p:cNvPr>
          <p:cNvSpPr txBox="1"/>
          <p:nvPr/>
        </p:nvSpPr>
        <p:spPr>
          <a:xfrm>
            <a:off x="931844" y="1424867"/>
            <a:ext cx="1580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바흐</a:t>
            </a:r>
            <a:r>
              <a:rPr lang="en-US" altLang="ko-KR" sz="1200" dirty="0"/>
              <a:t>, </a:t>
            </a:r>
            <a:r>
              <a:rPr lang="ko-KR" altLang="en-US" sz="1200" dirty="0"/>
              <a:t>「커피 칸타타」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3783857C-1883-6E53-2BA3-D88C2C7FE0CB}"/>
              </a:ext>
            </a:extLst>
          </p:cNvPr>
          <p:cNvCxnSpPr>
            <a:cxnSpLocks/>
          </p:cNvCxnSpPr>
          <p:nvPr/>
        </p:nvCxnSpPr>
        <p:spPr>
          <a:xfrm>
            <a:off x="978468" y="1708146"/>
            <a:ext cx="1451223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타원 1">
            <a:hlinkClick r:id="rId2" action="ppaction://hlinksldjump"/>
            <a:extLst>
              <a:ext uri="{FF2B5EF4-FFF2-40B4-BE49-F238E27FC236}">
                <a16:creationId xmlns:a16="http://schemas.microsoft.com/office/drawing/2014/main" id="{8C1F2A36-B84D-1954-3BED-748F29AA7F8D}"/>
              </a:ext>
            </a:extLst>
          </p:cNvPr>
          <p:cNvSpPr/>
          <p:nvPr/>
        </p:nvSpPr>
        <p:spPr>
          <a:xfrm>
            <a:off x="11077997" y="5853850"/>
            <a:ext cx="876051" cy="319664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bg1"/>
                </a:solidFill>
              </a:rPr>
              <a:t>앞으로</a:t>
            </a: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6E62D203-C67B-BA1C-4948-232637AEC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562941"/>
              </p:ext>
            </p:extLst>
          </p:nvPr>
        </p:nvGraphicFramePr>
        <p:xfrm>
          <a:off x="1969525" y="2234262"/>
          <a:ext cx="8674463" cy="3464028"/>
        </p:xfrm>
        <a:graphic>
          <a:graphicData uri="http://schemas.openxmlformats.org/drawingml/2006/table">
            <a:tbl>
              <a:tblPr firstCol="1" bandRow="1">
                <a:tableStyleId>{0E3FDE45-AF77-4B5C-9715-49D594BDF05E}</a:tableStyleId>
              </a:tblPr>
              <a:tblGrid>
                <a:gridCol w="1653177">
                  <a:extLst>
                    <a:ext uri="{9D8B030D-6E8A-4147-A177-3AD203B41FA5}">
                      <a16:colId xmlns:a16="http://schemas.microsoft.com/office/drawing/2014/main" val="3077322567"/>
                    </a:ext>
                  </a:extLst>
                </a:gridCol>
                <a:gridCol w="2203332">
                  <a:extLst>
                    <a:ext uri="{9D8B030D-6E8A-4147-A177-3AD203B41FA5}">
                      <a16:colId xmlns:a16="http://schemas.microsoft.com/office/drawing/2014/main" val="611387744"/>
                    </a:ext>
                  </a:extLst>
                </a:gridCol>
                <a:gridCol w="4817954">
                  <a:extLst>
                    <a:ext uri="{9D8B030D-6E8A-4147-A177-3AD203B41FA5}">
                      <a16:colId xmlns:a16="http://schemas.microsoft.com/office/drawing/2014/main" val="1125174838"/>
                    </a:ext>
                  </a:extLst>
                </a:gridCol>
              </a:tblGrid>
              <a:tr h="55203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등장인물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성악 파트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특징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013481"/>
                  </a:ext>
                </a:extLst>
              </a:tr>
              <a:tr h="97066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0" dirty="0" err="1"/>
                        <a:t>리스헨</a:t>
                      </a:r>
                      <a:endParaRPr lang="ko-KR" altLang="en-US" sz="1200" b="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0" dirty="0"/>
                        <a:t>아버지의 반대에도 커피를 마시고 싶어 하는 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46546"/>
                  </a:ext>
                </a:extLst>
              </a:tr>
              <a:tr h="97066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0" dirty="0" err="1"/>
                        <a:t>슐레드리안</a:t>
                      </a:r>
                      <a:endParaRPr lang="ko-KR" altLang="en-US" sz="1200" b="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0" dirty="0"/>
                        <a:t>베이스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804592"/>
                  </a:ext>
                </a:extLst>
              </a:tr>
              <a:tr h="97066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0" dirty="0"/>
                        <a:t>해설자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494287"/>
                  </a:ext>
                </a:extLst>
              </a:tr>
            </a:tbl>
          </a:graphicData>
        </a:graphic>
      </p:graphicFrame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49A1D1-A2E4-9D66-655D-5F1BDC89CF83}"/>
              </a:ext>
            </a:extLst>
          </p:cNvPr>
          <p:cNvSpPr txBox="1">
            <a:spLocks/>
          </p:cNvSpPr>
          <p:nvPr/>
        </p:nvSpPr>
        <p:spPr>
          <a:xfrm>
            <a:off x="4424655" y="3144867"/>
            <a:ext cx="636977" cy="33489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소프라노</a:t>
            </a:r>
            <a:endParaRPr kumimoji="1" lang="en-US" altLang="ko-KR" sz="1200" b="0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9092DA18-C11F-DBAA-2383-77F271B519CC}"/>
              </a:ext>
            </a:extLst>
          </p:cNvPr>
          <p:cNvSpPr txBox="1">
            <a:spLocks/>
          </p:cNvSpPr>
          <p:nvPr/>
        </p:nvSpPr>
        <p:spPr>
          <a:xfrm>
            <a:off x="4392000" y="5058575"/>
            <a:ext cx="636977" cy="33489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테너</a:t>
            </a:r>
            <a:endParaRPr kumimoji="1" lang="en-US" altLang="ko-KR" sz="1200" b="0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FA43DB99-45E7-136D-B6E2-24C155CB51DB}"/>
              </a:ext>
            </a:extLst>
          </p:cNvPr>
          <p:cNvSpPr txBox="1">
            <a:spLocks/>
          </p:cNvSpPr>
          <p:nvPr/>
        </p:nvSpPr>
        <p:spPr>
          <a:xfrm>
            <a:off x="6247973" y="4937873"/>
            <a:ext cx="4127862" cy="57629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200" b="0" dirty="0" err="1">
                <a:solidFill>
                  <a:schemeClr val="accent6"/>
                </a:solidFill>
                <a:latin typeface="+mn-ea"/>
                <a:ea typeface="+mn-ea"/>
              </a:rPr>
              <a:t>슐렌드리안과</a:t>
            </a: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kumimoji="1" lang="ko-KR" altLang="en-US" sz="1200" b="0" dirty="0" err="1">
                <a:solidFill>
                  <a:schemeClr val="accent6"/>
                </a:solidFill>
                <a:latin typeface="+mn-ea"/>
                <a:ea typeface="+mn-ea"/>
              </a:rPr>
              <a:t>리스헨의</a:t>
            </a: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 이야기에 귀를 기울이도록 </a:t>
            </a:r>
            <a:endParaRPr kumimoji="1" lang="en-US" altLang="ko-KR" sz="1200" b="0" dirty="0">
              <a:solidFill>
                <a:schemeClr val="accent6"/>
              </a:solidFill>
              <a:latin typeface="+mn-ea"/>
              <a:ea typeface="+mn-ea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시선을 집중시키는 역할</a:t>
            </a:r>
            <a:endParaRPr kumimoji="1" lang="en-US" altLang="ko-KR" sz="1200" b="0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E1E9D026-0336-BC06-92C1-F9F28753AF86}"/>
              </a:ext>
            </a:extLst>
          </p:cNvPr>
          <p:cNvSpPr txBox="1">
            <a:spLocks/>
          </p:cNvSpPr>
          <p:nvPr/>
        </p:nvSpPr>
        <p:spPr>
          <a:xfrm>
            <a:off x="6247973" y="3966276"/>
            <a:ext cx="4127862" cy="57629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딸이 커피를 즐기는 것을 못마땅하게 여기는 </a:t>
            </a:r>
            <a:endParaRPr kumimoji="1" lang="en-US" altLang="ko-KR" sz="1200" b="0" dirty="0">
              <a:solidFill>
                <a:schemeClr val="accent6"/>
              </a:solidFill>
              <a:latin typeface="+mn-ea"/>
              <a:ea typeface="+mn-ea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accent6"/>
                </a:solidFill>
                <a:latin typeface="+mn-ea"/>
                <a:ea typeface="+mn-ea"/>
              </a:rPr>
              <a:t>그 시대의 전형적인 남성</a:t>
            </a:r>
            <a:endParaRPr kumimoji="1" lang="en-US" altLang="ko-KR" sz="1200" b="0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206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4322</TotalTime>
  <Words>732</Words>
  <Application>Microsoft Office PowerPoint</Application>
  <PresentationFormat>와이드스크린</PresentationFormat>
  <Paragraphs>85</Paragraphs>
  <Slides>11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19" baseType="lpstr">
      <vt:lpstr>NanumGothicExtraBold</vt:lpstr>
      <vt:lpstr>Arial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203</cp:revision>
  <dcterms:created xsi:type="dcterms:W3CDTF">2024-07-03T01:17:18Z</dcterms:created>
  <dcterms:modified xsi:type="dcterms:W3CDTF">2025-06-24T02:42:28Z</dcterms:modified>
</cp:coreProperties>
</file>