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3"/>
  </p:notesMasterIdLst>
  <p:sldIdLst>
    <p:sldId id="292" r:id="rId5"/>
    <p:sldId id="298" r:id="rId6"/>
    <p:sldId id="348" r:id="rId7"/>
    <p:sldId id="360" r:id="rId8"/>
    <p:sldId id="361" r:id="rId9"/>
    <p:sldId id="352" r:id="rId10"/>
    <p:sldId id="362" r:id="rId11"/>
    <p:sldId id="295" r:id="rId12"/>
  </p:sldIdLst>
  <p:sldSz cx="12192000" cy="6858000"/>
  <p:notesSz cx="6858000" cy="9144000"/>
  <p:embeddedFontLst>
    <p:embeddedFont>
      <p:font typeface="NanumGothicExtraBold" pitchFamily="2" charset="-127"/>
      <p:bold r:id="rId14"/>
    </p:embeddedFont>
    <p:embeddedFont>
      <p:font typeface="나눔고딕" pitchFamily="2" charset="-127"/>
      <p:regular r:id="rId15"/>
      <p:bold r:id="rId16"/>
    </p:embeddedFont>
    <p:embeddedFont>
      <p:font typeface="맑은 고딕" panose="020B0503020000020004" pitchFamily="50" charset="-127"/>
      <p:regular r:id="rId17"/>
      <p:bold r:id="rId18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48"/>
            <p14:sldId id="360"/>
            <p14:sldId id="361"/>
            <p14:sldId id="352"/>
            <p14:sldId id="362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EFFA"/>
    <a:srgbClr val="C391D7"/>
    <a:srgbClr val="C28CD8"/>
    <a:srgbClr val="A227C9"/>
    <a:srgbClr val="6D639F"/>
    <a:srgbClr val="635898"/>
    <a:srgbClr val="7570B3"/>
    <a:srgbClr val="FFE1B5"/>
    <a:srgbClr val="A66BD3"/>
    <a:srgbClr val="CBA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37" autoAdjust="0"/>
    <p:restoredTop sz="97316" autoAdjust="0"/>
  </p:normalViewPr>
  <p:slideViewPr>
    <p:cSldViewPr snapToGrid="0" showGuides="1">
      <p:cViewPr varScale="1">
        <p:scale>
          <a:sx n="151" d="100"/>
          <a:sy n="151" d="100"/>
        </p:scale>
        <p:origin x="468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2025-09-12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09336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4BD2E-1805-7AB9-15CA-28F883DC8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E0C1809-31E8-1FA9-33D0-2485B9C158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95AB4CE-7D75-E1E3-2A8B-4E79FEAF7B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89482BF-CCFF-A865-D5C7-B4DCF2DE1F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7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64243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365348"/>
            <a:ext cx="5760000" cy="1213002"/>
          </a:xfrm>
        </p:spPr>
        <p:txBody>
          <a:bodyPr/>
          <a:lstStyle/>
          <a:p>
            <a:r>
              <a:rPr kumimoji="1" lang="ko-KR" altLang="en-US" sz="3600" dirty="0">
                <a:solidFill>
                  <a:schemeClr val="tx1"/>
                </a:solidFill>
                <a:latin typeface="+mn-ea"/>
                <a:ea typeface="+mn-ea"/>
              </a:rPr>
              <a:t>샘플링 기법을 이용하여 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kumimoji="1" lang="ko-KR" altLang="en-US" sz="3600" dirty="0">
                <a:solidFill>
                  <a:schemeClr val="tx1"/>
                </a:solidFill>
                <a:latin typeface="+mn-ea"/>
                <a:ea typeface="+mn-ea"/>
              </a:rPr>
              <a:t>음악 만들기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Ⅳ.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창작으로 표현하는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223961" y="4894508"/>
            <a:ext cx="1744078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142~143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61755" y="3346150"/>
            <a:ext cx="6745983" cy="1188272"/>
          </a:xfrm>
        </p:spPr>
        <p:txBody>
          <a:bodyPr/>
          <a:lstStyle/>
          <a:p>
            <a:r>
              <a:rPr kumimoji="1" lang="ko-KR" altLang="en-US" sz="3200" dirty="0">
                <a:latin typeface="+mn-ea"/>
                <a:ea typeface="+mn-ea"/>
              </a:rPr>
              <a:t>샘플링 기법을 활용하여 </a:t>
            </a:r>
            <a:endParaRPr kumimoji="1" lang="en-US" altLang="ko-KR" sz="3200" dirty="0">
              <a:latin typeface="+mn-ea"/>
              <a:ea typeface="+mn-ea"/>
            </a:endParaRPr>
          </a:p>
          <a:p>
            <a:r>
              <a:rPr kumimoji="1" lang="ko-KR" altLang="en-US" sz="3200" dirty="0">
                <a:latin typeface="+mn-ea"/>
                <a:ea typeface="+mn-ea"/>
              </a:rPr>
              <a:t>음악을 만들 수 있다</a:t>
            </a:r>
            <a:r>
              <a:rPr kumimoji="1" lang="en-US" altLang="ko-KR" sz="3200" dirty="0">
                <a:latin typeface="+mn-ea"/>
                <a:ea typeface="+mn-ea"/>
              </a:rPr>
              <a:t>.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샘플링</a:t>
            </a:r>
            <a:r>
              <a:rPr kumimoji="1" lang="en-US" altLang="ko-KR" dirty="0">
                <a:latin typeface="+mn-ea"/>
                <a:ea typeface="+mn-ea"/>
              </a:rPr>
              <a:t>(Sampling)</a:t>
            </a:r>
            <a:r>
              <a:rPr kumimoji="1" lang="ko-KR" altLang="en-US" dirty="0">
                <a:latin typeface="+mn-ea"/>
                <a:ea typeface="+mn-ea"/>
              </a:rPr>
              <a:t> 이해하기</a:t>
            </a:r>
          </a:p>
        </p:txBody>
      </p:sp>
      <p:sp>
        <p:nvSpPr>
          <p:cNvPr id="7" name="텍스트 개체 틀 2">
            <a:extLst>
              <a:ext uri="{FF2B5EF4-FFF2-40B4-BE49-F238E27FC236}">
                <a16:creationId xmlns:a16="http://schemas.microsoft.com/office/drawing/2014/main" id="{FABB6DE9-2378-9B2C-99AE-E10B945EBE55}"/>
              </a:ext>
            </a:extLst>
          </p:cNvPr>
          <p:cNvSpPr txBox="1">
            <a:spLocks/>
          </p:cNvSpPr>
          <p:nvPr/>
        </p:nvSpPr>
        <p:spPr>
          <a:xfrm>
            <a:off x="1520825" y="1594885"/>
            <a:ext cx="9775825" cy="68349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400" b="0" dirty="0">
                <a:latin typeface="+mn-ea"/>
                <a:ea typeface="+mn-ea"/>
              </a:rPr>
              <a:t>음악 샘플링란 원곡의 일부분을 차용해 새로운 음악을 제작하는 기법이다</a:t>
            </a:r>
            <a:r>
              <a:rPr kumimoji="1" lang="en-US" altLang="ko-KR" sz="1400" b="0" dirty="0">
                <a:latin typeface="+mn-ea"/>
                <a:ea typeface="+mn-ea"/>
              </a:rPr>
              <a:t>. 1970</a:t>
            </a:r>
            <a:r>
              <a:rPr kumimoji="1" lang="ko-KR" altLang="en-US" sz="1400" b="0" dirty="0">
                <a:latin typeface="+mn-ea"/>
                <a:ea typeface="+mn-ea"/>
              </a:rPr>
              <a:t>년대의 힙합 음악에서 사용되기 시작하였으며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다양한 기법으로 활용해 음악이 재창조될 수 있다</a:t>
            </a:r>
            <a:r>
              <a:rPr kumimoji="1" lang="en-US" altLang="ko-KR" sz="1400" b="0" dirty="0">
                <a:latin typeface="+mn-ea"/>
                <a:ea typeface="+mn-ea"/>
              </a:rPr>
              <a:t>.</a:t>
            </a:r>
            <a:endParaRPr kumimoji="1" lang="ko-KR" altLang="en-US" sz="1400" b="0" dirty="0">
              <a:latin typeface="+mn-ea"/>
              <a:ea typeface="+mn-ea"/>
            </a:endParaRPr>
          </a:p>
        </p:txBody>
      </p:sp>
      <p:sp>
        <p:nvSpPr>
          <p:cNvPr id="8" name="순서도: 수행의 시작/종료 7">
            <a:extLst>
              <a:ext uri="{FF2B5EF4-FFF2-40B4-BE49-F238E27FC236}">
                <a16:creationId xmlns:a16="http://schemas.microsoft.com/office/drawing/2014/main" id="{B8CCE04A-3526-F552-84D7-4CBD2EE2E34A}"/>
              </a:ext>
            </a:extLst>
          </p:cNvPr>
          <p:cNvSpPr/>
          <p:nvPr/>
        </p:nvSpPr>
        <p:spPr>
          <a:xfrm>
            <a:off x="1301750" y="1116634"/>
            <a:ext cx="2355850" cy="349250"/>
          </a:xfrm>
          <a:prstGeom prst="flowChartTerminator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</a:rPr>
              <a:t>샘플링</a:t>
            </a:r>
            <a:r>
              <a:rPr lang="en-US" altLang="ko-KR" sz="1400" dirty="0">
                <a:solidFill>
                  <a:schemeClr val="tx1"/>
                </a:solidFill>
              </a:rPr>
              <a:t>(Sampling)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0A830F0E-8402-52AC-696A-D08606A9FD06}"/>
              </a:ext>
            </a:extLst>
          </p:cNvPr>
          <p:cNvSpPr/>
          <p:nvPr/>
        </p:nvSpPr>
        <p:spPr>
          <a:xfrm>
            <a:off x="1823720" y="2673351"/>
            <a:ext cx="2329180" cy="279400"/>
          </a:xfrm>
          <a:prstGeom prst="roundRect">
            <a:avLst/>
          </a:prstGeom>
          <a:ln w="952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>
                <a:solidFill>
                  <a:schemeClr val="tx1"/>
                </a:solidFill>
              </a:rPr>
              <a:t>다양한 샘플링 기법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65867E92-AB60-C31D-9B70-B85F8DA0F9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7109592"/>
              </p:ext>
            </p:extLst>
          </p:nvPr>
        </p:nvGraphicFramePr>
        <p:xfrm>
          <a:off x="3357562" y="3228929"/>
          <a:ext cx="6599238" cy="270138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27492">
                  <a:extLst>
                    <a:ext uri="{9D8B030D-6E8A-4147-A177-3AD203B41FA5}">
                      <a16:colId xmlns:a16="http://schemas.microsoft.com/office/drawing/2014/main" val="3699449395"/>
                    </a:ext>
                  </a:extLst>
                </a:gridCol>
                <a:gridCol w="4971746">
                  <a:extLst>
                    <a:ext uri="{9D8B030D-6E8A-4147-A177-3AD203B41FA5}">
                      <a16:colId xmlns:a16="http://schemas.microsoft.com/office/drawing/2014/main" val="2330697006"/>
                    </a:ext>
                  </a:extLst>
                </a:gridCol>
              </a:tblGrid>
              <a:tr h="38591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기법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방법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7380611"/>
                  </a:ext>
                </a:extLst>
              </a:tr>
              <a:tr h="38591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/>
                        <a:t>루핑</a:t>
                      </a:r>
                      <a:r>
                        <a:rPr lang="en-US" altLang="ko-KR" sz="1100" dirty="0"/>
                        <a:t>(Looping)</a:t>
                      </a:r>
                      <a:endParaRPr lang="ko-KR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/>
                        <a:t>프레이즈</a:t>
                      </a:r>
                      <a:r>
                        <a:rPr lang="ko-KR" altLang="en-US" sz="1100" dirty="0"/>
                        <a:t> 단위의 차용 음원을 반복 재생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710384"/>
                  </a:ext>
                </a:extLst>
              </a:tr>
              <a:tr h="38591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/>
                        <a:t>쵸핑</a:t>
                      </a:r>
                      <a:r>
                        <a:rPr lang="en-US" altLang="ko-KR" sz="1100" dirty="0"/>
                        <a:t>(Chopping)</a:t>
                      </a:r>
                      <a:endParaRPr lang="ko-KR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원곡을 </a:t>
                      </a:r>
                      <a:r>
                        <a:rPr lang="ko-KR" altLang="en-US" sz="1100" dirty="0" err="1"/>
                        <a:t>잘개</a:t>
                      </a:r>
                      <a:r>
                        <a:rPr lang="ko-KR" altLang="en-US" sz="1100" dirty="0"/>
                        <a:t> 쪼갠 뒤 순서를 뒤섞음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6053502"/>
                  </a:ext>
                </a:extLst>
              </a:tr>
              <a:tr h="38591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/>
                        <a:t>매쉬업</a:t>
                      </a:r>
                      <a:r>
                        <a:rPr lang="en-US" altLang="ko-KR" sz="1100" dirty="0"/>
                        <a:t>(Mashup)</a:t>
                      </a:r>
                      <a:endParaRPr lang="ko-KR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두 곡 이상의 음악을 이용해 하나의 새로운 곡으로 만듦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2984759"/>
                  </a:ext>
                </a:extLst>
              </a:tr>
              <a:tr h="38591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속도 변경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샘플의 재생 속도를 변화시키는 것으로 샘플의 음높이에 영향을 줌</a:t>
                      </a:r>
                      <a:r>
                        <a:rPr lang="en-US" altLang="ko-KR" sz="1100" dirty="0"/>
                        <a:t>.</a:t>
                      </a:r>
                      <a:endParaRPr lang="ko-KR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299962"/>
                  </a:ext>
                </a:extLst>
              </a:tr>
              <a:tr h="38591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음높이 이동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샘플의 속도를 유지하면서 음높이</a:t>
                      </a:r>
                      <a:r>
                        <a:rPr lang="en-US" altLang="ko-KR" sz="1100" dirty="0"/>
                        <a:t>(key)</a:t>
                      </a:r>
                      <a:r>
                        <a:rPr lang="ko-KR" altLang="en-US" sz="1100" dirty="0"/>
                        <a:t>를 조정하는 것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5148031"/>
                  </a:ext>
                </a:extLst>
              </a:tr>
              <a:tr h="38591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/>
                        <a:t>역재생</a:t>
                      </a:r>
                      <a:endParaRPr lang="ko-KR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원곡에서 구성되었던 음악적 진행을 역순으로 만드는 기법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9313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18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샘플링 기법 이용한 음악 알아보기</a:t>
            </a:r>
          </a:p>
        </p:txBody>
      </p:sp>
      <p:sp>
        <p:nvSpPr>
          <p:cNvPr id="48" name="이중 물결 47">
            <a:extLst>
              <a:ext uri="{FF2B5EF4-FFF2-40B4-BE49-F238E27FC236}">
                <a16:creationId xmlns:a16="http://schemas.microsoft.com/office/drawing/2014/main" id="{DF9C53DC-3C1E-1AD7-8A42-8B1A963A75D9}"/>
              </a:ext>
            </a:extLst>
          </p:cNvPr>
          <p:cNvSpPr/>
          <p:nvPr/>
        </p:nvSpPr>
        <p:spPr>
          <a:xfrm>
            <a:off x="1211580" y="1150619"/>
            <a:ext cx="1842770" cy="748029"/>
          </a:xfrm>
          <a:prstGeom prst="doubleWav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하여가</a:t>
            </a:r>
            <a:endParaRPr lang="en-US" altLang="ko-KR" sz="1200" dirty="0">
              <a:solidFill>
                <a:schemeClr val="tx1"/>
              </a:solidFill>
            </a:endParaRPr>
          </a:p>
          <a:p>
            <a:pPr algn="ctr"/>
            <a:r>
              <a:rPr lang="en-US" altLang="ko-KR" sz="1100" dirty="0">
                <a:solidFill>
                  <a:schemeClr val="tx1"/>
                </a:solidFill>
              </a:rPr>
              <a:t>(</a:t>
            </a:r>
            <a:r>
              <a:rPr lang="ko-KR" altLang="en-US" sz="1100" dirty="0">
                <a:solidFill>
                  <a:schemeClr val="tx1"/>
                </a:solidFill>
              </a:rPr>
              <a:t>서태지와 아이들</a:t>
            </a:r>
            <a:r>
              <a:rPr lang="en-US" altLang="ko-KR" sz="1100" dirty="0">
                <a:solidFill>
                  <a:schemeClr val="tx1"/>
                </a:solidFill>
              </a:rPr>
              <a:t>)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49" name="텍스트 개체 틀 2">
            <a:extLst>
              <a:ext uri="{FF2B5EF4-FFF2-40B4-BE49-F238E27FC236}">
                <a16:creationId xmlns:a16="http://schemas.microsoft.com/office/drawing/2014/main" id="{D127D99F-D987-A1F5-4010-F3CC2DD25A67}"/>
              </a:ext>
            </a:extLst>
          </p:cNvPr>
          <p:cNvSpPr txBox="1">
            <a:spLocks/>
          </p:cNvSpPr>
          <p:nvPr/>
        </p:nvSpPr>
        <p:spPr>
          <a:xfrm>
            <a:off x="5657850" y="1357631"/>
            <a:ext cx="787400" cy="32004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400" b="0" dirty="0" err="1">
                <a:latin typeface="+mn-ea"/>
                <a:ea typeface="+mn-ea"/>
              </a:rPr>
              <a:t>능게가락</a:t>
            </a:r>
            <a:endParaRPr kumimoji="1" lang="ko-KR" altLang="en-US" sz="1400" b="0" dirty="0">
              <a:latin typeface="+mn-ea"/>
              <a:ea typeface="+mn-ea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04D7061-2AA3-6BAE-39EB-D954CFC30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750" y="2500930"/>
            <a:ext cx="7251700" cy="2136865"/>
          </a:xfrm>
          <a:prstGeom prst="rect">
            <a:avLst/>
          </a:prstGeom>
        </p:spPr>
      </p:pic>
      <p:pic>
        <p:nvPicPr>
          <p:cNvPr id="5" name="4단원_교과서_142쪽_QR70_1.샘플링 기법을 이용하여 음악 만들기_하여가">
            <a:hlinkClick r:id="" action="ppaction://media"/>
            <a:extLst>
              <a:ext uri="{FF2B5EF4-FFF2-40B4-BE49-F238E27FC236}">
                <a16:creationId xmlns:a16="http://schemas.microsoft.com/office/drawing/2014/main" id="{6C6A6ABC-B10C-4D2F-0ADB-AC3793A28B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59125" y="2410023"/>
            <a:ext cx="339725" cy="339725"/>
          </a:xfrm>
          <a:prstGeom prst="rect">
            <a:avLst/>
          </a:prstGeom>
        </p:spPr>
      </p:pic>
      <p:cxnSp>
        <p:nvCxnSpPr>
          <p:cNvPr id="7" name="직선 화살표 연결선 6">
            <a:extLst>
              <a:ext uri="{FF2B5EF4-FFF2-40B4-BE49-F238E27FC236}">
                <a16:creationId xmlns:a16="http://schemas.microsoft.com/office/drawing/2014/main" id="{17A488A7-52A2-E655-717C-B0AB40C17EE3}"/>
              </a:ext>
            </a:extLst>
          </p:cNvPr>
          <p:cNvCxnSpPr/>
          <p:nvPr/>
        </p:nvCxnSpPr>
        <p:spPr>
          <a:xfrm flipH="1">
            <a:off x="3289300" y="1529081"/>
            <a:ext cx="2133600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그룹 9">
            <a:extLst>
              <a:ext uri="{FF2B5EF4-FFF2-40B4-BE49-F238E27FC236}">
                <a16:creationId xmlns:a16="http://schemas.microsoft.com/office/drawing/2014/main" id="{F4156075-FD8D-388C-5F71-A9ED33397651}"/>
              </a:ext>
            </a:extLst>
          </p:cNvPr>
          <p:cNvGrpSpPr/>
          <p:nvPr/>
        </p:nvGrpSpPr>
        <p:grpSpPr>
          <a:xfrm>
            <a:off x="3159125" y="4874259"/>
            <a:ext cx="6829425" cy="469900"/>
            <a:chOff x="3159125" y="4787901"/>
            <a:chExt cx="6829425" cy="469900"/>
          </a:xfrm>
        </p:grpSpPr>
        <p:sp>
          <p:nvSpPr>
            <p:cNvPr id="8" name="텍스트 개체 틀 2">
              <a:extLst>
                <a:ext uri="{FF2B5EF4-FFF2-40B4-BE49-F238E27FC236}">
                  <a16:creationId xmlns:a16="http://schemas.microsoft.com/office/drawing/2014/main" id="{70329176-07C1-14A3-C3BC-389B11588D01}"/>
                </a:ext>
              </a:extLst>
            </p:cNvPr>
            <p:cNvSpPr txBox="1">
              <a:spLocks/>
            </p:cNvSpPr>
            <p:nvPr/>
          </p:nvSpPr>
          <p:spPr>
            <a:xfrm>
              <a:off x="3159125" y="4890770"/>
              <a:ext cx="6829425" cy="320040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chemeClr val="tx1"/>
                  </a:solidFill>
                  <a:latin typeface="NanumGothicExtraBold" panose="020D0604000000000000" pitchFamily="34" charset="-127"/>
                  <a:ea typeface="NanumGothicExtraBold" panose="020D0604000000000000" pitchFamily="34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kumimoji="1" lang="ko-KR" altLang="en-US" sz="1200" b="0" dirty="0">
                  <a:latin typeface="+mn-ea"/>
                  <a:ea typeface="+mn-ea"/>
                </a:rPr>
                <a:t>악곡의 중간과 끝에 </a:t>
              </a:r>
              <a:r>
                <a:rPr kumimoji="1" lang="ko-KR" altLang="en-US" sz="1200" b="0" dirty="0" err="1">
                  <a:latin typeface="+mn-ea"/>
                  <a:ea typeface="+mn-ea"/>
                </a:rPr>
                <a:t>능게</a:t>
              </a:r>
              <a:r>
                <a:rPr kumimoji="1" lang="ko-KR" altLang="en-US" sz="1200" b="0" dirty="0">
                  <a:latin typeface="+mn-ea"/>
                  <a:ea typeface="+mn-ea"/>
                </a:rPr>
                <a:t> 가락을 태평소의 음색으로 삽입하여 랩과 어우러지게 하였다</a:t>
              </a:r>
              <a:r>
                <a:rPr kumimoji="1" lang="en-US" altLang="ko-KR" sz="1200" b="0" dirty="0">
                  <a:latin typeface="+mn-ea"/>
                  <a:ea typeface="+mn-ea"/>
                </a:rPr>
                <a:t>.</a:t>
              </a:r>
              <a:endParaRPr kumimoji="1" lang="ko-KR" altLang="en-US" sz="1200" b="0" dirty="0">
                <a:latin typeface="+mn-ea"/>
                <a:ea typeface="+mn-ea"/>
              </a:endParaRPr>
            </a:p>
          </p:txBody>
        </p:sp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BB250159-485B-EE02-A16F-5FC6A3249B7B}"/>
                </a:ext>
              </a:extLst>
            </p:cNvPr>
            <p:cNvSpPr/>
            <p:nvPr/>
          </p:nvSpPr>
          <p:spPr>
            <a:xfrm>
              <a:off x="3282950" y="4787901"/>
              <a:ext cx="6553200" cy="469900"/>
            </a:xfrm>
            <a:prstGeom prst="round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l">
                <a:lnSpc>
                  <a:spcPct val="150000"/>
                </a:lnSpc>
              </a:pPr>
              <a:endParaRPr lang="ko-KR" altLang="en-US" sz="12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183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샘플링 기법 이용한 음악 알아보기</a:t>
            </a:r>
          </a:p>
        </p:txBody>
      </p:sp>
      <p:sp>
        <p:nvSpPr>
          <p:cNvPr id="48" name="이중 물결 47">
            <a:extLst>
              <a:ext uri="{FF2B5EF4-FFF2-40B4-BE49-F238E27FC236}">
                <a16:creationId xmlns:a16="http://schemas.microsoft.com/office/drawing/2014/main" id="{DF9C53DC-3C1E-1AD7-8A42-8B1A963A75D9}"/>
              </a:ext>
            </a:extLst>
          </p:cNvPr>
          <p:cNvSpPr/>
          <p:nvPr/>
        </p:nvSpPr>
        <p:spPr>
          <a:xfrm>
            <a:off x="1211580" y="1449069"/>
            <a:ext cx="1842770" cy="748029"/>
          </a:xfrm>
          <a:prstGeom prst="doubleWav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대취타</a:t>
            </a:r>
            <a:endParaRPr lang="en-US" altLang="ko-KR" sz="1200" dirty="0">
              <a:solidFill>
                <a:schemeClr val="tx1"/>
              </a:solidFill>
            </a:endParaRPr>
          </a:p>
          <a:p>
            <a:pPr algn="ctr"/>
            <a:r>
              <a:rPr lang="en-US" altLang="ko-KR" sz="1050" dirty="0">
                <a:solidFill>
                  <a:schemeClr val="tx1"/>
                </a:solidFill>
              </a:rPr>
              <a:t>(</a:t>
            </a:r>
            <a:r>
              <a:rPr lang="en-US" altLang="ko-KR" sz="1050" dirty="0" err="1">
                <a:solidFill>
                  <a:schemeClr val="tx1"/>
                </a:solidFill>
              </a:rPr>
              <a:t>Agust</a:t>
            </a:r>
            <a:r>
              <a:rPr lang="en-US" altLang="ko-KR" sz="1050" dirty="0">
                <a:solidFill>
                  <a:schemeClr val="tx1"/>
                </a:solidFill>
              </a:rPr>
              <a:t> D)</a:t>
            </a:r>
            <a:endParaRPr lang="ko-KR" altLang="en-US" sz="1000" dirty="0">
              <a:solidFill>
                <a:schemeClr val="tx1"/>
              </a:solidFill>
            </a:endParaRPr>
          </a:p>
        </p:txBody>
      </p:sp>
      <p:sp>
        <p:nvSpPr>
          <p:cNvPr id="49" name="텍스트 개체 틀 2">
            <a:extLst>
              <a:ext uri="{FF2B5EF4-FFF2-40B4-BE49-F238E27FC236}">
                <a16:creationId xmlns:a16="http://schemas.microsoft.com/office/drawing/2014/main" id="{D127D99F-D987-A1F5-4010-F3CC2DD25A67}"/>
              </a:ext>
            </a:extLst>
          </p:cNvPr>
          <p:cNvSpPr txBox="1">
            <a:spLocks/>
          </p:cNvSpPr>
          <p:nvPr/>
        </p:nvSpPr>
        <p:spPr>
          <a:xfrm>
            <a:off x="5657850" y="1656081"/>
            <a:ext cx="787400" cy="32004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400" b="0" dirty="0">
                <a:latin typeface="+mn-ea"/>
                <a:ea typeface="+mn-ea"/>
              </a:rPr>
              <a:t>대취타</a:t>
            </a:r>
          </a:p>
        </p:txBody>
      </p:sp>
      <p:cxnSp>
        <p:nvCxnSpPr>
          <p:cNvPr id="7" name="직선 화살표 연결선 6">
            <a:extLst>
              <a:ext uri="{FF2B5EF4-FFF2-40B4-BE49-F238E27FC236}">
                <a16:creationId xmlns:a16="http://schemas.microsoft.com/office/drawing/2014/main" id="{17A488A7-52A2-E655-717C-B0AB40C17EE3}"/>
              </a:ext>
            </a:extLst>
          </p:cNvPr>
          <p:cNvCxnSpPr/>
          <p:nvPr/>
        </p:nvCxnSpPr>
        <p:spPr>
          <a:xfrm flipH="1">
            <a:off x="3289300" y="1827531"/>
            <a:ext cx="2133600" cy="0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그룹 1">
            <a:extLst>
              <a:ext uri="{FF2B5EF4-FFF2-40B4-BE49-F238E27FC236}">
                <a16:creationId xmlns:a16="http://schemas.microsoft.com/office/drawing/2014/main" id="{1A20BBAF-5E24-4A1F-0E8E-8BC1AFAD11D8}"/>
              </a:ext>
            </a:extLst>
          </p:cNvPr>
          <p:cNvGrpSpPr/>
          <p:nvPr/>
        </p:nvGrpSpPr>
        <p:grpSpPr>
          <a:xfrm>
            <a:off x="5581650" y="2143759"/>
            <a:ext cx="5937250" cy="826890"/>
            <a:chOff x="5581650" y="1845309"/>
            <a:chExt cx="5937250" cy="826890"/>
          </a:xfrm>
        </p:grpSpPr>
        <p:sp>
          <p:nvSpPr>
            <p:cNvPr id="8" name="텍스트 개체 틀 2">
              <a:extLst>
                <a:ext uri="{FF2B5EF4-FFF2-40B4-BE49-F238E27FC236}">
                  <a16:creationId xmlns:a16="http://schemas.microsoft.com/office/drawing/2014/main" id="{70329176-07C1-14A3-C3BC-389B11588D01}"/>
                </a:ext>
              </a:extLst>
            </p:cNvPr>
            <p:cNvSpPr txBox="1">
              <a:spLocks/>
            </p:cNvSpPr>
            <p:nvPr/>
          </p:nvSpPr>
          <p:spPr>
            <a:xfrm>
              <a:off x="5888038" y="1993897"/>
              <a:ext cx="5324475" cy="678301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chemeClr val="tx1"/>
                  </a:solidFill>
                  <a:latin typeface="NanumGothicExtraBold" panose="020D0604000000000000" pitchFamily="34" charset="-127"/>
                  <a:ea typeface="NanumGothicExtraBold" panose="020D0604000000000000" pitchFamily="34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kumimoji="1" lang="ko-KR" altLang="en-US" sz="1200" b="0" dirty="0">
                  <a:latin typeface="+mn-ea"/>
                  <a:ea typeface="+mn-ea"/>
                </a:rPr>
                <a:t>노래 도입부에 궁중의 </a:t>
              </a:r>
              <a:r>
                <a:rPr kumimoji="1" lang="ko-KR" altLang="en-US" sz="1200" b="0" dirty="0" err="1">
                  <a:latin typeface="+mn-ea"/>
                  <a:ea typeface="+mn-ea"/>
                </a:rPr>
                <a:t>군례악이던</a:t>
              </a:r>
              <a:r>
                <a:rPr kumimoji="1" lang="ko-KR" altLang="en-US" sz="1200" b="0" dirty="0">
                  <a:latin typeface="+mn-ea"/>
                  <a:ea typeface="+mn-ea"/>
                </a:rPr>
                <a:t> 대취타의 선율과 대취타 연주에서 음악의 시작을 알리는 ‘</a:t>
              </a:r>
              <a:r>
                <a:rPr kumimoji="1" lang="ko-KR" altLang="en-US" sz="1200" b="0" dirty="0" err="1">
                  <a:latin typeface="+mn-ea"/>
                  <a:ea typeface="+mn-ea"/>
                </a:rPr>
                <a:t>집사’의</a:t>
              </a:r>
              <a:r>
                <a:rPr kumimoji="1" lang="ko-KR" altLang="en-US" sz="1200" b="0" dirty="0">
                  <a:latin typeface="+mn-ea"/>
                  <a:ea typeface="+mn-ea"/>
                </a:rPr>
                <a:t> 구호 “</a:t>
              </a:r>
              <a:r>
                <a:rPr kumimoji="1" lang="ko-KR" altLang="en-US" sz="1200" b="0" dirty="0" err="1">
                  <a:latin typeface="+mn-ea"/>
                  <a:ea typeface="+mn-ea"/>
                </a:rPr>
                <a:t>명금일하</a:t>
              </a:r>
              <a:r>
                <a:rPr kumimoji="1" lang="ko-KR" altLang="en-US" sz="1200" b="0" dirty="0">
                  <a:latin typeface="+mn-ea"/>
                  <a:ea typeface="+mn-ea"/>
                </a:rPr>
                <a:t> 대취타 </a:t>
              </a:r>
              <a:r>
                <a:rPr kumimoji="1" lang="ko-KR" altLang="en-US" sz="1200" b="0" dirty="0" err="1">
                  <a:latin typeface="+mn-ea"/>
                  <a:ea typeface="+mn-ea"/>
                </a:rPr>
                <a:t>하랍신다”가</a:t>
              </a:r>
              <a:r>
                <a:rPr kumimoji="1" lang="ko-KR" altLang="en-US" sz="1200" b="0" dirty="0">
                  <a:latin typeface="+mn-ea"/>
                  <a:ea typeface="+mn-ea"/>
                </a:rPr>
                <a:t> 삽입되었다</a:t>
              </a:r>
              <a:r>
                <a:rPr kumimoji="1" lang="en-US" altLang="ko-KR" sz="1200" b="0" dirty="0">
                  <a:latin typeface="+mn-ea"/>
                  <a:ea typeface="+mn-ea"/>
                </a:rPr>
                <a:t>.</a:t>
              </a:r>
              <a:endParaRPr kumimoji="1" lang="ko-KR" altLang="en-US" sz="1200" b="0" dirty="0">
                <a:latin typeface="+mn-ea"/>
                <a:ea typeface="+mn-ea"/>
              </a:endParaRPr>
            </a:p>
          </p:txBody>
        </p:sp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BB250159-485B-EE02-A16F-5FC6A3249B7B}"/>
                </a:ext>
              </a:extLst>
            </p:cNvPr>
            <p:cNvSpPr/>
            <p:nvPr/>
          </p:nvSpPr>
          <p:spPr>
            <a:xfrm>
              <a:off x="5581650" y="1845309"/>
              <a:ext cx="5937250" cy="826890"/>
            </a:xfrm>
            <a:prstGeom prst="roundRect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l">
                <a:lnSpc>
                  <a:spcPct val="150000"/>
                </a:lnSpc>
              </a:pPr>
              <a:endParaRPr lang="ko-KR" altLang="en-US" sz="12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sp>
        <p:nvSpPr>
          <p:cNvPr id="6" name="이중 물결 5">
            <a:extLst>
              <a:ext uri="{FF2B5EF4-FFF2-40B4-BE49-F238E27FC236}">
                <a16:creationId xmlns:a16="http://schemas.microsoft.com/office/drawing/2014/main" id="{673F5ABE-2BD6-D86D-501E-1D2039316D4E}"/>
              </a:ext>
            </a:extLst>
          </p:cNvPr>
          <p:cNvSpPr/>
          <p:nvPr/>
        </p:nvSpPr>
        <p:spPr>
          <a:xfrm>
            <a:off x="1211580" y="3989069"/>
            <a:ext cx="1842770" cy="748029"/>
          </a:xfrm>
          <a:prstGeom prst="doubleWav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chemeClr val="tx1"/>
                </a:solidFill>
              </a:rPr>
              <a:t>Shut Down</a:t>
            </a:r>
          </a:p>
          <a:p>
            <a:pPr algn="ctr"/>
            <a:r>
              <a:rPr lang="en-US" altLang="ko-KR" sz="1050" dirty="0">
                <a:solidFill>
                  <a:schemeClr val="tx1"/>
                </a:solidFill>
              </a:rPr>
              <a:t>(</a:t>
            </a:r>
            <a:r>
              <a:rPr lang="ko-KR" altLang="en-US" sz="1050" dirty="0">
                <a:solidFill>
                  <a:schemeClr val="tx1"/>
                </a:solidFill>
              </a:rPr>
              <a:t>블랙핑크</a:t>
            </a:r>
            <a:r>
              <a:rPr lang="en-US" altLang="ko-KR" sz="1050" dirty="0">
                <a:solidFill>
                  <a:schemeClr val="tx1"/>
                </a:solidFill>
              </a:rPr>
              <a:t>)</a:t>
            </a:r>
            <a:endParaRPr lang="ko-KR" altLang="en-US" sz="1000" dirty="0">
              <a:solidFill>
                <a:schemeClr val="tx1"/>
              </a:solidFill>
            </a:endParaRPr>
          </a:p>
        </p:txBody>
      </p:sp>
      <p:sp>
        <p:nvSpPr>
          <p:cNvPr id="11" name="텍스트 개체 틀 2">
            <a:extLst>
              <a:ext uri="{FF2B5EF4-FFF2-40B4-BE49-F238E27FC236}">
                <a16:creationId xmlns:a16="http://schemas.microsoft.com/office/drawing/2014/main" id="{57BC773F-F9AD-6394-BB02-A45E65836396}"/>
              </a:ext>
            </a:extLst>
          </p:cNvPr>
          <p:cNvSpPr txBox="1">
            <a:spLocks/>
          </p:cNvSpPr>
          <p:nvPr/>
        </p:nvSpPr>
        <p:spPr>
          <a:xfrm>
            <a:off x="5657850" y="4196081"/>
            <a:ext cx="5041900" cy="32004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400" b="0" dirty="0">
                <a:latin typeface="+mn-ea"/>
                <a:ea typeface="+mn-ea"/>
              </a:rPr>
              <a:t>파가니니 바이올린 협주곡 </a:t>
            </a:r>
            <a:r>
              <a:rPr kumimoji="1" lang="en-US" altLang="ko-KR" sz="1400" b="0" dirty="0">
                <a:latin typeface="+mn-ea"/>
                <a:ea typeface="+mn-ea"/>
              </a:rPr>
              <a:t>2</a:t>
            </a:r>
            <a:r>
              <a:rPr kumimoji="1" lang="ko-KR" altLang="en-US" sz="1400" b="0" dirty="0">
                <a:latin typeface="+mn-ea"/>
                <a:ea typeface="+mn-ea"/>
              </a:rPr>
              <a:t>번 </a:t>
            </a:r>
            <a:r>
              <a:rPr kumimoji="1" lang="en-US" altLang="ko-KR" sz="1400" b="0" dirty="0">
                <a:latin typeface="+mn-ea"/>
                <a:ea typeface="+mn-ea"/>
              </a:rPr>
              <a:t>3</a:t>
            </a:r>
            <a:r>
              <a:rPr kumimoji="1" lang="ko-KR" altLang="en-US" sz="1400" b="0" dirty="0">
                <a:latin typeface="+mn-ea"/>
                <a:ea typeface="+mn-ea"/>
              </a:rPr>
              <a:t>악장 </a:t>
            </a:r>
            <a:r>
              <a:rPr kumimoji="1" lang="en-US" altLang="ko-KR" sz="1400" b="0" dirty="0">
                <a:latin typeface="+mn-ea"/>
                <a:ea typeface="+mn-ea"/>
              </a:rPr>
              <a:t>‘</a:t>
            </a:r>
            <a:r>
              <a:rPr kumimoji="1" lang="ko-KR" altLang="en-US" sz="1400" b="0" dirty="0">
                <a:latin typeface="+mn-ea"/>
                <a:ea typeface="+mn-ea"/>
              </a:rPr>
              <a:t>라 </a:t>
            </a:r>
            <a:r>
              <a:rPr kumimoji="1" lang="ko-KR" altLang="en-US" sz="1400" b="0" dirty="0" err="1">
                <a:latin typeface="+mn-ea"/>
                <a:ea typeface="+mn-ea"/>
              </a:rPr>
              <a:t>캄파넬라</a:t>
            </a:r>
            <a:r>
              <a:rPr kumimoji="1" lang="en-US" altLang="ko-KR" sz="1400" b="0" dirty="0">
                <a:latin typeface="+mn-ea"/>
                <a:ea typeface="+mn-ea"/>
              </a:rPr>
              <a:t>’</a:t>
            </a:r>
            <a:endParaRPr kumimoji="1" lang="ko-KR" altLang="en-US" sz="1400" b="0" dirty="0">
              <a:latin typeface="+mn-ea"/>
              <a:ea typeface="+mn-ea"/>
            </a:endParaRPr>
          </a:p>
        </p:txBody>
      </p: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DE30109D-7734-1866-1A7E-A8B64097F4FB}"/>
              </a:ext>
            </a:extLst>
          </p:cNvPr>
          <p:cNvCxnSpPr/>
          <p:nvPr/>
        </p:nvCxnSpPr>
        <p:spPr>
          <a:xfrm flipH="1">
            <a:off x="3289300" y="4367531"/>
            <a:ext cx="2133600" cy="0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59BAB7EB-9530-AE94-4D04-7E86E697E50C}"/>
              </a:ext>
            </a:extLst>
          </p:cNvPr>
          <p:cNvGrpSpPr/>
          <p:nvPr/>
        </p:nvGrpSpPr>
        <p:grpSpPr>
          <a:xfrm>
            <a:off x="5581650" y="4683759"/>
            <a:ext cx="5937250" cy="826890"/>
            <a:chOff x="5581650" y="1845309"/>
            <a:chExt cx="5937250" cy="826890"/>
          </a:xfrm>
        </p:grpSpPr>
        <p:sp>
          <p:nvSpPr>
            <p:cNvPr id="14" name="텍스트 개체 틀 2">
              <a:extLst>
                <a:ext uri="{FF2B5EF4-FFF2-40B4-BE49-F238E27FC236}">
                  <a16:creationId xmlns:a16="http://schemas.microsoft.com/office/drawing/2014/main" id="{41B53DA4-EFB4-2DE8-8C9D-B82B7BFC11A0}"/>
                </a:ext>
              </a:extLst>
            </p:cNvPr>
            <p:cNvSpPr txBox="1">
              <a:spLocks/>
            </p:cNvSpPr>
            <p:nvPr/>
          </p:nvSpPr>
          <p:spPr>
            <a:xfrm>
              <a:off x="5721351" y="2119052"/>
              <a:ext cx="5657850" cy="279403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chemeClr val="tx1"/>
                  </a:solidFill>
                  <a:latin typeface="NanumGothicExtraBold" panose="020D0604000000000000" pitchFamily="34" charset="-127"/>
                  <a:ea typeface="NanumGothicExtraBold" panose="020D0604000000000000" pitchFamily="34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kumimoji="1" lang="ko-KR" altLang="en-US" sz="1200" b="0" dirty="0">
                  <a:latin typeface="+mn-ea"/>
                  <a:ea typeface="+mn-ea"/>
                </a:rPr>
                <a:t>곡 시작부터 끝나는 러닝 타임 내내 </a:t>
              </a:r>
              <a:r>
                <a:rPr kumimoji="1" lang="en-US" altLang="ko-KR" sz="1200" b="0" dirty="0">
                  <a:latin typeface="+mn-ea"/>
                  <a:ea typeface="+mn-ea"/>
                </a:rPr>
                <a:t>'</a:t>
              </a:r>
              <a:r>
                <a:rPr kumimoji="1" lang="ko-KR" altLang="en-US" sz="1200" b="0" dirty="0">
                  <a:latin typeface="+mn-ea"/>
                  <a:ea typeface="+mn-ea"/>
                </a:rPr>
                <a:t>라 </a:t>
              </a:r>
              <a:r>
                <a:rPr kumimoji="1" lang="ko-KR" altLang="en-US" sz="1200" b="0" dirty="0" err="1">
                  <a:latin typeface="+mn-ea"/>
                  <a:ea typeface="+mn-ea"/>
                </a:rPr>
                <a:t>캄파넬라</a:t>
              </a:r>
              <a:r>
                <a:rPr kumimoji="1" lang="en-US" altLang="ko-KR" sz="1200" b="0" dirty="0">
                  <a:latin typeface="+mn-ea"/>
                  <a:ea typeface="+mn-ea"/>
                </a:rPr>
                <a:t>' </a:t>
              </a:r>
              <a:r>
                <a:rPr kumimoji="1" lang="ko-KR" altLang="en-US" sz="1200" b="0" dirty="0">
                  <a:latin typeface="+mn-ea"/>
                  <a:ea typeface="+mn-ea"/>
                </a:rPr>
                <a:t>음악이 배경음악으로 연주된다</a:t>
              </a:r>
              <a:r>
                <a:rPr kumimoji="1" lang="en-US" altLang="ko-KR" sz="1200" b="0" dirty="0">
                  <a:latin typeface="+mn-ea"/>
                  <a:ea typeface="+mn-ea"/>
                </a:rPr>
                <a:t>.</a:t>
              </a:r>
              <a:endParaRPr kumimoji="1" lang="ko-KR" altLang="en-US" sz="1200" b="0" dirty="0">
                <a:latin typeface="+mn-ea"/>
                <a:ea typeface="+mn-ea"/>
              </a:endParaRPr>
            </a:p>
          </p:txBody>
        </p:sp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E056A60A-87E9-9062-4923-E9642A8E4831}"/>
                </a:ext>
              </a:extLst>
            </p:cNvPr>
            <p:cNvSpPr/>
            <p:nvPr/>
          </p:nvSpPr>
          <p:spPr>
            <a:xfrm>
              <a:off x="5581650" y="1845309"/>
              <a:ext cx="5937250" cy="826890"/>
            </a:xfrm>
            <a:prstGeom prst="roundRect">
              <a:avLst/>
            </a:prstGeom>
            <a:noFill/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l">
                <a:lnSpc>
                  <a:spcPct val="150000"/>
                </a:lnSpc>
              </a:pPr>
              <a:endParaRPr lang="ko-KR" altLang="en-US" sz="12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543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C5F84-361A-9FED-34AE-4587E3F82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86A7D1C-55F1-EAE9-ECEC-8D6ED82AB9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0000" y="360000"/>
            <a:ext cx="9221900" cy="251999"/>
          </a:xfrm>
        </p:spPr>
        <p:txBody>
          <a:bodyPr/>
          <a:lstStyle/>
          <a:p>
            <a:r>
              <a:rPr kumimoji="1" lang="ko-KR" altLang="en-US" dirty="0"/>
              <a:t>샘플링 기법을 활용해 샘플링 음악 만들어 보기</a:t>
            </a: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45C33E37-51E0-B5B9-AB87-2AB083508608}"/>
              </a:ext>
            </a:extLst>
          </p:cNvPr>
          <p:cNvGrpSpPr/>
          <p:nvPr/>
        </p:nvGrpSpPr>
        <p:grpSpPr>
          <a:xfrm>
            <a:off x="1549400" y="1098550"/>
            <a:ext cx="9810750" cy="2267069"/>
            <a:chOff x="1701800" y="1098550"/>
            <a:chExt cx="9810750" cy="2267069"/>
          </a:xfrm>
        </p:grpSpPr>
        <p:sp>
          <p:nvSpPr>
            <p:cNvPr id="10" name="사각형: 둥근 대각선 방향 모서리 9">
              <a:extLst>
                <a:ext uri="{FF2B5EF4-FFF2-40B4-BE49-F238E27FC236}">
                  <a16:creationId xmlns:a16="http://schemas.microsoft.com/office/drawing/2014/main" id="{4D0A92CE-67A2-140B-D705-920FEAD23047}"/>
                </a:ext>
              </a:extLst>
            </p:cNvPr>
            <p:cNvSpPr/>
            <p:nvPr/>
          </p:nvSpPr>
          <p:spPr>
            <a:xfrm>
              <a:off x="1701800" y="1479550"/>
              <a:ext cx="9810750" cy="1886069"/>
            </a:xfrm>
            <a:prstGeom prst="round2DiagRect">
              <a:avLst/>
            </a:prstGeom>
            <a:noFill/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l">
                <a:lnSpc>
                  <a:spcPct val="200000"/>
                </a:lnSpc>
              </a:pPr>
              <a:endParaRPr lang="ko-KR" altLang="en-US" sz="12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356D4CFE-E1A9-1AB2-A30B-8422DDB45BA1}"/>
                </a:ext>
              </a:extLst>
            </p:cNvPr>
            <p:cNvSpPr/>
            <p:nvPr/>
          </p:nvSpPr>
          <p:spPr>
            <a:xfrm>
              <a:off x="1701800" y="1098550"/>
              <a:ext cx="1371600" cy="381000"/>
            </a:xfrm>
            <a:prstGeom prst="round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>
                  <a:solidFill>
                    <a:schemeClr val="tx1"/>
                  </a:solidFill>
                </a:rPr>
                <a:t>방법 </a:t>
              </a:r>
              <a:r>
                <a:rPr lang="en-US" altLang="ko-KR" sz="1200" dirty="0">
                  <a:solidFill>
                    <a:schemeClr val="tx1"/>
                  </a:solidFill>
                </a:rPr>
                <a:t>1</a:t>
              </a:r>
              <a:endParaRPr lang="ko-KR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0ABC787-93F3-BB75-5356-3B09A6B175D7}"/>
                </a:ext>
              </a:extLst>
            </p:cNvPr>
            <p:cNvSpPr txBox="1"/>
            <p:nvPr/>
          </p:nvSpPr>
          <p:spPr>
            <a:xfrm>
              <a:off x="1844674" y="1622365"/>
              <a:ext cx="9496425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ko-KR" altLang="en-US" sz="1400" dirty="0"/>
                <a:t>▶ 본인이 좋아하는 노래를 자신의 목소리로 녹음하여 음원 파일을 만든다</a:t>
              </a:r>
              <a:r>
                <a:rPr lang="en-US" altLang="ko-KR" sz="1400" dirty="0"/>
                <a:t>.</a:t>
              </a:r>
            </a:p>
            <a:p>
              <a:pPr>
                <a:lnSpc>
                  <a:spcPct val="200000"/>
                </a:lnSpc>
              </a:pPr>
              <a:r>
                <a:rPr lang="ko-KR" altLang="en-US" sz="1400" dirty="0"/>
                <a:t>▶ 샘플링 기법에 활용할 음악의 부분을 음악 편집 애플리케이션을 활용하여 음원 파일을 만든다</a:t>
              </a:r>
              <a:r>
                <a:rPr lang="en-US" altLang="ko-KR" sz="1400" dirty="0"/>
                <a:t>.</a:t>
              </a:r>
            </a:p>
            <a:p>
              <a:pPr>
                <a:lnSpc>
                  <a:spcPct val="200000"/>
                </a:lnSpc>
              </a:pPr>
              <a:r>
                <a:rPr lang="ko-KR" altLang="en-US" sz="1400" dirty="0"/>
                <a:t>▶ 샘플링에 활용할 음원을 앞에</a:t>
              </a:r>
              <a:r>
                <a:rPr lang="en-US" altLang="ko-KR" sz="1400" dirty="0"/>
                <a:t>, </a:t>
              </a:r>
              <a:r>
                <a:rPr lang="ko-KR" altLang="en-US" sz="1400" dirty="0"/>
                <a:t>자신의 목소리를 녹음한 음원을 뒤에 배치하여 음악 편집 애플리케이션을 활용하여 </a:t>
              </a:r>
              <a:endParaRPr lang="en-US" altLang="ko-KR" sz="1400" dirty="0"/>
            </a:p>
            <a:p>
              <a:r>
                <a:rPr lang="en-US" altLang="ko-KR" sz="1400" dirty="0"/>
                <a:t>    </a:t>
              </a:r>
              <a:r>
                <a:rPr lang="ko-KR" altLang="en-US" sz="1400" dirty="0"/>
                <a:t>두 음원을 병합한 뒤 저장한다</a:t>
              </a:r>
              <a:r>
                <a:rPr lang="en-US" altLang="ko-KR" sz="1400" dirty="0"/>
                <a:t>.</a:t>
              </a:r>
              <a:endParaRPr lang="ko-KR" altLang="en-US" sz="1400" dirty="0"/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6E17374C-AE2C-CAA6-4198-D871270FE802}"/>
              </a:ext>
            </a:extLst>
          </p:cNvPr>
          <p:cNvGrpSpPr/>
          <p:nvPr/>
        </p:nvGrpSpPr>
        <p:grpSpPr>
          <a:xfrm>
            <a:off x="1549400" y="3651250"/>
            <a:ext cx="9810750" cy="2368550"/>
            <a:chOff x="1701800" y="3651250"/>
            <a:chExt cx="9810750" cy="2368550"/>
          </a:xfrm>
        </p:grpSpPr>
        <p:sp>
          <p:nvSpPr>
            <p:cNvPr id="4" name="사각형: 둥근 대각선 방향 모서리 3">
              <a:extLst>
                <a:ext uri="{FF2B5EF4-FFF2-40B4-BE49-F238E27FC236}">
                  <a16:creationId xmlns:a16="http://schemas.microsoft.com/office/drawing/2014/main" id="{60FBF339-8F70-23FD-11DC-39BE4E348816}"/>
                </a:ext>
              </a:extLst>
            </p:cNvPr>
            <p:cNvSpPr/>
            <p:nvPr/>
          </p:nvSpPr>
          <p:spPr>
            <a:xfrm>
              <a:off x="1701800" y="4032250"/>
              <a:ext cx="9810750" cy="1987550"/>
            </a:xfrm>
            <a:prstGeom prst="round2DiagRect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l">
                <a:lnSpc>
                  <a:spcPct val="200000"/>
                </a:lnSpc>
              </a:pPr>
              <a:endParaRPr lang="ko-KR" altLang="en-US" sz="12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751C608D-9C25-3F8D-67B0-0A9A667FF91C}"/>
                </a:ext>
              </a:extLst>
            </p:cNvPr>
            <p:cNvSpPr/>
            <p:nvPr/>
          </p:nvSpPr>
          <p:spPr>
            <a:xfrm>
              <a:off x="1701800" y="3651250"/>
              <a:ext cx="1371600" cy="381000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>
                  <a:solidFill>
                    <a:schemeClr val="tx1"/>
                  </a:solidFill>
                </a:rPr>
                <a:t>방법 </a:t>
              </a:r>
              <a:r>
                <a:rPr lang="en-US" altLang="ko-KR" sz="1200" dirty="0">
                  <a:solidFill>
                    <a:schemeClr val="tx1"/>
                  </a:solidFill>
                </a:rPr>
                <a:t>2</a:t>
              </a:r>
              <a:endParaRPr lang="ko-KR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61240E8-6420-A54A-AAAD-DA3B2D01B6E9}"/>
                </a:ext>
              </a:extLst>
            </p:cNvPr>
            <p:cNvSpPr txBox="1"/>
            <p:nvPr/>
          </p:nvSpPr>
          <p:spPr>
            <a:xfrm>
              <a:off x="1844674" y="4152356"/>
              <a:ext cx="9496425" cy="1747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ko-KR" altLang="en-US" sz="1400" dirty="0"/>
                <a:t>▶ 클래식 곡 중 배경음악으로 사용할 음원을 찾아 사용될 부분을 편집 애플리케이션을 활용하여 음원 파일을 만든다</a:t>
              </a:r>
              <a:r>
                <a:rPr lang="en-US" altLang="ko-KR" sz="1400" dirty="0"/>
                <a:t>.</a:t>
              </a:r>
            </a:p>
            <a:p>
              <a:pPr>
                <a:lnSpc>
                  <a:spcPct val="200000"/>
                </a:lnSpc>
              </a:pPr>
              <a:r>
                <a:rPr lang="ko-KR" altLang="en-US" sz="1400" dirty="0"/>
                <a:t>▶ 주제를 정하여 랩을 만들어본다</a:t>
              </a:r>
              <a:r>
                <a:rPr lang="en-US" altLang="ko-KR" sz="1400" dirty="0"/>
                <a:t>.(</a:t>
              </a:r>
              <a:r>
                <a:rPr lang="ko-KR" altLang="en-US" sz="1400" dirty="0"/>
                <a:t>지구 환경</a:t>
              </a:r>
              <a:r>
                <a:rPr lang="en-US" altLang="ko-KR" sz="1400" dirty="0"/>
                <a:t>, </a:t>
              </a:r>
              <a:r>
                <a:rPr lang="ko-KR" altLang="en-US" sz="1400" dirty="0"/>
                <a:t>친구 사랑</a:t>
              </a:r>
              <a:r>
                <a:rPr lang="en-US" altLang="ko-KR" sz="1400" dirty="0"/>
                <a:t>, </a:t>
              </a:r>
              <a:r>
                <a:rPr lang="ko-KR" altLang="en-US" sz="1400" dirty="0"/>
                <a:t>건강한 삶 등</a:t>
              </a:r>
              <a:r>
                <a:rPr lang="en-US" altLang="ko-KR" sz="1400" dirty="0"/>
                <a:t>)</a:t>
              </a:r>
            </a:p>
            <a:p>
              <a:pPr>
                <a:lnSpc>
                  <a:spcPct val="200000"/>
                </a:lnSpc>
              </a:pPr>
              <a:r>
                <a:rPr lang="ko-KR" altLang="en-US" sz="1400" dirty="0"/>
                <a:t>▶ 샘플링한 음악을 배경음악으로 깔고 자신이 창작한 랩을 불러 음원 파일을 만든다</a:t>
              </a:r>
              <a:r>
                <a:rPr lang="en-US" altLang="ko-KR" sz="1400" dirty="0"/>
                <a:t>.</a:t>
              </a:r>
            </a:p>
            <a:p>
              <a:pPr>
                <a:lnSpc>
                  <a:spcPct val="200000"/>
                </a:lnSpc>
              </a:pPr>
              <a:r>
                <a:rPr lang="ko-KR" altLang="en-US" sz="1400" dirty="0"/>
                <a:t>▶ 이 외에도 다양한 방법으로 샘플링 기법을 활용하여 음악을 만들 수 있다</a:t>
              </a:r>
              <a:r>
                <a:rPr lang="en-US" altLang="ko-KR" sz="1400" dirty="0"/>
                <a:t>.</a:t>
              </a:r>
              <a:endParaRPr lang="ko-KR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7184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CD46F-2EC6-AB4F-A0FC-5E2131966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2956810-D6B9-4DDC-79CB-D6F3AE7697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0000" y="360000"/>
            <a:ext cx="9221900" cy="251999"/>
          </a:xfrm>
        </p:spPr>
        <p:txBody>
          <a:bodyPr/>
          <a:lstStyle/>
          <a:p>
            <a:r>
              <a:rPr kumimoji="1" lang="ko-KR" altLang="en-US" dirty="0"/>
              <a:t>샘플링 기법과 유사한 기법 알아보기</a:t>
            </a: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681386F2-CF77-C630-D1C3-DC4E63C6EA1B}"/>
              </a:ext>
            </a:extLst>
          </p:cNvPr>
          <p:cNvGrpSpPr/>
          <p:nvPr/>
        </p:nvGrpSpPr>
        <p:grpSpPr>
          <a:xfrm>
            <a:off x="1879600" y="1612900"/>
            <a:ext cx="7131051" cy="666750"/>
            <a:chOff x="1879600" y="1612900"/>
            <a:chExt cx="7131051" cy="666750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56BBF264-05D9-77FC-31AE-FC71DE9ED34B}"/>
                </a:ext>
              </a:extLst>
            </p:cNvPr>
            <p:cNvSpPr/>
            <p:nvPr/>
          </p:nvSpPr>
          <p:spPr>
            <a:xfrm>
              <a:off x="1879600" y="1612900"/>
              <a:ext cx="1117600" cy="666750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>
                  <a:solidFill>
                    <a:schemeClr val="tx1"/>
                  </a:solidFill>
                </a:rPr>
                <a:t>샘플링</a:t>
              </a:r>
              <a:endParaRPr lang="en-US" altLang="ko-KR" sz="1200" dirty="0">
                <a:solidFill>
                  <a:schemeClr val="tx1"/>
                </a:solidFill>
              </a:endParaRPr>
            </a:p>
            <a:p>
              <a:pPr algn="ctr"/>
              <a:r>
                <a:rPr lang="en-US" altLang="ko-KR" sz="1200" dirty="0">
                  <a:solidFill>
                    <a:schemeClr val="tx1"/>
                  </a:solidFill>
                </a:rPr>
                <a:t>(Sampling)</a:t>
              </a:r>
              <a:endParaRPr lang="ko-KR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4C14E54-219C-1EF5-7F22-CD7414DC1DAD}"/>
                </a:ext>
              </a:extLst>
            </p:cNvPr>
            <p:cNvSpPr txBox="1"/>
            <p:nvPr/>
          </p:nvSpPr>
          <p:spPr>
            <a:xfrm>
              <a:off x="3825875" y="1792387"/>
              <a:ext cx="5184776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ko-KR" altLang="en-US" sz="1400" dirty="0"/>
                <a:t>원곡의 일부분을 차용해 새로운 </a:t>
              </a:r>
              <a:r>
                <a:rPr lang="ko-KR" altLang="en-US" sz="1400"/>
                <a:t>음악을 제작하는 기법</a:t>
              </a:r>
              <a:endParaRPr lang="ko-KR" altLang="en-US" sz="1400" dirty="0"/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88428926-A0D8-F505-133E-1A9A721FD582}"/>
              </a:ext>
            </a:extLst>
          </p:cNvPr>
          <p:cNvGrpSpPr/>
          <p:nvPr/>
        </p:nvGrpSpPr>
        <p:grpSpPr>
          <a:xfrm>
            <a:off x="1879600" y="2692678"/>
            <a:ext cx="7131051" cy="666750"/>
            <a:chOff x="1879600" y="2568509"/>
            <a:chExt cx="7131051" cy="666750"/>
          </a:xfrm>
        </p:grpSpPr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2E568795-7657-8FE9-1262-03875E9C4C83}"/>
                </a:ext>
              </a:extLst>
            </p:cNvPr>
            <p:cNvSpPr/>
            <p:nvPr/>
          </p:nvSpPr>
          <p:spPr>
            <a:xfrm>
              <a:off x="1879600" y="2568509"/>
              <a:ext cx="1117600" cy="666750"/>
            </a:xfrm>
            <a:prstGeom prst="round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>
                  <a:solidFill>
                    <a:schemeClr val="tx1"/>
                  </a:solidFill>
                </a:rPr>
                <a:t>리메이크</a:t>
              </a:r>
              <a:endParaRPr lang="en-US" altLang="ko-KR" sz="1200" dirty="0">
                <a:solidFill>
                  <a:schemeClr val="tx1"/>
                </a:solidFill>
              </a:endParaRPr>
            </a:p>
            <a:p>
              <a:pPr algn="ctr"/>
              <a:r>
                <a:rPr lang="en-US" altLang="ko-KR" sz="1200" dirty="0">
                  <a:solidFill>
                    <a:schemeClr val="tx1"/>
                  </a:solidFill>
                </a:rPr>
                <a:t>(Remake)</a:t>
              </a:r>
              <a:endParaRPr lang="ko-KR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5247A9-91C7-A77F-667B-9B42F1224075}"/>
                </a:ext>
              </a:extLst>
            </p:cNvPr>
            <p:cNvSpPr txBox="1"/>
            <p:nvPr/>
          </p:nvSpPr>
          <p:spPr>
            <a:xfrm>
              <a:off x="3825875" y="2747996"/>
              <a:ext cx="5184776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ko-KR" altLang="en-US" sz="1400" dirty="0"/>
                <a:t>원곡을 새롭게 편곡 후 다시 녹음하는 작업을 거치는 방식</a:t>
              </a: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D3B0D499-1546-9DDD-26E0-D0F94CCF9E99}"/>
              </a:ext>
            </a:extLst>
          </p:cNvPr>
          <p:cNvGrpSpPr/>
          <p:nvPr/>
        </p:nvGrpSpPr>
        <p:grpSpPr>
          <a:xfrm>
            <a:off x="1879600" y="3772456"/>
            <a:ext cx="9550399" cy="666750"/>
            <a:chOff x="1879600" y="3541253"/>
            <a:chExt cx="9550399" cy="666750"/>
          </a:xfrm>
        </p:grpSpPr>
        <p:sp>
          <p:nvSpPr>
            <p:cNvPr id="13" name="사각형: 둥근 모서리 12">
              <a:extLst>
                <a:ext uri="{FF2B5EF4-FFF2-40B4-BE49-F238E27FC236}">
                  <a16:creationId xmlns:a16="http://schemas.microsoft.com/office/drawing/2014/main" id="{FB3A135E-4B93-4AB1-B924-2A983459FE8E}"/>
                </a:ext>
              </a:extLst>
            </p:cNvPr>
            <p:cNvSpPr/>
            <p:nvPr/>
          </p:nvSpPr>
          <p:spPr>
            <a:xfrm>
              <a:off x="1879600" y="3541253"/>
              <a:ext cx="1117600" cy="666750"/>
            </a:xfrm>
            <a:prstGeom prst="round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>
                  <a:solidFill>
                    <a:schemeClr val="tx1"/>
                  </a:solidFill>
                </a:rPr>
                <a:t>리믹스</a:t>
              </a:r>
              <a:endParaRPr lang="en-US" altLang="ko-KR" sz="1200" dirty="0">
                <a:solidFill>
                  <a:schemeClr val="tx1"/>
                </a:solidFill>
              </a:endParaRPr>
            </a:p>
            <a:p>
              <a:pPr algn="ctr"/>
              <a:r>
                <a:rPr lang="en-US" altLang="ko-KR" sz="1200" dirty="0">
                  <a:solidFill>
                    <a:schemeClr val="tx1"/>
                  </a:solidFill>
                </a:rPr>
                <a:t>(Remix)</a:t>
              </a:r>
              <a:endParaRPr lang="ko-KR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46E1F39-7DC8-7FDB-30A4-3DC6E179826A}"/>
                </a:ext>
              </a:extLst>
            </p:cNvPr>
            <p:cNvSpPr txBox="1"/>
            <p:nvPr/>
          </p:nvSpPr>
          <p:spPr>
            <a:xfrm>
              <a:off x="3825874" y="3613018"/>
              <a:ext cx="7604125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ko-KR" altLang="en-US" sz="1400" dirty="0"/>
                <a:t>원곡에 새로운 악기를 추가하거나 리듬 패턴을 맞추는 등 인위적인 조작으로 노래의 형태를 바꾸는 방식으로</a:t>
              </a:r>
              <a:r>
                <a:rPr lang="en-US" altLang="ko-KR" sz="1400" dirty="0"/>
                <a:t>,</a:t>
              </a:r>
              <a:r>
                <a:rPr lang="ko-KR" altLang="en-US" sz="1400" dirty="0"/>
                <a:t> 원곡에서 크게 벗어나지 않는다</a:t>
              </a:r>
              <a:r>
                <a:rPr lang="en-US" altLang="ko-KR" sz="1400" dirty="0"/>
                <a:t>.</a:t>
              </a:r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B9EDF232-13D0-C9D7-C682-3520C1C10D37}"/>
              </a:ext>
            </a:extLst>
          </p:cNvPr>
          <p:cNvGrpSpPr/>
          <p:nvPr/>
        </p:nvGrpSpPr>
        <p:grpSpPr>
          <a:xfrm>
            <a:off x="1879600" y="4852233"/>
            <a:ext cx="7131051" cy="666750"/>
            <a:chOff x="1879600" y="4672747"/>
            <a:chExt cx="7131051" cy="666750"/>
          </a:xfrm>
        </p:grpSpPr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96F7A9E1-A91C-12C3-4F09-7E639E65AB18}"/>
                </a:ext>
              </a:extLst>
            </p:cNvPr>
            <p:cNvSpPr/>
            <p:nvPr/>
          </p:nvSpPr>
          <p:spPr>
            <a:xfrm>
              <a:off x="1879600" y="4672747"/>
              <a:ext cx="1117600" cy="666750"/>
            </a:xfrm>
            <a:prstGeom prst="round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>
                  <a:solidFill>
                    <a:schemeClr val="tx1"/>
                  </a:solidFill>
                </a:rPr>
                <a:t>커버</a:t>
              </a:r>
              <a:endParaRPr lang="en-US" altLang="ko-KR" sz="1200" dirty="0">
                <a:solidFill>
                  <a:schemeClr val="tx1"/>
                </a:solidFill>
              </a:endParaRPr>
            </a:p>
            <a:p>
              <a:pPr algn="ctr"/>
              <a:r>
                <a:rPr lang="en-US" altLang="ko-KR" sz="1200" dirty="0">
                  <a:solidFill>
                    <a:schemeClr val="tx1"/>
                  </a:solidFill>
                </a:rPr>
                <a:t>(Cover)</a:t>
              </a:r>
              <a:endParaRPr lang="ko-KR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E5DED63-94D0-92A1-C02E-0F29C807358A}"/>
                </a:ext>
              </a:extLst>
            </p:cNvPr>
            <p:cNvSpPr txBox="1"/>
            <p:nvPr/>
          </p:nvSpPr>
          <p:spPr>
            <a:xfrm>
              <a:off x="3825875" y="4852234"/>
              <a:ext cx="5184776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ko-KR" altLang="en-US" sz="1400" dirty="0"/>
                <a:t>원곡을 자신의 스타일로 재해석하여 불러 녹음하는 방식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498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종이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l">
          <a:lnSpc>
            <a:spcPct val="150000"/>
          </a:lnSpc>
          <a:defRPr sz="1200" dirty="0">
            <a:solidFill>
              <a:schemeClr val="accent2">
                <a:lumMod val="50000"/>
              </a:schemeClr>
            </a:solidFill>
          </a:defRPr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6675</TotalTime>
  <Words>410</Words>
  <Application>Microsoft Office PowerPoint</Application>
  <PresentationFormat>와이드스크린</PresentationFormat>
  <Paragraphs>70</Paragraphs>
  <Slides>8</Slides>
  <Notes>4</Notes>
  <HiddenSlides>0</HiddenSlides>
  <MMClips>1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8</vt:i4>
      </vt:variant>
    </vt:vector>
  </HeadingPairs>
  <TitlesOfParts>
    <vt:vector size="16" baseType="lpstr">
      <vt:lpstr>Arial</vt:lpstr>
      <vt:lpstr>나눔고딕</vt:lpstr>
      <vt:lpstr>NanumGothicExtraBold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USER</cp:lastModifiedBy>
  <cp:revision>235</cp:revision>
  <dcterms:created xsi:type="dcterms:W3CDTF">2024-07-03T01:17:18Z</dcterms:created>
  <dcterms:modified xsi:type="dcterms:W3CDTF">2025-09-12T08:15:36Z</dcterms:modified>
</cp:coreProperties>
</file>