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302" r:id="rId8"/>
    <p:sldId id="301" r:id="rId9"/>
    <p:sldId id="303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8D1"/>
    <a:srgbClr val="3CC864"/>
    <a:srgbClr val="19552A"/>
    <a:srgbClr val="633CC8"/>
    <a:srgbClr val="3CC7C2"/>
    <a:srgbClr val="3C48C7"/>
    <a:srgbClr val="42DC6E"/>
    <a:srgbClr val="73D790"/>
    <a:srgbClr val="3CC885"/>
    <a:srgbClr val="9C3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>
        <p:scale>
          <a:sx n="100" d="100"/>
          <a:sy n="100" d="100"/>
        </p:scale>
        <p:origin x="2286" y="12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소금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54~55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주법과 표현 기법을 익혀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소금을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소금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7063279-CC27-9C45-39C4-A7EAB1F4AF9F}"/>
              </a:ext>
            </a:extLst>
          </p:cNvPr>
          <p:cNvSpPr/>
          <p:nvPr/>
        </p:nvSpPr>
        <p:spPr>
          <a:xfrm>
            <a:off x="1017497" y="1211535"/>
            <a:ext cx="798603" cy="35186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bg1"/>
                </a:solidFill>
              </a:rPr>
              <a:t>소금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450520" y="1725893"/>
            <a:ext cx="9611180" cy="99190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소금은 우리나라 관악기 중 음색이 맑고 음역대가 가장 높은 가로로 부는 관악기이다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한 개의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취구와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여섯 개의 지공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칠성공이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소금의 재료로는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황죽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黃竹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도 무방하지만 대금과 같이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쌍골죽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雙骨竹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더욱 좋다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소금은 궁정악에서만 사용된다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특히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관악합주곡에서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중요시 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9319B51-EC9D-D5E9-33F3-B5C6BCC70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909" y="3269087"/>
            <a:ext cx="3548181" cy="3061863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C42903-6B50-5A55-9176-8123BA2309FA}"/>
              </a:ext>
            </a:extLst>
          </p:cNvPr>
          <p:cNvSpPr/>
          <p:nvPr/>
        </p:nvSpPr>
        <p:spPr>
          <a:xfrm>
            <a:off x="3367966" y="3212574"/>
            <a:ext cx="1415778" cy="29950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소금의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구조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C55D481-4687-9114-606B-4B9EF759EBCE}"/>
              </a:ext>
            </a:extLst>
          </p:cNvPr>
          <p:cNvSpPr/>
          <p:nvPr/>
        </p:nvSpPr>
        <p:spPr>
          <a:xfrm>
            <a:off x="6972300" y="4207669"/>
            <a:ext cx="957321" cy="991908"/>
          </a:xfrm>
          <a:prstGeom prst="ellipse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76E6DEAD-A389-A053-B64F-1793828751B4}"/>
              </a:ext>
            </a:extLst>
          </p:cNvPr>
          <p:cNvSpPr txBox="1">
            <a:spLocks/>
          </p:cNvSpPr>
          <p:nvPr/>
        </p:nvSpPr>
        <p:spPr>
          <a:xfrm>
            <a:off x="7203621" y="3522081"/>
            <a:ext cx="3388180" cy="6181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100" b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제</a:t>
            </a:r>
            <a:r>
              <a:rPr kumimoji="1" lang="en-US" altLang="ko-KR" sz="1100" b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6</a:t>
            </a:r>
            <a:r>
              <a:rPr kumimoji="1" lang="ko-KR" altLang="en-US" sz="1100" b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지공 다음의 구멍으로 악기의 음정을 맞추기 위해 뚫어 놓은 구멍이다</a:t>
            </a:r>
            <a:r>
              <a:rPr kumimoji="1" lang="en-US" altLang="ko-KR" sz="1100" b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. </a:t>
            </a:r>
            <a:r>
              <a:rPr kumimoji="1" lang="ko-KR" altLang="en-US" sz="1100" b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연주할 때 손으로 막지 않는다</a:t>
            </a:r>
            <a:r>
              <a:rPr kumimoji="1" lang="en-US" altLang="ko-KR" sz="1100" b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소금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96A52FBD-489F-4E6B-F37F-BD9005C6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74" y="1328441"/>
            <a:ext cx="9079075" cy="5001609"/>
          </a:xfrm>
          <a:prstGeom prst="rect">
            <a:avLst/>
          </a:prstGeom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E2C27983-095B-3B1B-31A8-70FD1CFC02B5}"/>
              </a:ext>
            </a:extLst>
          </p:cNvPr>
          <p:cNvGrpSpPr/>
          <p:nvPr/>
        </p:nvGrpSpPr>
        <p:grpSpPr>
          <a:xfrm>
            <a:off x="792000" y="1176582"/>
            <a:ext cx="1582900" cy="276999"/>
            <a:chOff x="792000" y="1176582"/>
            <a:chExt cx="1582900" cy="276999"/>
          </a:xfrm>
        </p:grpSpPr>
        <p:sp>
          <p:nvSpPr>
            <p:cNvPr id="11" name="화살표: 갈매기형 수장 10">
              <a:extLst>
                <a:ext uri="{FF2B5EF4-FFF2-40B4-BE49-F238E27FC236}">
                  <a16:creationId xmlns:a16="http://schemas.microsoft.com/office/drawing/2014/main" id="{FE714CA4-CDFB-C8F7-8B90-BA9222405EE8}"/>
                </a:ext>
              </a:extLst>
            </p:cNvPr>
            <p:cNvSpPr/>
            <p:nvPr/>
          </p:nvSpPr>
          <p:spPr>
            <a:xfrm>
              <a:off x="792000" y="1189082"/>
              <a:ext cx="1582900" cy="251999"/>
            </a:xfrm>
            <a:prstGeom prst="chevron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AB95B8-04E3-A4A6-6E96-32197FF7EFC3}"/>
                </a:ext>
              </a:extLst>
            </p:cNvPr>
            <p:cNvSpPr txBox="1"/>
            <p:nvPr/>
          </p:nvSpPr>
          <p:spPr>
            <a:xfrm>
              <a:off x="978312" y="1176582"/>
              <a:ext cx="1217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소금 연주 자세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A0DDFD9E-024C-6535-2743-935A29631B77}"/>
              </a:ext>
            </a:extLst>
          </p:cNvPr>
          <p:cNvGrpSpPr/>
          <p:nvPr/>
        </p:nvGrpSpPr>
        <p:grpSpPr>
          <a:xfrm>
            <a:off x="1517650" y="2203450"/>
            <a:ext cx="3251200" cy="844550"/>
            <a:chOff x="1517650" y="2203450"/>
            <a:chExt cx="3251200" cy="844550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84D1EAB2-AB36-BF34-400C-B4DDBAC13F32}"/>
                </a:ext>
              </a:extLst>
            </p:cNvPr>
            <p:cNvSpPr/>
            <p:nvPr/>
          </p:nvSpPr>
          <p:spPr>
            <a:xfrm>
              <a:off x="1517650" y="2203450"/>
              <a:ext cx="2451100" cy="844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0FCEA1F5-96F9-61AB-05C4-AE9DE691AD94}"/>
                </a:ext>
              </a:extLst>
            </p:cNvPr>
            <p:cNvSpPr/>
            <p:nvPr/>
          </p:nvSpPr>
          <p:spPr>
            <a:xfrm>
              <a:off x="3886200" y="2215949"/>
              <a:ext cx="882650" cy="380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AFAC43A5-91B2-1A9C-0475-ECD7C8F12A7A}"/>
              </a:ext>
            </a:extLst>
          </p:cNvPr>
          <p:cNvSpPr/>
          <p:nvPr/>
        </p:nvSpPr>
        <p:spPr>
          <a:xfrm>
            <a:off x="1517650" y="3618540"/>
            <a:ext cx="2540000" cy="316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CB2CD8D8-C4E0-7561-2267-9B3F3BD1120C}"/>
              </a:ext>
            </a:extLst>
          </p:cNvPr>
          <p:cNvSpPr/>
          <p:nvPr/>
        </p:nvSpPr>
        <p:spPr>
          <a:xfrm>
            <a:off x="1526438" y="5016839"/>
            <a:ext cx="3242412" cy="664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53E10D3D-B060-EE68-93E4-04B70A976CA2}"/>
              </a:ext>
            </a:extLst>
          </p:cNvPr>
          <p:cNvSpPr/>
          <p:nvPr/>
        </p:nvSpPr>
        <p:spPr>
          <a:xfrm>
            <a:off x="7354313" y="3592660"/>
            <a:ext cx="3242412" cy="664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A67E978-B53A-8507-4C41-824C188ACE45}"/>
              </a:ext>
            </a:extLst>
          </p:cNvPr>
          <p:cNvSpPr/>
          <p:nvPr/>
        </p:nvSpPr>
        <p:spPr bwMode="auto">
          <a:xfrm>
            <a:off x="11372606" y="971209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F6B4FC2-C30F-61DA-85D0-1C981283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277"/>
          <a:stretch/>
        </p:blipFill>
        <p:spPr>
          <a:xfrm>
            <a:off x="2178050" y="1483818"/>
            <a:ext cx="7429500" cy="433523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DF9B965-ADE8-7673-FB16-3AEFC03A6B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955" r="1315" b="4451"/>
          <a:stretch/>
        </p:blipFill>
        <p:spPr>
          <a:xfrm>
            <a:off x="10013950" y="2876549"/>
            <a:ext cx="1797695" cy="2825751"/>
          </a:xfrm>
          <a:prstGeom prst="rect">
            <a:avLst/>
          </a:prstGeom>
        </p:spPr>
      </p:pic>
      <p:pic>
        <p:nvPicPr>
          <p:cNvPr id="16" name="[아침나라 중음②]_2단원_교과서_55쪽_얼씨구야_소금 연주">
            <a:hlinkClick r:id="" action="ppaction://media"/>
            <a:extLst>
              <a:ext uri="{FF2B5EF4-FFF2-40B4-BE49-F238E27FC236}">
                <a16:creationId xmlns:a16="http://schemas.microsoft.com/office/drawing/2014/main" id="{892D64E4-D4D9-FACC-40C7-9D7D9CE0C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72606" y="1264298"/>
            <a:ext cx="439039" cy="4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A67E978-B53A-8507-4C41-824C188ACE45}"/>
              </a:ext>
            </a:extLst>
          </p:cNvPr>
          <p:cNvSpPr/>
          <p:nvPr/>
        </p:nvSpPr>
        <p:spPr bwMode="auto">
          <a:xfrm>
            <a:off x="11372606" y="971209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pic>
        <p:nvPicPr>
          <p:cNvPr id="2" name="[아침나라 중음②]_2단원_교과서_55쪽_홀로 아리랑_소금 연주">
            <a:hlinkClick r:id="" action="ppaction://media"/>
            <a:extLst>
              <a:ext uri="{FF2B5EF4-FFF2-40B4-BE49-F238E27FC236}">
                <a16:creationId xmlns:a16="http://schemas.microsoft.com/office/drawing/2014/main" id="{3F138F2A-9EA7-42AD-1C9A-7C3ED5C7C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72605" y="1264950"/>
            <a:ext cx="437735" cy="43773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ED5A979-5EB2-11AE-A009-E00208DB0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996" y="971209"/>
            <a:ext cx="5472008" cy="53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104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118</Words>
  <Application>Microsoft Office PowerPoint</Application>
  <PresentationFormat>와이드스크린</PresentationFormat>
  <Paragraphs>20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나눔고딕</vt:lpstr>
      <vt:lpstr>맑은 고딕</vt:lpstr>
      <vt:lpstr>Arial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174</cp:revision>
  <dcterms:created xsi:type="dcterms:W3CDTF">2024-07-03T01:17:18Z</dcterms:created>
  <dcterms:modified xsi:type="dcterms:W3CDTF">2025-06-18T07:34:55Z</dcterms:modified>
</cp:coreProperties>
</file>