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3"/>
  </p:notesMasterIdLst>
  <p:sldIdLst>
    <p:sldId id="292" r:id="rId5"/>
    <p:sldId id="298" r:id="rId6"/>
    <p:sldId id="348" r:id="rId7"/>
    <p:sldId id="349" r:id="rId8"/>
    <p:sldId id="351" r:id="rId9"/>
    <p:sldId id="352" r:id="rId10"/>
    <p:sldId id="353" r:id="rId11"/>
    <p:sldId id="295" r:id="rId12"/>
  </p:sldIdLst>
  <p:sldSz cx="12192000" cy="6858000"/>
  <p:notesSz cx="6858000" cy="9144000"/>
  <p:embeddedFontLst>
    <p:embeddedFont>
      <p:font typeface="NanumGothicExtraBold" pitchFamily="2" charset="-127"/>
      <p:bold r:id="rId14"/>
    </p:embeddedFont>
    <p:embeddedFont>
      <p:font typeface="Spoqa Han Sans Neo" panose="020B0600000101010101" charset="0"/>
      <p:regular r:id="rId15"/>
      <p:bold r:id="rId16"/>
      <p:italic r:id="rId17"/>
      <p:boldItalic r:id="rId18"/>
    </p:embeddedFont>
    <p:embeddedFont>
      <p:font typeface="나눔고딕" pitchFamily="2" charset="-127"/>
      <p:regular r:id="rId19"/>
      <p:bold r:id="rId20"/>
    </p:embeddedFont>
    <p:embeddedFont>
      <p:font typeface="맑은 고딕" panose="020B0503020000020004" pitchFamily="50" charset="-127"/>
      <p:regular r:id="rId21"/>
      <p:bold r:id="rId2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48"/>
            <p14:sldId id="349"/>
            <p14:sldId id="351"/>
            <p14:sldId id="352"/>
            <p14:sldId id="353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AFC5"/>
    <a:srgbClr val="6F6AAA"/>
    <a:srgbClr val="2B3C71"/>
    <a:srgbClr val="FFFFFF"/>
    <a:srgbClr val="69B76B"/>
    <a:srgbClr val="E97D34"/>
    <a:srgbClr val="B2884C"/>
    <a:srgbClr val="588195"/>
    <a:srgbClr val="D0EBD1"/>
    <a:srgbClr val="3CC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67" autoAdjust="0"/>
    <p:restoredTop sz="94145" autoAdjust="0"/>
  </p:normalViewPr>
  <p:slideViewPr>
    <p:cSldViewPr snapToGrid="0" showGuides="1">
      <p:cViewPr varScale="1">
        <p:scale>
          <a:sx n="150" d="100"/>
          <a:sy n="150" d="100"/>
        </p:scale>
        <p:origin x="50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2025-07-15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058041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365348"/>
            <a:ext cx="5760000" cy="792000"/>
          </a:xfrm>
        </p:spPr>
        <p:txBody>
          <a:bodyPr/>
          <a:lstStyle/>
          <a:p>
            <a:r>
              <a:rPr kumimoji="1" lang="ko-KR" altLang="en-US" sz="4400" dirty="0" err="1">
                <a:solidFill>
                  <a:schemeClr val="tx1"/>
                </a:solidFill>
                <a:latin typeface="+mn-ea"/>
                <a:ea typeface="+mn-ea"/>
              </a:rPr>
              <a:t>고대</a:t>
            </a:r>
            <a:r>
              <a:rPr kumimoji="1" lang="ko-KR" altLang="en-US" sz="44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〮중세</a:t>
            </a:r>
            <a:r>
              <a:rPr kumimoji="1" lang="ko-KR" altLang="en-US" sz="4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음악</a:t>
            </a:r>
            <a:endParaRPr kumimoji="1" lang="en-US" altLang="ko-KR" sz="44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Ⅲ</a:t>
            </a:r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감상으로 느끼는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223961" y="4894508"/>
            <a:ext cx="1744078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84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61755" y="3321000"/>
            <a:ext cx="6745983" cy="1196100"/>
          </a:xfrm>
        </p:spPr>
        <p:txBody>
          <a:bodyPr/>
          <a:lstStyle/>
          <a:p>
            <a:r>
              <a:rPr kumimoji="1" lang="ko-KR" altLang="en-US" sz="3200" dirty="0" err="1">
                <a:latin typeface="+mn-ea"/>
                <a:ea typeface="+mn-ea"/>
              </a:rPr>
              <a:t>고대</a:t>
            </a:r>
            <a:r>
              <a:rPr kumimoji="1" lang="ko-KR" altLang="en-US" sz="32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〮중세</a:t>
            </a:r>
            <a:r>
              <a:rPr kumimoji="1" lang="ko-KR" altLang="en-US" sz="3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음악을 감상하고</a:t>
            </a:r>
            <a:r>
              <a:rPr kumimoji="1" lang="en-US" altLang="ko-KR" sz="3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</a:p>
          <a:p>
            <a:r>
              <a:rPr kumimoji="1" lang="ko-KR" altLang="en-US" sz="3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음악의 특징을 설명할 </a:t>
            </a:r>
            <a:r>
              <a:rPr kumimoji="1" lang="ko-KR" altLang="en-US" sz="3200" dirty="0">
                <a:latin typeface="+mn-ea"/>
                <a:ea typeface="+mn-ea"/>
              </a:rPr>
              <a:t>수 있다</a:t>
            </a:r>
            <a:r>
              <a:rPr kumimoji="1" lang="en-US" altLang="ko-KR" sz="3200" dirty="0">
                <a:latin typeface="+mn-ea"/>
                <a:ea typeface="+mn-ea"/>
              </a:rPr>
              <a:t>.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 err="1">
                <a:latin typeface="+mn-ea"/>
                <a:ea typeface="+mn-ea"/>
              </a:rPr>
              <a:t>사회</a:t>
            </a:r>
            <a:r>
              <a:rPr kumimoji="1" lang="ko-KR" altLang="en-US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〮문화적</a:t>
            </a:r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배경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420FA439-7FA6-B0A1-959B-406557443694}"/>
              </a:ext>
            </a:extLst>
          </p:cNvPr>
          <p:cNvSpPr txBox="1">
            <a:spLocks/>
          </p:cNvSpPr>
          <p:nvPr/>
        </p:nvSpPr>
        <p:spPr>
          <a:xfrm>
            <a:off x="3093597" y="5020429"/>
            <a:ext cx="7703820" cy="11074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600" b="0" dirty="0">
                <a:latin typeface="+mn-ea"/>
                <a:ea typeface="+mn-ea"/>
              </a:rPr>
              <a:t>종교가 정치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사회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경제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철학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문화를 지배하던 시기로 음악 역사상 기독교가 가장 중요한 위치를 차지하였다</a:t>
            </a:r>
            <a:r>
              <a:rPr kumimoji="1" lang="en-US" altLang="ko-KR" sz="1600" b="0" dirty="0">
                <a:latin typeface="+mn-ea"/>
                <a:ea typeface="+mn-ea"/>
              </a:rPr>
              <a:t>. </a:t>
            </a:r>
            <a:r>
              <a:rPr kumimoji="1" lang="ko-KR" altLang="en-US" sz="1600" b="0" dirty="0">
                <a:latin typeface="+mn-ea"/>
                <a:ea typeface="+mn-ea"/>
              </a:rPr>
              <a:t>음악적으로 많은 음악 유산이 만들어지고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서양 음악의 기본적인 틀이 형성된 시기다</a:t>
            </a:r>
            <a:r>
              <a:rPr kumimoji="1" lang="en-US" altLang="ko-KR" sz="1600" b="0" dirty="0">
                <a:latin typeface="+mn-ea"/>
                <a:ea typeface="+mn-ea"/>
              </a:rPr>
              <a:t>.</a:t>
            </a:r>
            <a:endParaRPr kumimoji="1" lang="ko-KR" altLang="en-US" sz="1600" b="0" dirty="0">
              <a:latin typeface="+mn-ea"/>
              <a:ea typeface="+mn-ea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C0E9A65-BF89-410B-B0F8-75743800E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3910" y="901106"/>
            <a:ext cx="3311570" cy="2562314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F701DE29-FDEF-4945-AC97-B5258E75B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5484" y="848239"/>
            <a:ext cx="2983937" cy="2627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A299A8-054A-401D-B9CE-F575AC7D7C5C}"/>
              </a:ext>
            </a:extLst>
          </p:cNvPr>
          <p:cNvSpPr txBox="1"/>
          <p:nvPr/>
        </p:nvSpPr>
        <p:spPr>
          <a:xfrm>
            <a:off x="2433910" y="3567380"/>
            <a:ext cx="3311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accent4">
                    <a:lumMod val="75000"/>
                  </a:schemeClr>
                </a:solidFill>
              </a:rPr>
              <a:t>▲ 종교 의식이나 행사를 위한 음악이 발달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ECA7BA-9155-43AD-B021-F3CB5492654C}"/>
              </a:ext>
            </a:extLst>
          </p:cNvPr>
          <p:cNvSpPr txBox="1"/>
          <p:nvPr/>
        </p:nvSpPr>
        <p:spPr>
          <a:xfrm>
            <a:off x="6701667" y="3567380"/>
            <a:ext cx="3311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accent4">
                    <a:lumMod val="75000"/>
                  </a:schemeClr>
                </a:solidFill>
              </a:rPr>
              <a:t>▲ 종교가 정치</a:t>
            </a:r>
            <a:r>
              <a:rPr lang="en-US" altLang="ko-KR" sz="1100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ko-KR" altLang="en-US" sz="1100" dirty="0">
                <a:solidFill>
                  <a:schemeClr val="accent4">
                    <a:lumMod val="75000"/>
                  </a:schemeClr>
                </a:solidFill>
              </a:rPr>
              <a:t>사회</a:t>
            </a:r>
            <a:r>
              <a:rPr lang="en-US" altLang="ko-KR" sz="1100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ko-KR" altLang="en-US" sz="1100" dirty="0">
                <a:solidFill>
                  <a:schemeClr val="accent4">
                    <a:lumMod val="75000"/>
                  </a:schemeClr>
                </a:solidFill>
              </a:rPr>
              <a:t>경제</a:t>
            </a:r>
            <a:r>
              <a:rPr lang="en-US" altLang="ko-KR" sz="1100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ko-KR" altLang="en-US" sz="1100" dirty="0">
                <a:solidFill>
                  <a:schemeClr val="accent4">
                    <a:lumMod val="75000"/>
                  </a:schemeClr>
                </a:solidFill>
              </a:rPr>
              <a:t>철학</a:t>
            </a:r>
            <a:r>
              <a:rPr lang="en-US" altLang="ko-KR" sz="1100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ko-KR" altLang="en-US" sz="1100" dirty="0">
                <a:solidFill>
                  <a:schemeClr val="accent4">
                    <a:lumMod val="75000"/>
                  </a:schemeClr>
                </a:solidFill>
              </a:rPr>
              <a:t>문화를 지배</a:t>
            </a:r>
          </a:p>
        </p:txBody>
      </p:sp>
      <p:sp>
        <p:nvSpPr>
          <p:cNvPr id="13" name="텍스트 개체 틀 2">
            <a:extLst>
              <a:ext uri="{FF2B5EF4-FFF2-40B4-BE49-F238E27FC236}">
                <a16:creationId xmlns:a16="http://schemas.microsoft.com/office/drawing/2014/main" id="{911D7015-4AD4-48F4-910B-777A1BE5464C}"/>
              </a:ext>
            </a:extLst>
          </p:cNvPr>
          <p:cNvSpPr txBox="1">
            <a:spLocks/>
          </p:cNvSpPr>
          <p:nvPr/>
        </p:nvSpPr>
        <p:spPr>
          <a:xfrm>
            <a:off x="3093597" y="4154622"/>
            <a:ext cx="7703820" cy="61294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600" b="0" dirty="0">
                <a:latin typeface="+mn-ea"/>
                <a:ea typeface="+mn-ea"/>
              </a:rPr>
              <a:t>출토품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벽화 등에 그려진 그림을 통해 종교의식과 부족 공동 행사에 음악이 사용되었음을 알 수 있다</a:t>
            </a:r>
            <a:r>
              <a:rPr kumimoji="1" lang="en-US" altLang="ko-KR" sz="1600" b="0" dirty="0">
                <a:latin typeface="+mn-ea"/>
                <a:ea typeface="+mn-ea"/>
              </a:rPr>
              <a:t>.</a:t>
            </a: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BADDE7C8-3299-4B1A-8BF3-B64156EFB7BA}"/>
              </a:ext>
            </a:extLst>
          </p:cNvPr>
          <p:cNvSpPr/>
          <p:nvPr/>
        </p:nvSpPr>
        <p:spPr>
          <a:xfrm>
            <a:off x="1630118" y="4194296"/>
            <a:ext cx="1163806" cy="342473"/>
          </a:xfrm>
          <a:prstGeom prst="roundRect">
            <a:avLst/>
          </a:prstGeom>
          <a:solidFill>
            <a:srgbClr val="573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latin typeface="+mn-ea"/>
              </a:rPr>
              <a:t>고대</a:t>
            </a: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E6DA6DF2-3E66-4D05-B49E-C68AFDF636B6}"/>
              </a:ext>
            </a:extLst>
          </p:cNvPr>
          <p:cNvSpPr/>
          <p:nvPr/>
        </p:nvSpPr>
        <p:spPr>
          <a:xfrm>
            <a:off x="1630118" y="5049402"/>
            <a:ext cx="1163806" cy="34247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latin typeface="+mn-ea"/>
              </a:rPr>
              <a:t>중세</a:t>
            </a:r>
          </a:p>
        </p:txBody>
      </p:sp>
    </p:spTree>
    <p:extLst>
      <p:ext uri="{BB962C8B-B14F-4D97-AF65-F5344CB8AC3E}">
        <p14:creationId xmlns:p14="http://schemas.microsoft.com/office/powerpoint/2010/main" val="10618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12DF8-A19D-A58E-9DC0-DF1C2F848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7144F74-FF0F-1385-2C6F-E9380D01583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고대</a:t>
            </a:r>
            <a:r>
              <a:rPr kumimoji="1" lang="en-US" altLang="ko-KR" dirty="0">
                <a:latin typeface="+mn-ea"/>
                <a:ea typeface="+mn-ea"/>
              </a:rPr>
              <a:t>·</a:t>
            </a:r>
            <a:r>
              <a:rPr kumimoji="1" lang="ko-KR" altLang="en-US" dirty="0">
                <a:latin typeface="+mn-ea"/>
                <a:ea typeface="+mn-ea"/>
              </a:rPr>
              <a:t>중세 시대 음악의 특징 알아보기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06F765A0-946C-4097-9FE9-EB0C4A9DAF5A}"/>
              </a:ext>
            </a:extLst>
          </p:cNvPr>
          <p:cNvSpPr txBox="1">
            <a:spLocks/>
          </p:cNvSpPr>
          <p:nvPr/>
        </p:nvSpPr>
        <p:spPr>
          <a:xfrm>
            <a:off x="3093596" y="1525722"/>
            <a:ext cx="7856343" cy="122509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600" b="0" dirty="0">
                <a:latin typeface="+mn-ea"/>
                <a:ea typeface="+mn-ea"/>
              </a:rPr>
              <a:t>고대에는 출토품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벽화 등에 그려진 그림들을 통해 종교의식과 부족 공동 행사에 음악이 사용되었음을 알 수 있다</a:t>
            </a:r>
            <a:r>
              <a:rPr kumimoji="1" lang="en-US" altLang="ko-KR" sz="1600" b="0" dirty="0">
                <a:latin typeface="+mn-ea"/>
                <a:ea typeface="+mn-ea"/>
              </a:rPr>
              <a:t>. </a:t>
            </a:r>
            <a:r>
              <a:rPr kumimoji="1" lang="ko-KR" altLang="en-US" sz="1600" b="0" dirty="0">
                <a:latin typeface="+mn-ea"/>
                <a:ea typeface="+mn-ea"/>
              </a:rPr>
              <a:t>시리아 지역에서는 고대 그리스 악기로 알려진 </a:t>
            </a:r>
            <a:r>
              <a:rPr kumimoji="1" lang="ko-KR" altLang="en-US" sz="1600" b="0" dirty="0" err="1">
                <a:latin typeface="+mn-ea"/>
                <a:ea typeface="+mn-ea"/>
              </a:rPr>
              <a:t>키타라와</a:t>
            </a:r>
            <a:r>
              <a:rPr kumimoji="1" lang="ko-KR" altLang="en-US" sz="1600" b="0" dirty="0">
                <a:latin typeface="+mn-ea"/>
                <a:ea typeface="+mn-ea"/>
              </a:rPr>
              <a:t> </a:t>
            </a:r>
            <a:r>
              <a:rPr kumimoji="1" lang="ko-KR" altLang="en-US" sz="1600" b="0" dirty="0" err="1">
                <a:latin typeface="+mn-ea"/>
                <a:ea typeface="+mn-ea"/>
              </a:rPr>
              <a:t>아울로스가</a:t>
            </a:r>
            <a:r>
              <a:rPr kumimoji="1" lang="ko-KR" altLang="en-US" sz="1600" b="0" dirty="0">
                <a:latin typeface="+mn-ea"/>
                <a:ea typeface="+mn-ea"/>
              </a:rPr>
              <a:t> 발견되었다</a:t>
            </a:r>
            <a:r>
              <a:rPr kumimoji="1" lang="en-US" altLang="ko-KR" sz="1600" b="0" dirty="0">
                <a:latin typeface="+mn-ea"/>
                <a:ea typeface="+mn-ea"/>
              </a:rPr>
              <a:t>.</a:t>
            </a: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405067DA-325D-4D29-9551-61CA12BD3B55}"/>
              </a:ext>
            </a:extLst>
          </p:cNvPr>
          <p:cNvSpPr/>
          <p:nvPr/>
        </p:nvSpPr>
        <p:spPr>
          <a:xfrm>
            <a:off x="1630118" y="1565396"/>
            <a:ext cx="1163806" cy="342473"/>
          </a:xfrm>
          <a:prstGeom prst="roundRect">
            <a:avLst/>
          </a:prstGeom>
          <a:solidFill>
            <a:srgbClr val="573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latin typeface="+mn-ea"/>
              </a:rPr>
              <a:t>고대</a:t>
            </a:r>
          </a:p>
        </p:txBody>
      </p:sp>
      <p:sp>
        <p:nvSpPr>
          <p:cNvPr id="7" name="텍스트 개체 틀 2">
            <a:extLst>
              <a:ext uri="{FF2B5EF4-FFF2-40B4-BE49-F238E27FC236}">
                <a16:creationId xmlns:a16="http://schemas.microsoft.com/office/drawing/2014/main" id="{1A2D59B0-8130-4820-8604-19A9C3F56228}"/>
              </a:ext>
            </a:extLst>
          </p:cNvPr>
          <p:cNvSpPr txBox="1">
            <a:spLocks/>
          </p:cNvSpPr>
          <p:nvPr/>
        </p:nvSpPr>
        <p:spPr>
          <a:xfrm>
            <a:off x="3093596" y="3598362"/>
            <a:ext cx="7856343" cy="122509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600" b="0" dirty="0">
                <a:latin typeface="+mn-ea"/>
                <a:ea typeface="+mn-ea"/>
              </a:rPr>
              <a:t>중세 시대에는 교회 음악의 중요성이 강조되었으며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서양 음악 발전에 토대가 된 그레고리오 성가가 탄생하였고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 err="1">
                <a:latin typeface="+mn-ea"/>
                <a:ea typeface="+mn-ea"/>
              </a:rPr>
              <a:t>다성</a:t>
            </a:r>
            <a:r>
              <a:rPr kumimoji="1" lang="ko-KR" altLang="en-US" sz="1600" b="0" dirty="0">
                <a:latin typeface="+mn-ea"/>
                <a:ea typeface="+mn-ea"/>
              </a:rPr>
              <a:t> 음악이 발전하였다</a:t>
            </a:r>
            <a:r>
              <a:rPr kumimoji="1" lang="en-US" altLang="ko-KR" sz="1600" b="0" dirty="0">
                <a:latin typeface="+mn-ea"/>
                <a:ea typeface="+mn-ea"/>
              </a:rPr>
              <a:t>. </a:t>
            </a:r>
            <a:r>
              <a:rPr kumimoji="1" lang="ko-KR" altLang="en-US" sz="1600" b="0" dirty="0">
                <a:latin typeface="+mn-ea"/>
                <a:ea typeface="+mn-ea"/>
              </a:rPr>
              <a:t>그 외에 음높이를 </a:t>
            </a:r>
            <a:r>
              <a:rPr kumimoji="1" lang="ko-KR" altLang="en-US" sz="1600" b="0" dirty="0" err="1">
                <a:latin typeface="+mn-ea"/>
                <a:ea typeface="+mn-ea"/>
              </a:rPr>
              <a:t>기보할</a:t>
            </a:r>
            <a:r>
              <a:rPr kumimoji="1" lang="ko-KR" altLang="en-US" sz="1600" b="0" dirty="0">
                <a:latin typeface="+mn-ea"/>
                <a:ea typeface="+mn-ea"/>
              </a:rPr>
              <a:t> 수 있는 </a:t>
            </a:r>
            <a:r>
              <a:rPr kumimoji="1" lang="ko-KR" altLang="en-US" sz="1600" b="0" dirty="0" err="1">
                <a:latin typeface="+mn-ea"/>
                <a:ea typeface="+mn-ea"/>
              </a:rPr>
              <a:t>기보</a:t>
            </a:r>
            <a:r>
              <a:rPr kumimoji="1" lang="ko-KR" altLang="en-US" sz="1600" b="0" dirty="0">
                <a:latin typeface="+mn-ea"/>
                <a:ea typeface="+mn-ea"/>
              </a:rPr>
              <a:t> 체계</a:t>
            </a:r>
            <a:r>
              <a:rPr kumimoji="1" lang="en-US" altLang="ko-KR" sz="1600" b="0" dirty="0">
                <a:latin typeface="+mn-ea"/>
                <a:ea typeface="+mn-ea"/>
              </a:rPr>
              <a:t>(</a:t>
            </a:r>
            <a:r>
              <a:rPr kumimoji="1" lang="ko-KR" altLang="en-US" sz="1600" b="0" dirty="0" err="1">
                <a:latin typeface="+mn-ea"/>
                <a:ea typeface="+mn-ea"/>
              </a:rPr>
              <a:t>네우마</a:t>
            </a:r>
            <a:r>
              <a:rPr kumimoji="1" lang="ko-KR" altLang="en-US" sz="1600" b="0" dirty="0">
                <a:latin typeface="+mn-ea"/>
                <a:ea typeface="+mn-ea"/>
              </a:rPr>
              <a:t> </a:t>
            </a:r>
            <a:r>
              <a:rPr kumimoji="1" lang="ko-KR" altLang="en-US" sz="1600" b="0" dirty="0" err="1">
                <a:latin typeface="+mn-ea"/>
                <a:ea typeface="+mn-ea"/>
              </a:rPr>
              <a:t>기보법</a:t>
            </a:r>
            <a:r>
              <a:rPr kumimoji="1" lang="en-US" altLang="ko-KR" sz="1600" b="0" dirty="0">
                <a:latin typeface="+mn-ea"/>
                <a:ea typeface="+mn-ea"/>
              </a:rPr>
              <a:t>)</a:t>
            </a:r>
            <a:r>
              <a:rPr kumimoji="1" lang="ko-KR" altLang="en-US" sz="1600" b="0" dirty="0">
                <a:latin typeface="+mn-ea"/>
                <a:ea typeface="+mn-ea"/>
              </a:rPr>
              <a:t>가 창안되었고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세속음악이 발달하였다</a:t>
            </a:r>
            <a:r>
              <a:rPr kumimoji="1" lang="en-US" altLang="ko-KR" sz="1600" b="0" dirty="0">
                <a:latin typeface="+mn-ea"/>
                <a:ea typeface="+mn-ea"/>
              </a:rPr>
              <a:t>.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FB14B4D5-C87A-4877-AD13-5FBE9E17DE2A}"/>
              </a:ext>
            </a:extLst>
          </p:cNvPr>
          <p:cNvSpPr/>
          <p:nvPr/>
        </p:nvSpPr>
        <p:spPr>
          <a:xfrm>
            <a:off x="1630118" y="3598362"/>
            <a:ext cx="1163806" cy="34247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latin typeface="+mn-ea"/>
              </a:rPr>
              <a:t>중세</a:t>
            </a:r>
          </a:p>
        </p:txBody>
      </p:sp>
    </p:spTree>
    <p:extLst>
      <p:ext uri="{BB962C8B-B14F-4D97-AF65-F5344CB8AC3E}">
        <p14:creationId xmlns:p14="http://schemas.microsoft.com/office/powerpoint/2010/main" val="2155376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3D311-47B9-DC42-7D99-D02E60067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62EF504-A2D9-8E9D-4497-E925A4B995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 dirty="0">
                <a:latin typeface="+mn-ea"/>
                <a:ea typeface="+mn-ea"/>
              </a:rPr>
              <a:t>&lt;</a:t>
            </a:r>
            <a:r>
              <a:rPr kumimoji="1" lang="ko-KR" altLang="en-US" dirty="0" err="1">
                <a:latin typeface="+mn-ea"/>
                <a:ea typeface="+mn-ea"/>
              </a:rPr>
              <a:t>세이킬로스의</a:t>
            </a:r>
            <a:r>
              <a:rPr kumimoji="1" lang="ko-KR" altLang="en-US" dirty="0">
                <a:latin typeface="+mn-ea"/>
                <a:ea typeface="+mn-ea"/>
              </a:rPr>
              <a:t> 노래</a:t>
            </a:r>
            <a:r>
              <a:rPr kumimoji="1" lang="en-US" altLang="ko-KR" dirty="0">
                <a:latin typeface="+mn-ea"/>
                <a:ea typeface="+mn-ea"/>
              </a:rPr>
              <a:t>&gt;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7" name="3단원_교과서_84쪽_QR44_1.세이킬로스의 노래">
            <a:hlinkClick r:id="" action="ppaction://media"/>
            <a:extLst>
              <a:ext uri="{FF2B5EF4-FFF2-40B4-BE49-F238E27FC236}">
                <a16:creationId xmlns:a16="http://schemas.microsoft.com/office/drawing/2014/main" id="{C262A30A-6689-4A5A-9576-109359C63F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0576" y="1678300"/>
            <a:ext cx="406400" cy="4064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456316C9-4C93-48B6-A34D-FF9AA292C3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5420" y="2095500"/>
            <a:ext cx="9844917" cy="1600852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FA547C4F-FE2A-4635-83EA-5B9192D58702}"/>
              </a:ext>
            </a:extLst>
          </p:cNvPr>
          <p:cNvGrpSpPr/>
          <p:nvPr/>
        </p:nvGrpSpPr>
        <p:grpSpPr>
          <a:xfrm>
            <a:off x="1620576" y="4213860"/>
            <a:ext cx="9497004" cy="1463040"/>
            <a:chOff x="1620576" y="4213860"/>
            <a:chExt cx="9497004" cy="1463040"/>
          </a:xfrm>
        </p:grpSpPr>
        <p:sp>
          <p:nvSpPr>
            <p:cNvPr id="9" name="텍스트 개체 틀 2">
              <a:extLst>
                <a:ext uri="{FF2B5EF4-FFF2-40B4-BE49-F238E27FC236}">
                  <a16:creationId xmlns:a16="http://schemas.microsoft.com/office/drawing/2014/main" id="{3C68C442-E5FE-4156-B879-5BB8A96A7B70}"/>
                </a:ext>
              </a:extLst>
            </p:cNvPr>
            <p:cNvSpPr txBox="1">
              <a:spLocks/>
            </p:cNvSpPr>
            <p:nvPr/>
          </p:nvSpPr>
          <p:spPr>
            <a:xfrm>
              <a:off x="1802824" y="4359501"/>
              <a:ext cx="9132509" cy="1171758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chemeClr val="tx1"/>
                  </a:solidFill>
                  <a:latin typeface="NanumGothicExtraBold" panose="020D0604000000000000" pitchFamily="34" charset="-127"/>
                  <a:ea typeface="NanumGothicExtraBold" panose="020D0604000000000000" pitchFamily="34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kumimoji="1" lang="ko-KR" altLang="en-US" sz="1600" b="0" dirty="0">
                  <a:latin typeface="+mn-ea"/>
                  <a:ea typeface="+mn-ea"/>
                </a:rPr>
                <a:t>‘</a:t>
              </a:r>
              <a:r>
                <a:rPr kumimoji="1" lang="ko-KR" altLang="en-US" sz="1600" b="0" dirty="0" err="1">
                  <a:latin typeface="+mn-ea"/>
                  <a:ea typeface="+mn-ea"/>
                </a:rPr>
                <a:t>세이킬로스의</a:t>
              </a:r>
              <a:r>
                <a:rPr kumimoji="1" lang="ko-KR" altLang="en-US" sz="1600" b="0" dirty="0">
                  <a:latin typeface="+mn-ea"/>
                  <a:ea typeface="+mn-ea"/>
                </a:rPr>
                <a:t> </a:t>
              </a:r>
              <a:r>
                <a:rPr kumimoji="1" lang="ko-KR" altLang="en-US" sz="1600" b="0" dirty="0" err="1">
                  <a:latin typeface="+mn-ea"/>
                  <a:ea typeface="+mn-ea"/>
                </a:rPr>
                <a:t>노래’는</a:t>
              </a:r>
              <a:r>
                <a:rPr kumimoji="1" lang="ko-KR" altLang="en-US" sz="1600" b="0" dirty="0">
                  <a:latin typeface="+mn-ea"/>
                  <a:ea typeface="+mn-ea"/>
                </a:rPr>
                <a:t> 현존하는 고대 그리스 악보 중 가장 오래된 완전한 악보로 </a:t>
              </a:r>
              <a:r>
                <a:rPr kumimoji="1" lang="ko-KR" altLang="en-US" sz="1600" b="0" dirty="0" err="1">
                  <a:latin typeface="+mn-ea"/>
                  <a:ea typeface="+mn-ea"/>
                </a:rPr>
                <a:t>세이킬로스라는</a:t>
              </a:r>
              <a:r>
                <a:rPr kumimoji="1" lang="ko-KR" altLang="en-US" sz="1600" b="0" dirty="0">
                  <a:latin typeface="+mn-ea"/>
                  <a:ea typeface="+mn-ea"/>
                </a:rPr>
                <a:t> 사람이 자신의 아내를 위해 묘비에 새긴 악보이다</a:t>
              </a:r>
              <a:r>
                <a:rPr kumimoji="1" lang="en-US" altLang="ko-KR" sz="1600" b="0" dirty="0">
                  <a:latin typeface="+mn-ea"/>
                  <a:ea typeface="+mn-ea"/>
                </a:rPr>
                <a:t>. </a:t>
              </a:r>
              <a:r>
                <a:rPr kumimoji="1" lang="ko-KR" altLang="en-US" sz="1600" b="0" dirty="0">
                  <a:latin typeface="+mn-ea"/>
                  <a:ea typeface="+mn-ea"/>
                </a:rPr>
                <a:t>음높이와 리듬이 함께 기록되어 있으며</a:t>
              </a:r>
              <a:r>
                <a:rPr kumimoji="1" lang="en-US" altLang="ko-KR" sz="1600" b="0" dirty="0">
                  <a:latin typeface="+mn-ea"/>
                  <a:ea typeface="+mn-ea"/>
                </a:rPr>
                <a:t>, </a:t>
              </a:r>
              <a:r>
                <a:rPr kumimoji="1" lang="ko-KR" altLang="en-US" sz="1600" b="0" dirty="0">
                  <a:latin typeface="+mn-ea"/>
                  <a:ea typeface="+mn-ea"/>
                </a:rPr>
                <a:t>기원후 </a:t>
              </a:r>
              <a:r>
                <a:rPr kumimoji="1" lang="en-US" altLang="ko-KR" sz="1600" b="0" dirty="0">
                  <a:latin typeface="+mn-ea"/>
                  <a:ea typeface="+mn-ea"/>
                </a:rPr>
                <a:t>1~2</a:t>
              </a:r>
              <a:r>
                <a:rPr kumimoji="1" lang="ko-KR" altLang="en-US" sz="1600" b="0" dirty="0">
                  <a:latin typeface="+mn-ea"/>
                  <a:ea typeface="+mn-ea"/>
                </a:rPr>
                <a:t>세기경에 제작된 것으로 추정된다</a:t>
              </a:r>
              <a:r>
                <a:rPr kumimoji="1" lang="en-US" altLang="ko-KR" sz="1600" b="0" dirty="0">
                  <a:latin typeface="+mn-ea"/>
                  <a:ea typeface="+mn-ea"/>
                </a:rPr>
                <a:t>.</a:t>
              </a:r>
            </a:p>
          </p:txBody>
        </p:sp>
        <p:sp>
          <p:nvSpPr>
            <p:cNvPr id="10" name="사각형: 둥근 모서리 9">
              <a:extLst>
                <a:ext uri="{FF2B5EF4-FFF2-40B4-BE49-F238E27FC236}">
                  <a16:creationId xmlns:a16="http://schemas.microsoft.com/office/drawing/2014/main" id="{B2DD2F06-AF2F-4226-8345-4B5BC73ADB4D}"/>
                </a:ext>
              </a:extLst>
            </p:cNvPr>
            <p:cNvSpPr/>
            <p:nvPr/>
          </p:nvSpPr>
          <p:spPr>
            <a:xfrm>
              <a:off x="1620576" y="4213860"/>
              <a:ext cx="9497004" cy="1463040"/>
            </a:xfrm>
            <a:prstGeom prst="roundRect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0781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3D311-47B9-DC42-7D99-D02E60067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62EF504-A2D9-8E9D-4497-E925A4B995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 dirty="0">
                <a:latin typeface="+mn-ea"/>
                <a:ea typeface="+mn-ea"/>
              </a:rPr>
              <a:t>&lt;</a:t>
            </a:r>
            <a:r>
              <a:rPr kumimoji="1" lang="ko-KR" altLang="en-US" dirty="0">
                <a:latin typeface="+mn-ea"/>
                <a:ea typeface="+mn-ea"/>
              </a:rPr>
              <a:t>성 요한 찬가</a:t>
            </a:r>
            <a:r>
              <a:rPr kumimoji="1" lang="en-US" altLang="ko-KR" dirty="0">
                <a:latin typeface="+mn-ea"/>
                <a:ea typeface="+mn-ea"/>
              </a:rPr>
              <a:t>&gt;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456316C9-4C93-48B6-A34D-FF9AA292C3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131116" y="1442540"/>
            <a:ext cx="8475924" cy="2403200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FA547C4F-FE2A-4635-83EA-5B9192D58702}"/>
              </a:ext>
            </a:extLst>
          </p:cNvPr>
          <p:cNvGrpSpPr/>
          <p:nvPr/>
        </p:nvGrpSpPr>
        <p:grpSpPr>
          <a:xfrm>
            <a:off x="1620576" y="4251960"/>
            <a:ext cx="9497004" cy="1463040"/>
            <a:chOff x="1620576" y="4213860"/>
            <a:chExt cx="9497004" cy="1463040"/>
          </a:xfrm>
        </p:grpSpPr>
        <p:sp>
          <p:nvSpPr>
            <p:cNvPr id="9" name="텍스트 개체 틀 2">
              <a:extLst>
                <a:ext uri="{FF2B5EF4-FFF2-40B4-BE49-F238E27FC236}">
                  <a16:creationId xmlns:a16="http://schemas.microsoft.com/office/drawing/2014/main" id="{3C68C442-E5FE-4156-B879-5BB8A96A7B70}"/>
                </a:ext>
              </a:extLst>
            </p:cNvPr>
            <p:cNvSpPr txBox="1">
              <a:spLocks/>
            </p:cNvSpPr>
            <p:nvPr/>
          </p:nvSpPr>
          <p:spPr>
            <a:xfrm>
              <a:off x="1802824" y="4359501"/>
              <a:ext cx="9132509" cy="1171758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chemeClr val="tx1"/>
                  </a:solidFill>
                  <a:latin typeface="NanumGothicExtraBold" panose="020D0604000000000000" pitchFamily="34" charset="-127"/>
                  <a:ea typeface="NanumGothicExtraBold" panose="020D0604000000000000" pitchFamily="34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kumimoji="1" lang="ko-KR" altLang="en-US" sz="1600" b="0" dirty="0">
                  <a:latin typeface="+mn-ea"/>
                  <a:ea typeface="+mn-ea"/>
                </a:rPr>
                <a:t>그레고리오 성가 중 성 요한을 찬미한 노래로</a:t>
              </a:r>
              <a:r>
                <a:rPr kumimoji="1" lang="en-US" altLang="ko-KR" sz="1600" b="0" dirty="0">
                  <a:latin typeface="+mn-ea"/>
                  <a:ea typeface="+mn-ea"/>
                </a:rPr>
                <a:t>, </a:t>
              </a:r>
              <a:r>
                <a:rPr kumimoji="1" lang="ko-KR" altLang="en-US" sz="1600" b="0" dirty="0">
                  <a:latin typeface="+mn-ea"/>
                  <a:ea typeface="+mn-ea"/>
                </a:rPr>
                <a:t>시는 </a:t>
              </a:r>
              <a:r>
                <a:rPr kumimoji="1" lang="ko-KR" altLang="en-US" sz="1600" b="0" dirty="0" err="1">
                  <a:latin typeface="+mn-ea"/>
                  <a:ea typeface="+mn-ea"/>
                </a:rPr>
                <a:t>파울루스</a:t>
              </a:r>
              <a:r>
                <a:rPr kumimoji="1" lang="ko-KR" altLang="en-US" sz="1600" b="0" dirty="0">
                  <a:latin typeface="+mn-ea"/>
                  <a:ea typeface="+mn-ea"/>
                </a:rPr>
                <a:t> </a:t>
              </a:r>
              <a:r>
                <a:rPr kumimoji="1" lang="ko-KR" altLang="en-US" sz="1600" b="0" dirty="0" err="1">
                  <a:latin typeface="+mn-ea"/>
                  <a:ea typeface="+mn-ea"/>
                </a:rPr>
                <a:t>디아코누스가</a:t>
              </a:r>
              <a:r>
                <a:rPr kumimoji="1" lang="ko-KR" altLang="en-US" sz="1600" b="0" dirty="0">
                  <a:latin typeface="+mn-ea"/>
                  <a:ea typeface="+mn-ea"/>
                </a:rPr>
                <a:t> 쓴 것으로 전해지며</a:t>
              </a:r>
              <a:r>
                <a:rPr kumimoji="1" lang="en-US" altLang="ko-KR" sz="1600" b="0" dirty="0">
                  <a:latin typeface="+mn-ea"/>
                  <a:ea typeface="+mn-ea"/>
                </a:rPr>
                <a:t>, </a:t>
              </a:r>
              <a:r>
                <a:rPr kumimoji="1" lang="ko-KR" altLang="en-US" sz="1600" b="0" dirty="0">
                  <a:latin typeface="+mn-ea"/>
                  <a:ea typeface="+mn-ea"/>
                </a:rPr>
                <a:t>내용은 ‘당신의 종이 당신의 업적의 훌륭함을 목소리로 편안히 함께 노래할 수 있도록 우리 입술의 죄를 씻어 주소서</a:t>
              </a:r>
              <a:r>
                <a:rPr kumimoji="1" lang="en-US" altLang="ko-KR" sz="1600" b="0" dirty="0">
                  <a:latin typeface="+mn-ea"/>
                  <a:ea typeface="+mn-ea"/>
                </a:rPr>
                <a:t>, </a:t>
              </a:r>
              <a:r>
                <a:rPr kumimoji="1" lang="ko-KR" altLang="en-US" sz="1600" b="0" dirty="0">
                  <a:latin typeface="+mn-ea"/>
                  <a:ea typeface="+mn-ea"/>
                </a:rPr>
                <a:t>성 </a:t>
              </a:r>
              <a:r>
                <a:rPr kumimoji="1" lang="ko-KR" altLang="en-US" sz="1600" b="0" dirty="0" err="1">
                  <a:latin typeface="+mn-ea"/>
                  <a:ea typeface="+mn-ea"/>
                </a:rPr>
                <a:t>요한이여’이다</a:t>
              </a:r>
              <a:r>
                <a:rPr kumimoji="1" lang="en-US" altLang="ko-KR" sz="1600" b="0" dirty="0">
                  <a:latin typeface="+mn-ea"/>
                  <a:ea typeface="+mn-ea"/>
                </a:rPr>
                <a:t>. </a:t>
              </a:r>
            </a:p>
          </p:txBody>
        </p:sp>
        <p:sp>
          <p:nvSpPr>
            <p:cNvPr id="10" name="사각형: 둥근 모서리 9">
              <a:extLst>
                <a:ext uri="{FF2B5EF4-FFF2-40B4-BE49-F238E27FC236}">
                  <a16:creationId xmlns:a16="http://schemas.microsoft.com/office/drawing/2014/main" id="{B2DD2F06-AF2F-4226-8345-4B5BC73ADB4D}"/>
                </a:ext>
              </a:extLst>
            </p:cNvPr>
            <p:cNvSpPr/>
            <p:nvPr/>
          </p:nvSpPr>
          <p:spPr>
            <a:xfrm>
              <a:off x="1620576" y="4213860"/>
              <a:ext cx="9497004" cy="1463040"/>
            </a:xfrm>
            <a:prstGeom prst="roundRect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2" name="3단원_교과서_84쪽_QR44_2.성 요한 찬가">
            <a:hlinkClick r:id="" action="ppaction://media"/>
            <a:extLst>
              <a:ext uri="{FF2B5EF4-FFF2-40B4-BE49-F238E27FC236}">
                <a16:creationId xmlns:a16="http://schemas.microsoft.com/office/drawing/2014/main" id="{F4CA41E3-9461-4B81-AB6E-35B0C5B927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77731" y="167538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34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3D311-47B9-DC42-7D99-D02E60067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62EF504-A2D9-8E9D-4497-E925A4B995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중세 시대 작곡가</a:t>
            </a:r>
          </a:p>
        </p:txBody>
      </p:sp>
      <p:sp>
        <p:nvSpPr>
          <p:cNvPr id="9" name="텍스트 개체 틀 2">
            <a:extLst>
              <a:ext uri="{FF2B5EF4-FFF2-40B4-BE49-F238E27FC236}">
                <a16:creationId xmlns:a16="http://schemas.microsoft.com/office/drawing/2014/main" id="{3C68C442-E5FE-4156-B879-5BB8A96A7B70}"/>
              </a:ext>
            </a:extLst>
          </p:cNvPr>
          <p:cNvSpPr txBox="1">
            <a:spLocks/>
          </p:cNvSpPr>
          <p:nvPr/>
        </p:nvSpPr>
        <p:spPr>
          <a:xfrm>
            <a:off x="4388805" y="3199424"/>
            <a:ext cx="7300593" cy="166213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600" b="0" dirty="0">
                <a:latin typeface="+mn-ea"/>
                <a:ea typeface="+mn-ea"/>
              </a:rPr>
              <a:t>이탈리아의 음악 이론가로 성가대가 음을 확실히 잡게 하고 연습할 때 편리하게 하기 위하여 ‘성 요한 </a:t>
            </a:r>
            <a:r>
              <a:rPr kumimoji="1" lang="ko-KR" altLang="en-US" sz="1600" b="0" dirty="0" err="1">
                <a:latin typeface="+mn-ea"/>
                <a:ea typeface="+mn-ea"/>
              </a:rPr>
              <a:t>찬미가’의</a:t>
            </a:r>
            <a:r>
              <a:rPr kumimoji="1" lang="ko-KR" altLang="en-US" sz="1600" b="0" dirty="0">
                <a:latin typeface="+mn-ea"/>
                <a:ea typeface="+mn-ea"/>
              </a:rPr>
              <a:t> 각 구절 첫 여섯 개의 음 ‘</a:t>
            </a:r>
            <a:r>
              <a:rPr kumimoji="1" lang="en-US" altLang="ko-KR" sz="1600" b="0" dirty="0" err="1">
                <a:latin typeface="+mn-ea"/>
                <a:ea typeface="+mn-ea"/>
              </a:rPr>
              <a:t>ut</a:t>
            </a:r>
            <a:r>
              <a:rPr kumimoji="1" lang="en-US" altLang="ko-KR" sz="1600" b="0" dirty="0">
                <a:latin typeface="+mn-ea"/>
                <a:ea typeface="+mn-ea"/>
              </a:rPr>
              <a:t>, re, mi, fa, sol, la’</a:t>
            </a:r>
            <a:r>
              <a:rPr kumimoji="1" lang="ko-KR" altLang="en-US" sz="1600" b="0" dirty="0">
                <a:latin typeface="+mn-ea"/>
                <a:ea typeface="+mn-ea"/>
              </a:rPr>
              <a:t>에 근거한 </a:t>
            </a:r>
            <a:r>
              <a:rPr kumimoji="1" lang="ko-KR" altLang="en-US" sz="1600" b="0" dirty="0" err="1">
                <a:latin typeface="+mn-ea"/>
                <a:ea typeface="+mn-ea"/>
              </a:rPr>
              <a:t>계명창법을</a:t>
            </a:r>
            <a:r>
              <a:rPr kumimoji="1" lang="ko-KR" altLang="en-US" sz="1600" b="0" dirty="0">
                <a:latin typeface="+mn-ea"/>
                <a:ea typeface="+mn-ea"/>
              </a:rPr>
              <a:t> 창안하였다</a:t>
            </a:r>
            <a:r>
              <a:rPr kumimoji="1" lang="en-US" altLang="ko-KR" sz="1600" b="0" dirty="0">
                <a:latin typeface="+mn-ea"/>
                <a:ea typeface="+mn-ea"/>
              </a:rPr>
              <a:t>. </a:t>
            </a:r>
            <a:r>
              <a:rPr kumimoji="1" lang="ko-KR" altLang="en-US" sz="1600" b="0" dirty="0" err="1">
                <a:latin typeface="+mn-ea"/>
                <a:ea typeface="+mn-ea"/>
              </a:rPr>
              <a:t>계명창법과</a:t>
            </a:r>
            <a:r>
              <a:rPr kumimoji="1" lang="ko-KR" altLang="en-US" sz="1600" b="0" dirty="0">
                <a:latin typeface="+mn-ea"/>
                <a:ea typeface="+mn-ea"/>
              </a:rPr>
              <a:t> 변조의 이해를 쉽게 하기 위해 손바닥의 각 부분을 음이름으로 한 귀도의 손에 의한 교수법도 고안했다</a:t>
            </a:r>
            <a:r>
              <a:rPr kumimoji="1" lang="en-US" altLang="ko-KR" sz="1600" b="0" dirty="0">
                <a:latin typeface="+mn-ea"/>
                <a:ea typeface="+mn-ea"/>
              </a:rPr>
              <a:t>.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2D34F45-B732-49C3-B8E5-C9241D2AB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589" y="2624365"/>
            <a:ext cx="2709311" cy="2489516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BFD1A785-CE45-492F-B3CA-0EDA2FE13F5E}"/>
              </a:ext>
            </a:extLst>
          </p:cNvPr>
          <p:cNvSpPr/>
          <p:nvPr/>
        </p:nvSpPr>
        <p:spPr>
          <a:xfrm>
            <a:off x="1067192" y="2100794"/>
            <a:ext cx="4106788" cy="373884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B5A7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ko-KR" altLang="en-US" sz="1200" dirty="0">
                <a:solidFill>
                  <a:schemeClr val="accent5">
                    <a:lumMod val="50000"/>
                  </a:schemeClr>
                </a:solidFill>
              </a:rPr>
              <a:t>귀도 </a:t>
            </a:r>
            <a:r>
              <a:rPr lang="ko-KR" altLang="en-US" sz="1200" dirty="0" err="1">
                <a:solidFill>
                  <a:schemeClr val="accent5">
                    <a:lumMod val="50000"/>
                  </a:schemeClr>
                </a:solidFill>
              </a:rPr>
              <a:t>다레초</a:t>
            </a:r>
            <a:r>
              <a:rPr lang="en-US" altLang="ko-KR" sz="1200" dirty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en-US" altLang="ko-KR" sz="1200" dirty="0">
                <a:solidFill>
                  <a:schemeClr val="accent5">
                    <a:lumMod val="50000"/>
                  </a:schemeClr>
                </a:solidFill>
                <a:latin typeface="+mn-ea"/>
              </a:rPr>
              <a:t>Guido, </a:t>
            </a:r>
            <a:r>
              <a:rPr lang="en-US" altLang="ko-KR" sz="1200" dirty="0" err="1">
                <a:solidFill>
                  <a:schemeClr val="accent5">
                    <a:lumMod val="50000"/>
                  </a:schemeClr>
                </a:solidFill>
                <a:latin typeface="+mn-ea"/>
              </a:rPr>
              <a:t>d'Arezzo</a:t>
            </a:r>
            <a:r>
              <a:rPr lang="en-US" altLang="ko-KR" sz="1200" dirty="0">
                <a:solidFill>
                  <a:schemeClr val="accent5">
                    <a:lumMod val="50000"/>
                  </a:schemeClr>
                </a:solidFill>
                <a:latin typeface="+mn-ea"/>
              </a:rPr>
              <a:t>, 995?~1050?, </a:t>
            </a:r>
            <a:r>
              <a:rPr lang="ko-KR" altLang="en-US" sz="1200" dirty="0">
                <a:solidFill>
                  <a:schemeClr val="accent5">
                    <a:lumMod val="50000"/>
                  </a:schemeClr>
                </a:solidFill>
                <a:latin typeface="+mn-ea"/>
              </a:rPr>
              <a:t>이탈리아</a:t>
            </a:r>
            <a:r>
              <a:rPr lang="en-US" altLang="ko-KR" sz="1200" dirty="0">
                <a:solidFill>
                  <a:schemeClr val="accent5">
                    <a:lumMod val="50000"/>
                  </a:schemeClr>
                </a:solidFill>
                <a:latin typeface="+mn-e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73560340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5384</TotalTime>
  <Words>349</Words>
  <Application>Microsoft Office PowerPoint</Application>
  <PresentationFormat>와이드스크린</PresentationFormat>
  <Paragraphs>31</Paragraphs>
  <Slides>8</Slides>
  <Notes>3</Notes>
  <HiddenSlides>0</HiddenSlides>
  <MMClips>2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8</vt:i4>
      </vt:variant>
    </vt:vector>
  </HeadingPairs>
  <TitlesOfParts>
    <vt:vector size="17" baseType="lpstr">
      <vt:lpstr>Arial</vt:lpstr>
      <vt:lpstr>Spoqa Han Sans Neo</vt:lpstr>
      <vt:lpstr>NanumGothicExtraBold</vt:lpstr>
      <vt:lpstr>나눔고딕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나래 콩</cp:lastModifiedBy>
  <cp:revision>200</cp:revision>
  <dcterms:created xsi:type="dcterms:W3CDTF">2024-07-03T01:17:18Z</dcterms:created>
  <dcterms:modified xsi:type="dcterms:W3CDTF">2025-07-15T05:48:42Z</dcterms:modified>
</cp:coreProperties>
</file>