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3" r:id="rId1"/>
    <p:sldMasterId id="2147483656" r:id="rId2"/>
    <p:sldMasterId id="2147483677" r:id="rId3"/>
  </p:sldMasterIdLst>
  <p:notesMasterIdLst>
    <p:notesMasterId r:id="rId13"/>
  </p:notesMasterIdLst>
  <p:sldIdLst>
    <p:sldId id="292" r:id="rId4"/>
    <p:sldId id="298" r:id="rId5"/>
    <p:sldId id="297" r:id="rId6"/>
    <p:sldId id="344" r:id="rId7"/>
    <p:sldId id="333" r:id="rId8"/>
    <p:sldId id="337" r:id="rId9"/>
    <p:sldId id="341" r:id="rId10"/>
    <p:sldId id="342" r:id="rId11"/>
    <p:sldId id="295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NanumGothicExtraBold" pitchFamily="2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44"/>
            <p14:sldId id="333"/>
            <p14:sldId id="337"/>
            <p14:sldId id="341"/>
            <p14:sldId id="34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F2"/>
    <a:srgbClr val="CFDAE5"/>
    <a:srgbClr val="CAE8A9"/>
    <a:srgbClr val="FFB9B9"/>
    <a:srgbClr val="FFE082"/>
    <a:srgbClr val="00602B"/>
    <a:srgbClr val="00CC00"/>
    <a:srgbClr val="FBEEE5"/>
    <a:srgbClr val="F0D8D8"/>
    <a:srgbClr val="FB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58" d="100"/>
          <a:sy n="158" d="100"/>
        </p:scale>
        <p:origin x="52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66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74844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870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9803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25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414020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392197-5FDB-F988-F4D8-A9278D8BF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19D495-80C6-F865-1FE7-C884FA901D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r" defTabSz="914400" rtl="0" eaLnBrk="1" latinLnBrk="1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>
            <a:normAutofit/>
          </a:bodyPr>
          <a:lstStyle/>
          <a:p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판소리와 창극</a:t>
            </a:r>
            <a:endParaRPr kumimoji="1" lang="en-US" altLang="ko-KR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90~91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1029339"/>
          </a:xfrm>
        </p:spPr>
        <p:txBody>
          <a:bodyPr>
            <a:normAutofit fontScale="85000" lnSpcReduction="10000"/>
          </a:bodyPr>
          <a:lstStyle/>
          <a:p>
            <a:r>
              <a:rPr lang="ko-KR" altLang="en-US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판소리의 특징을 감상하고 구성 요소와 음악적 특징을 비교하여 설명할 수 있다</a:t>
            </a:r>
            <a:r>
              <a:rPr lang="en-US" altLang="ko-KR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en-US" altLang="ko-KR" sz="4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화살표: 오각형 36">
            <a:extLst>
              <a:ext uri="{FF2B5EF4-FFF2-40B4-BE49-F238E27FC236}">
                <a16:creationId xmlns:a16="http://schemas.microsoft.com/office/drawing/2014/main" id="{11E3C5FF-D8A9-B70D-7FD2-2030ABEF9CA3}"/>
              </a:ext>
            </a:extLst>
          </p:cNvPr>
          <p:cNvSpPr/>
          <p:nvPr/>
        </p:nvSpPr>
        <p:spPr>
          <a:xfrm>
            <a:off x="7445374" y="3794715"/>
            <a:ext cx="4270376" cy="368300"/>
          </a:xfrm>
          <a:prstGeom prst="homePlate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소리 사이에 설명하듯 말하는 것</a:t>
            </a:r>
          </a:p>
        </p:txBody>
      </p:sp>
      <p:sp>
        <p:nvSpPr>
          <p:cNvPr id="38" name="화살표: 오각형 37">
            <a:extLst>
              <a:ext uri="{FF2B5EF4-FFF2-40B4-BE49-F238E27FC236}">
                <a16:creationId xmlns:a16="http://schemas.microsoft.com/office/drawing/2014/main" id="{83A7CE73-DA76-9A77-0D0E-442E0C8A6760}"/>
              </a:ext>
            </a:extLst>
          </p:cNvPr>
          <p:cNvSpPr/>
          <p:nvPr/>
        </p:nvSpPr>
        <p:spPr>
          <a:xfrm>
            <a:off x="7445374" y="4996201"/>
            <a:ext cx="4270376" cy="368300"/>
          </a:xfrm>
          <a:prstGeom prst="homePlate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소리꾼이 소리를 할 때 고수나 관객이 하는 감탄사</a:t>
            </a:r>
          </a:p>
        </p:txBody>
      </p:sp>
      <p:sp>
        <p:nvSpPr>
          <p:cNvPr id="39" name="화살표: 오각형 38">
            <a:extLst>
              <a:ext uri="{FF2B5EF4-FFF2-40B4-BE49-F238E27FC236}">
                <a16:creationId xmlns:a16="http://schemas.microsoft.com/office/drawing/2014/main" id="{8F45B390-F5F5-608E-C3F7-1C800596D762}"/>
              </a:ext>
            </a:extLst>
          </p:cNvPr>
          <p:cNvSpPr/>
          <p:nvPr/>
        </p:nvSpPr>
        <p:spPr>
          <a:xfrm>
            <a:off x="2149474" y="4996201"/>
            <a:ext cx="4270376" cy="368300"/>
          </a:xfrm>
          <a:prstGeom prst="homePlate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소리하면서 하는 몸짓 또는 표현</a:t>
            </a:r>
          </a:p>
        </p:txBody>
      </p:sp>
      <p:sp>
        <p:nvSpPr>
          <p:cNvPr id="36" name="화살표: 오각형 35">
            <a:extLst>
              <a:ext uri="{FF2B5EF4-FFF2-40B4-BE49-F238E27FC236}">
                <a16:creationId xmlns:a16="http://schemas.microsoft.com/office/drawing/2014/main" id="{3ECB0081-AEA4-3404-4071-8AA95A57296C}"/>
              </a:ext>
            </a:extLst>
          </p:cNvPr>
          <p:cNvSpPr/>
          <p:nvPr/>
        </p:nvSpPr>
        <p:spPr>
          <a:xfrm>
            <a:off x="2149474" y="3800475"/>
            <a:ext cx="4270376" cy="368300"/>
          </a:xfrm>
          <a:prstGeom prst="homePlate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장단에 맞추어 노래하는 것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판소리 알아보기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492116" y="1677649"/>
            <a:ext cx="10129614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소리꾼과 고수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관객이 함께 만드는 우리나라의 전통 예술이다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소리꾼이 고수의 북장단에 맞춰 긴 이야기를 노래와 말로 엮어가고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관객이 추임새를 넣으며 판소리가 만들어진다</a:t>
            </a:r>
            <a:r>
              <a:rPr lang="en-US" altLang="ko-KR" sz="1400" dirty="0">
                <a:latin typeface="+mn-ea"/>
              </a:rPr>
              <a:t>. 2003</a:t>
            </a:r>
            <a:r>
              <a:rPr lang="ko-KR" altLang="en-US" sz="1400" dirty="0">
                <a:latin typeface="+mn-ea"/>
              </a:rPr>
              <a:t>년에 유네스코 인류 무형 문화유산에 등재되었다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D46BD9C-24FE-AC78-9BC9-5EEA5DDB6C71}"/>
              </a:ext>
            </a:extLst>
          </p:cNvPr>
          <p:cNvSpPr/>
          <p:nvPr/>
        </p:nvSpPr>
        <p:spPr>
          <a:xfrm>
            <a:off x="1254875" y="1217418"/>
            <a:ext cx="1793125" cy="2519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판소리</a:t>
            </a:r>
            <a:endParaRPr lang="en-US" altLang="ko-KR" sz="1100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71684DD-D287-5FD6-7C69-FB334CE439FC}"/>
              </a:ext>
            </a:extLst>
          </p:cNvPr>
          <p:cNvSpPr/>
          <p:nvPr/>
        </p:nvSpPr>
        <p:spPr>
          <a:xfrm>
            <a:off x="1339850" y="3220369"/>
            <a:ext cx="1793125" cy="251999"/>
          </a:xfrm>
          <a:prstGeom prst="roundRect">
            <a:avLst/>
          </a:prstGeom>
          <a:ln w="95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판소리의 구성 요소</a:t>
            </a:r>
            <a:endParaRPr lang="en-US" altLang="ko-KR" sz="1100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ED4936B4-9560-9BBC-9B75-985CFCBAC7E5}"/>
              </a:ext>
            </a:extLst>
          </p:cNvPr>
          <p:cNvSpPr/>
          <p:nvPr/>
        </p:nvSpPr>
        <p:spPr>
          <a:xfrm>
            <a:off x="1339850" y="3753440"/>
            <a:ext cx="1016000" cy="488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</a:rPr>
              <a:t>소리</a:t>
            </a: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C56117E1-B164-2D3D-AA73-D4686A6D5FB7}"/>
              </a:ext>
            </a:extLst>
          </p:cNvPr>
          <p:cNvSpPr/>
          <p:nvPr/>
        </p:nvSpPr>
        <p:spPr>
          <a:xfrm>
            <a:off x="6654800" y="3753440"/>
            <a:ext cx="1016000" cy="488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 err="1">
                <a:solidFill>
                  <a:schemeClr val="accent3">
                    <a:lumMod val="75000"/>
                  </a:schemeClr>
                </a:solidFill>
              </a:rPr>
              <a:t>아니리</a:t>
            </a:r>
            <a:endParaRPr lang="ko-KR" alt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F76D085F-8AC1-08BC-2025-2407755FB64E}"/>
              </a:ext>
            </a:extLst>
          </p:cNvPr>
          <p:cNvSpPr/>
          <p:nvPr/>
        </p:nvSpPr>
        <p:spPr>
          <a:xfrm>
            <a:off x="1339850" y="4935876"/>
            <a:ext cx="1016000" cy="488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</a:rPr>
              <a:t>발림</a:t>
            </a: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35B8FD08-EDB9-D6E2-9D58-387A7B1433C3}"/>
              </a:ext>
            </a:extLst>
          </p:cNvPr>
          <p:cNvSpPr/>
          <p:nvPr/>
        </p:nvSpPr>
        <p:spPr>
          <a:xfrm>
            <a:off x="6654800" y="4935876"/>
            <a:ext cx="1016000" cy="48895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3">
                    <a:lumMod val="75000"/>
                  </a:schemeClr>
                </a:solidFill>
              </a:rPr>
              <a:t>추임새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36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판소리 다섯 마당 알아보기</a:t>
            </a:r>
          </a:p>
        </p:txBody>
      </p:sp>
      <p:sp>
        <p:nvSpPr>
          <p:cNvPr id="3" name="사각형: 둥근 대각선 방향 모서리 2">
            <a:extLst>
              <a:ext uri="{FF2B5EF4-FFF2-40B4-BE49-F238E27FC236}">
                <a16:creationId xmlns:a16="http://schemas.microsoft.com/office/drawing/2014/main" id="{1D030CBC-0E8B-4F71-2B05-8D3B5629C6FB}"/>
              </a:ext>
            </a:extLst>
          </p:cNvPr>
          <p:cNvSpPr/>
          <p:nvPr/>
        </p:nvSpPr>
        <p:spPr>
          <a:xfrm>
            <a:off x="2882900" y="1096868"/>
            <a:ext cx="7061200" cy="1137815"/>
          </a:xfrm>
          <a:prstGeom prst="round2Diag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5E01C-0406-F677-2D5E-AA320A4B2303}"/>
              </a:ext>
            </a:extLst>
          </p:cNvPr>
          <p:cNvSpPr txBox="1"/>
          <p:nvPr/>
        </p:nvSpPr>
        <p:spPr>
          <a:xfrm>
            <a:off x="3019732" y="1221968"/>
            <a:ext cx="6787536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>
                <a:latin typeface="+mn-ea"/>
              </a:rPr>
              <a:t>춘향가</a:t>
            </a:r>
            <a:r>
              <a:rPr lang="en-US" altLang="ko-KR" sz="1200" b="1" dirty="0">
                <a:latin typeface="+mn-ea"/>
              </a:rPr>
              <a:t>&gt; </a:t>
            </a:r>
            <a:r>
              <a:rPr lang="ko-KR" altLang="en-US" sz="1200" dirty="0">
                <a:latin typeface="+mn-ea"/>
              </a:rPr>
              <a:t>현재까지 전해지는 판소리 다섯 마당 가운데 예술적으로 가장 뛰어난 작품으로 평가받는다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한 마당을 모두 연주하는데 짧게는 다섯 시간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길게는 여덟 시간 정도가 걸린다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기생의 딸 춘향과 양반집 아들 이몽룡 사이에 일어나는 사랑 이야기를 다룬 작품이다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9" name="사각형: 둥근 대각선 방향 모서리 8">
            <a:extLst>
              <a:ext uri="{FF2B5EF4-FFF2-40B4-BE49-F238E27FC236}">
                <a16:creationId xmlns:a16="http://schemas.microsoft.com/office/drawing/2014/main" id="{1F25F5F2-4568-0E22-8DAF-9D268C06E120}"/>
              </a:ext>
            </a:extLst>
          </p:cNvPr>
          <p:cNvSpPr/>
          <p:nvPr/>
        </p:nvSpPr>
        <p:spPr>
          <a:xfrm>
            <a:off x="1041400" y="2626104"/>
            <a:ext cx="5372100" cy="1734123"/>
          </a:xfrm>
          <a:prstGeom prst="round2Diag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9D935-FD57-EA55-346C-B48CB347EE1E}"/>
              </a:ext>
            </a:extLst>
          </p:cNvPr>
          <p:cNvSpPr txBox="1"/>
          <p:nvPr/>
        </p:nvSpPr>
        <p:spPr>
          <a:xfrm>
            <a:off x="1206196" y="2772359"/>
            <a:ext cx="5042508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 err="1">
                <a:latin typeface="+mn-ea"/>
              </a:rPr>
              <a:t>심청가</a:t>
            </a:r>
            <a:r>
              <a:rPr lang="en-US" altLang="ko-KR" sz="1200" b="1" dirty="0">
                <a:latin typeface="+mn-ea"/>
              </a:rPr>
              <a:t>&gt;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공양미 삼백석을 바치면 아버지의 눈을 뜨게 할 수 있다는 스님의 말을 듣고 심청은 자기 몸을 제물로 바친다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심청은 인당수에 빠지지만 옥황상제가 도와주어 인간 세상으로 돌아와 황후가 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딸을 찾아 나선 아버지와 재회하면서 아버지의 눈을 뜨게 한다는 지극한 효심을 노래한다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11" name="사각형: 둥근 대각선 방향 모서리 10">
            <a:extLst>
              <a:ext uri="{FF2B5EF4-FFF2-40B4-BE49-F238E27FC236}">
                <a16:creationId xmlns:a16="http://schemas.microsoft.com/office/drawing/2014/main" id="{82734ECB-23C7-DAA2-551C-34EFF2273172}"/>
              </a:ext>
            </a:extLst>
          </p:cNvPr>
          <p:cNvSpPr/>
          <p:nvPr/>
        </p:nvSpPr>
        <p:spPr>
          <a:xfrm>
            <a:off x="6510814" y="2626104"/>
            <a:ext cx="5372100" cy="1734123"/>
          </a:xfrm>
          <a:prstGeom prst="round2Diag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6D6A5-B03C-C331-7519-A2CA7393FAA3}"/>
              </a:ext>
            </a:extLst>
          </p:cNvPr>
          <p:cNvSpPr txBox="1"/>
          <p:nvPr/>
        </p:nvSpPr>
        <p:spPr>
          <a:xfrm>
            <a:off x="6546851" y="2772359"/>
            <a:ext cx="5300026" cy="144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>
                <a:latin typeface="+mn-ea"/>
              </a:rPr>
              <a:t>흥부가</a:t>
            </a:r>
            <a:r>
              <a:rPr lang="en-US" altLang="ko-KR" sz="1200" b="1" dirty="0">
                <a:latin typeface="+mn-ea"/>
              </a:rPr>
              <a:t>&gt;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다른 이름으로 ‘</a:t>
            </a:r>
            <a:r>
              <a:rPr lang="ko-KR" altLang="en-US" sz="1200" dirty="0" err="1">
                <a:latin typeface="+mn-ea"/>
              </a:rPr>
              <a:t>박타령’이라고도</a:t>
            </a:r>
            <a:r>
              <a:rPr lang="ko-KR" altLang="en-US" sz="1200" dirty="0">
                <a:latin typeface="+mn-ea"/>
              </a:rPr>
              <a:t> 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가난한 </a:t>
            </a:r>
            <a:r>
              <a:rPr lang="ko-KR" altLang="en-US" sz="1200" dirty="0" err="1">
                <a:latin typeface="+mn-ea"/>
              </a:rPr>
              <a:t>흥보는</a:t>
            </a:r>
            <a:r>
              <a:rPr lang="ko-KR" altLang="en-US" sz="1200" dirty="0">
                <a:latin typeface="+mn-ea"/>
              </a:rPr>
              <a:t> 자기 집 앞마당에 떨어진 제비의 부러진 다리를 고쳐 주었는데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그 제비가 가져온 박씨를 심어 박에서 나온 보물들로 부자가 되었다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심술궂은 놀부는 일부러 제비의 다리를 부러뜨린 후 고쳐 주고 제비가 가져온 박씨를 심었지만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박에서 나온 상전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놀이패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장수 등이 나와 온갖 고생을 당한다는 내용이다</a:t>
            </a:r>
            <a:r>
              <a:rPr lang="en-US" altLang="ko-KR" sz="1200" dirty="0">
                <a:latin typeface="+mn-ea"/>
              </a:rPr>
              <a:t>.</a:t>
            </a:r>
          </a:p>
        </p:txBody>
      </p:sp>
      <p:sp>
        <p:nvSpPr>
          <p:cNvPr id="14" name="사각형: 둥근 대각선 방향 모서리 13">
            <a:extLst>
              <a:ext uri="{FF2B5EF4-FFF2-40B4-BE49-F238E27FC236}">
                <a16:creationId xmlns:a16="http://schemas.microsoft.com/office/drawing/2014/main" id="{378F125F-746F-A3D8-20A0-8105ED7E8F58}"/>
              </a:ext>
            </a:extLst>
          </p:cNvPr>
          <p:cNvSpPr/>
          <p:nvPr/>
        </p:nvSpPr>
        <p:spPr>
          <a:xfrm>
            <a:off x="1041400" y="4738439"/>
            <a:ext cx="5372100" cy="1326314"/>
          </a:xfrm>
          <a:prstGeom prst="round2Diag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08EDF-5F94-553C-F23C-69669728AA96}"/>
              </a:ext>
            </a:extLst>
          </p:cNvPr>
          <p:cNvSpPr txBox="1"/>
          <p:nvPr/>
        </p:nvSpPr>
        <p:spPr>
          <a:xfrm>
            <a:off x="1177583" y="4957790"/>
            <a:ext cx="5099734" cy="887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>
                <a:latin typeface="+mn-ea"/>
              </a:rPr>
              <a:t>적벽가</a:t>
            </a:r>
            <a:r>
              <a:rPr lang="en-US" altLang="ko-KR" sz="1200" b="1" dirty="0">
                <a:latin typeface="+mn-ea"/>
              </a:rPr>
              <a:t>&gt;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중국의 소설 삼국지를 판소리로 만든 것이다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유비가 제갈공명을 찾아가는 삼고초려부터 </a:t>
            </a:r>
            <a:r>
              <a:rPr lang="ko-KR" altLang="en-US" sz="1200" dirty="0" err="1">
                <a:latin typeface="+mn-ea"/>
              </a:rPr>
              <a:t>적벽</a:t>
            </a:r>
            <a:r>
              <a:rPr lang="ko-KR" altLang="en-US" sz="1200" dirty="0">
                <a:latin typeface="+mn-ea"/>
              </a:rPr>
              <a:t> 대전 끝에 관운장이 조조를 놓아주는 </a:t>
            </a:r>
            <a:r>
              <a:rPr lang="ko-KR" altLang="en-US" sz="1200" dirty="0" err="1">
                <a:latin typeface="+mn-ea"/>
              </a:rPr>
              <a:t>내용까지이나</a:t>
            </a:r>
            <a:r>
              <a:rPr lang="ko-KR" altLang="en-US" sz="1200" dirty="0">
                <a:latin typeface="+mn-ea"/>
              </a:rPr>
              <a:t> 부르는 사람에 따라 차이가 있다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5" name="사각형: 둥근 대각선 방향 모서리 14">
            <a:extLst>
              <a:ext uri="{FF2B5EF4-FFF2-40B4-BE49-F238E27FC236}">
                <a16:creationId xmlns:a16="http://schemas.microsoft.com/office/drawing/2014/main" id="{5540CA00-9ABE-FFBC-C8DB-5776D291B381}"/>
              </a:ext>
            </a:extLst>
          </p:cNvPr>
          <p:cNvSpPr/>
          <p:nvPr/>
        </p:nvSpPr>
        <p:spPr>
          <a:xfrm>
            <a:off x="6546850" y="4738440"/>
            <a:ext cx="5372100" cy="1326314"/>
          </a:xfrm>
          <a:prstGeom prst="round2Diag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36AB13-0DBF-0BC4-A1D0-C66F941DAE44}"/>
              </a:ext>
            </a:extLst>
          </p:cNvPr>
          <p:cNvSpPr txBox="1"/>
          <p:nvPr/>
        </p:nvSpPr>
        <p:spPr>
          <a:xfrm>
            <a:off x="6607924" y="4845342"/>
            <a:ext cx="5249953" cy="11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>
                <a:latin typeface="+mn-ea"/>
              </a:rPr>
              <a:t>&lt;</a:t>
            </a:r>
            <a:r>
              <a:rPr lang="ko-KR" altLang="en-US" sz="1200" b="1" dirty="0">
                <a:latin typeface="+mn-ea"/>
              </a:rPr>
              <a:t>수궁가</a:t>
            </a:r>
            <a:r>
              <a:rPr lang="en-US" altLang="ko-KR" sz="1200" b="1" dirty="0">
                <a:latin typeface="+mn-ea"/>
              </a:rPr>
              <a:t>&gt; </a:t>
            </a:r>
            <a:r>
              <a:rPr lang="ko-KR" altLang="en-US" sz="1200" dirty="0">
                <a:latin typeface="+mn-ea"/>
              </a:rPr>
              <a:t>‘별주부타령’ 또는 ‘</a:t>
            </a:r>
            <a:r>
              <a:rPr lang="ko-KR" altLang="en-US" sz="1200" dirty="0" err="1">
                <a:latin typeface="+mn-ea"/>
              </a:rPr>
              <a:t>토끼타령’이라고도</a:t>
            </a:r>
            <a:r>
              <a:rPr lang="ko-KR" altLang="en-US" sz="1200" dirty="0">
                <a:latin typeface="+mn-ea"/>
              </a:rPr>
              <a:t> 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병든 용왕이 토끼의 간이 약이 된다는 말을 듣고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자라를 보내어 토끼를 수중 궁궐로 데려오게 한다</a:t>
            </a:r>
            <a:r>
              <a:rPr lang="en-US" altLang="ko-KR" sz="1200" dirty="0">
                <a:latin typeface="+mn-ea"/>
              </a:rPr>
              <a:t>. </a:t>
            </a:r>
            <a:r>
              <a:rPr lang="ko-KR" altLang="en-US" sz="1200" dirty="0">
                <a:latin typeface="+mn-ea"/>
              </a:rPr>
              <a:t>그러나 토끼는 꾀를 내 용왕과 자라를 속이고 무사히 육지로 돌아간다는 내용이다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3" name="사각형: 둥근 대각선 방향 모서리 22">
            <a:extLst>
              <a:ext uri="{FF2B5EF4-FFF2-40B4-BE49-F238E27FC236}">
                <a16:creationId xmlns:a16="http://schemas.microsoft.com/office/drawing/2014/main" id="{01AEF117-A393-9822-1D45-B445FCC4E3A9}"/>
              </a:ext>
            </a:extLst>
          </p:cNvPr>
          <p:cNvSpPr/>
          <p:nvPr/>
        </p:nvSpPr>
        <p:spPr>
          <a:xfrm>
            <a:off x="2882900" y="1103473"/>
            <a:ext cx="7061200" cy="1137815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춘향가 </a:t>
            </a:r>
          </a:p>
        </p:txBody>
      </p:sp>
      <p:sp>
        <p:nvSpPr>
          <p:cNvPr id="24" name="사각형: 둥근 대각선 방향 모서리 23">
            <a:extLst>
              <a:ext uri="{FF2B5EF4-FFF2-40B4-BE49-F238E27FC236}">
                <a16:creationId xmlns:a16="http://schemas.microsoft.com/office/drawing/2014/main" id="{60A6930F-93F1-7508-9981-DBBB01904A45}"/>
              </a:ext>
            </a:extLst>
          </p:cNvPr>
          <p:cNvSpPr/>
          <p:nvPr/>
        </p:nvSpPr>
        <p:spPr>
          <a:xfrm>
            <a:off x="6510814" y="2619499"/>
            <a:ext cx="5372100" cy="1734123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흥보가</a:t>
            </a:r>
            <a:endParaRPr lang="ko-KR" altLang="en-US" dirty="0"/>
          </a:p>
        </p:txBody>
      </p:sp>
      <p:sp>
        <p:nvSpPr>
          <p:cNvPr id="26" name="사각형: 둥근 대각선 방향 모서리 25">
            <a:extLst>
              <a:ext uri="{FF2B5EF4-FFF2-40B4-BE49-F238E27FC236}">
                <a16:creationId xmlns:a16="http://schemas.microsoft.com/office/drawing/2014/main" id="{07AF39C9-C68A-93E5-B483-F64134B62871}"/>
              </a:ext>
            </a:extLst>
          </p:cNvPr>
          <p:cNvSpPr/>
          <p:nvPr/>
        </p:nvSpPr>
        <p:spPr>
          <a:xfrm>
            <a:off x="1038567" y="2619499"/>
            <a:ext cx="5372100" cy="1727518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심청가</a:t>
            </a:r>
            <a:endParaRPr lang="ko-KR" altLang="en-US" dirty="0"/>
          </a:p>
        </p:txBody>
      </p:sp>
      <p:sp>
        <p:nvSpPr>
          <p:cNvPr id="28" name="사각형: 둥근 대각선 방향 모서리 27">
            <a:extLst>
              <a:ext uri="{FF2B5EF4-FFF2-40B4-BE49-F238E27FC236}">
                <a16:creationId xmlns:a16="http://schemas.microsoft.com/office/drawing/2014/main" id="{282D14B3-D07D-B641-0D6E-53F5F08F4ED3}"/>
              </a:ext>
            </a:extLst>
          </p:cNvPr>
          <p:cNvSpPr/>
          <p:nvPr/>
        </p:nvSpPr>
        <p:spPr>
          <a:xfrm>
            <a:off x="1038567" y="4738439"/>
            <a:ext cx="5372100" cy="1312414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적벽가</a:t>
            </a:r>
          </a:p>
        </p:txBody>
      </p:sp>
      <p:sp>
        <p:nvSpPr>
          <p:cNvPr id="29" name="사각형: 둥근 대각선 방향 모서리 28">
            <a:extLst>
              <a:ext uri="{FF2B5EF4-FFF2-40B4-BE49-F238E27FC236}">
                <a16:creationId xmlns:a16="http://schemas.microsoft.com/office/drawing/2014/main" id="{E24F4BC7-5A96-B406-C0FB-23BF205985D0}"/>
              </a:ext>
            </a:extLst>
          </p:cNvPr>
          <p:cNvSpPr/>
          <p:nvPr/>
        </p:nvSpPr>
        <p:spPr>
          <a:xfrm>
            <a:off x="6546850" y="4738440"/>
            <a:ext cx="5372100" cy="1326314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수궁가</a:t>
            </a:r>
          </a:p>
        </p:txBody>
      </p:sp>
    </p:spTree>
    <p:extLst>
      <p:ext uri="{BB962C8B-B14F-4D97-AF65-F5344CB8AC3E}">
        <p14:creationId xmlns:p14="http://schemas.microsoft.com/office/powerpoint/2010/main" val="21012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판소리 대목 감상하기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96710" y="1154467"/>
            <a:ext cx="3008590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심청이가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인당수에 빠지는 대목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8" name="그림 17" descr="라인, 영수증, 텍스트이(가) 표시된 사진&#10;&#10;자동 생성된 설명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083" y="1548810"/>
            <a:ext cx="7836568" cy="1202024"/>
          </a:xfrm>
          <a:prstGeom prst="rect">
            <a:avLst/>
          </a:prstGeom>
        </p:spPr>
      </p:pic>
      <p:pic>
        <p:nvPicPr>
          <p:cNvPr id="19" name="[아침나라 중음①]_3단원_교과서_90쪽_1.심청이가 인당수에 빠지는 대목_음원편집">
            <a:hlinkClick r:id="" action="ppaction://media"/>
            <a:extLst>
              <a:ext uri="{FF2B5EF4-FFF2-40B4-BE49-F238E27FC236}">
                <a16:creationId xmlns:a16="http://schemas.microsoft.com/office/drawing/2014/main" id="{06220D33-24E1-1879-FA3D-B664C09C4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7827" y="1870829"/>
            <a:ext cx="377823" cy="377823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69C5AC4-8A94-E917-06C9-44E91C717228}"/>
              </a:ext>
            </a:extLst>
          </p:cNvPr>
          <p:cNvSpPr/>
          <p:nvPr/>
        </p:nvSpPr>
        <p:spPr>
          <a:xfrm>
            <a:off x="1296710" y="3537833"/>
            <a:ext cx="3008590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심봉사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 눈 뜨는 대목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35CBF9B7-344C-3F54-2F1A-6FE6B77590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40850" y="3892550"/>
            <a:ext cx="7866953" cy="2127249"/>
          </a:xfrm>
          <a:prstGeom prst="rect">
            <a:avLst/>
          </a:prstGeom>
        </p:spPr>
      </p:pic>
      <p:pic>
        <p:nvPicPr>
          <p:cNvPr id="23" name="[아침나라 중음①]_3단원_교과서_90쪽_2.심봉사눈뜨는대목_음원편집">
            <a:hlinkClick r:id="" action="ppaction://media"/>
            <a:extLst>
              <a:ext uri="{FF2B5EF4-FFF2-40B4-BE49-F238E27FC236}">
                <a16:creationId xmlns:a16="http://schemas.microsoft.com/office/drawing/2014/main" id="{9AA3D92B-9CB6-7441-962C-627E645C1B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7826" y="4108450"/>
            <a:ext cx="377824" cy="3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창극에 대해 알아보고 감상하기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323359"/>
            <a:ext cx="144134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창극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838450" y="1288167"/>
            <a:ext cx="8439150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창극은 판소리에서 파생되어 여러 명의 소리꾼이 등장인물에 따라 역할을 나누어 공연하는 극음악이다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고수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인의 북 반주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또는 국악 관현악 등 다양한 악기 구성으로 반주한다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처음에는 판소리 다섯 마당을 중심으로 한 창극이 많이 공연되었으나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요즘에는 다양한 소재의 창극이 만들어지고 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0F877E-AD20-07BD-7896-B19CB45249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03500" y="3660392"/>
            <a:ext cx="7397750" cy="960840"/>
          </a:xfrm>
          <a:prstGeom prst="rect">
            <a:avLst/>
          </a:prstGeom>
        </p:spPr>
      </p:pic>
      <p:pic>
        <p:nvPicPr>
          <p:cNvPr id="18" name="[아침나라 중음①]_3단원_교과서_91쪽_3.판소리와 창극_춘향가_적성가_음원편집">
            <a:hlinkClick r:id="" action="ppaction://media"/>
            <a:extLst>
              <a:ext uri="{FF2B5EF4-FFF2-40B4-BE49-F238E27FC236}">
                <a16:creationId xmlns:a16="http://schemas.microsoft.com/office/drawing/2014/main" id="{DBB1D798-844A-DC8B-4AF3-DA07C880D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0625" y="3829049"/>
            <a:ext cx="409575" cy="409575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4934F6ED-09FC-F466-59CC-18E1402A7535}"/>
              </a:ext>
            </a:extLst>
          </p:cNvPr>
          <p:cNvSpPr/>
          <p:nvPr/>
        </p:nvSpPr>
        <p:spPr>
          <a:xfrm>
            <a:off x="2134255" y="3279188"/>
            <a:ext cx="1148695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적성가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46070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판소리와 창극 비교하기</a:t>
            </a:r>
          </a:p>
        </p:txBody>
      </p:sp>
      <p:pic>
        <p:nvPicPr>
          <p:cNvPr id="12" name="그림 11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A906A632-417C-0D6D-CCFD-9D85ECFD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32" y="2058951"/>
            <a:ext cx="9411418" cy="3119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31C4C-2CCD-8573-5C59-9496FD078613}"/>
              </a:ext>
            </a:extLst>
          </p:cNvPr>
          <p:cNvSpPr txBox="1"/>
          <p:nvPr/>
        </p:nvSpPr>
        <p:spPr>
          <a:xfrm>
            <a:off x="7340600" y="2895600"/>
            <a:ext cx="349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>
                <a:solidFill>
                  <a:schemeClr val="accent3">
                    <a:lumMod val="75000"/>
                  </a:schemeClr>
                </a:solidFill>
              </a:rPr>
              <a:t>여러 사람이 각자 역할을 맡아 등장인물을 표현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6D8DE-2200-8F7E-837E-FEAC40A66AD6}"/>
              </a:ext>
            </a:extLst>
          </p:cNvPr>
          <p:cNvSpPr txBox="1"/>
          <p:nvPr/>
        </p:nvSpPr>
        <p:spPr>
          <a:xfrm>
            <a:off x="4483100" y="3480306"/>
            <a:ext cx="1663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고수 </a:t>
            </a:r>
            <a:r>
              <a:rPr lang="en-US" altLang="ko-KR" sz="12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3">
                    <a:lumMod val="75000"/>
                  </a:schemeClr>
                </a:solidFill>
              </a:rPr>
              <a:t>인의 </a:t>
            </a:r>
            <a:r>
              <a:rPr lang="ko-KR" altLang="en-US" sz="1200" dirty="0" err="1">
                <a:solidFill>
                  <a:schemeClr val="accent3">
                    <a:lumMod val="75000"/>
                  </a:schemeClr>
                </a:solidFill>
              </a:rPr>
              <a:t>북반주</a:t>
            </a:r>
            <a:endParaRPr lang="ko-KR" alt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776D2-9BDB-D86D-0F68-E1A0A145E809}"/>
              </a:ext>
            </a:extLst>
          </p:cNvPr>
          <p:cNvSpPr txBox="1"/>
          <p:nvPr/>
        </p:nvSpPr>
        <p:spPr>
          <a:xfrm>
            <a:off x="1009705" y="784733"/>
            <a:ext cx="956934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◆ 전통 판소리와 창극을 비교해 보자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78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F29DC1E-0703-2D9C-F7A1-315C13507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창작 판소리 알아보기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438385" y="1557429"/>
            <a:ext cx="1606440" cy="299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창작 판소리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241605" y="1984783"/>
            <a:ext cx="8604195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기존의 사설과 전혀 다르게 새로운 사설과 가락을 만들어 부르며 사설과 전혀 다르게 독창적으로 창작된 판소리를 말한다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전통 판소리 다섯 마당을 제외한 </a:t>
            </a:r>
            <a:r>
              <a:rPr lang="en-US" altLang="ko-KR" sz="1400" dirty="0">
                <a:latin typeface="+mn-ea"/>
              </a:rPr>
              <a:t>20</a:t>
            </a:r>
            <a:r>
              <a:rPr lang="ko-KR" altLang="en-US" sz="1400" dirty="0">
                <a:latin typeface="+mn-ea"/>
              </a:rPr>
              <a:t>세기 이후 새롭게 만들어진 모든 판소리를 말한다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3455DF56-02E1-CDF0-A5AE-7128A8273A6B}"/>
              </a:ext>
            </a:extLst>
          </p:cNvPr>
          <p:cNvSpPr/>
          <p:nvPr/>
        </p:nvSpPr>
        <p:spPr>
          <a:xfrm>
            <a:off x="4102100" y="3759200"/>
            <a:ext cx="4425950" cy="1784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i="1" dirty="0"/>
              <a:t>창작 판소리에는 </a:t>
            </a:r>
            <a:endParaRPr lang="en-US" altLang="ko-KR" i="1" dirty="0"/>
          </a:p>
          <a:p>
            <a:pPr algn="ctr"/>
            <a:r>
              <a:rPr lang="ko-KR" altLang="en-US" i="1" dirty="0"/>
              <a:t>어떤 곡이 있을까</a:t>
            </a:r>
            <a:r>
              <a:rPr lang="en-US" altLang="ko-KR" i="1" dirty="0"/>
              <a:t>?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289854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비행기 구름">
  <a:themeElements>
    <a:clrScheme name="비행기 구름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비행기 구름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비행기 구름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461</Words>
  <Application>Microsoft Office PowerPoint</Application>
  <PresentationFormat>와이드스크린</PresentationFormat>
  <Paragraphs>55</Paragraphs>
  <Slides>9</Slides>
  <Notes>8</Notes>
  <HiddenSlides>0</HiddenSlides>
  <MMClips>3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NanumGothicExtraBold</vt:lpstr>
      <vt:lpstr>나눔고딕</vt:lpstr>
      <vt:lpstr>Century Gothic</vt:lpstr>
      <vt:lpstr>Spoqa Han Sans Neo</vt:lpstr>
      <vt:lpstr>맑은 고딕</vt:lpstr>
      <vt:lpstr>내지 마스터</vt:lpstr>
      <vt:lpstr>뒤표지 마스터</vt:lpstr>
      <vt:lpstr>비행기 구름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248</cp:revision>
  <dcterms:created xsi:type="dcterms:W3CDTF">2024-07-03T01:17:18Z</dcterms:created>
  <dcterms:modified xsi:type="dcterms:W3CDTF">2025-03-28T00:42:36Z</dcterms:modified>
</cp:coreProperties>
</file>