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48" r:id="rId7"/>
    <p:sldId id="360" r:id="rId8"/>
    <p:sldId id="352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FFA"/>
    <a:srgbClr val="C391D7"/>
    <a:srgbClr val="C28CD8"/>
    <a:srgbClr val="A227C9"/>
    <a:srgbClr val="6D639F"/>
    <a:srgbClr val="635898"/>
    <a:srgbClr val="7570B3"/>
    <a:srgbClr val="FFE1B5"/>
    <a:srgbClr val="A66BD3"/>
    <a:srgbClr val="CB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121300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변주곡 만들기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132~133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변주곡의 특징을 이해하고</a:t>
            </a:r>
            <a:r>
              <a:rPr kumimoji="1" lang="en-US" altLang="ko-KR" sz="32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음악적 요소를 변화시킬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변주곡 이해하기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FABB6DE9-2378-9B2C-99AE-E10B945EBE55}"/>
              </a:ext>
            </a:extLst>
          </p:cNvPr>
          <p:cNvSpPr txBox="1">
            <a:spLocks/>
          </p:cNvSpPr>
          <p:nvPr/>
        </p:nvSpPr>
        <p:spPr>
          <a:xfrm>
            <a:off x="1520825" y="1594885"/>
            <a:ext cx="9775825" cy="6834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주제 가락의 여러 가지 음악적 요소를 변화시켜 배열한 곡을 변주곡이라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변주곡의 주제는 작곡가 자신이 직접 작곡하기도 하지만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다른 작곡가의 선율이나 잘 알려진 민요 등 단순하고 기억하기 쉬운 </a:t>
            </a:r>
            <a:r>
              <a:rPr kumimoji="1" lang="en-US" altLang="ko-KR" sz="1400" b="0" dirty="0">
                <a:latin typeface="+mn-ea"/>
                <a:ea typeface="+mn-ea"/>
              </a:rPr>
              <a:t>2</a:t>
            </a:r>
            <a:r>
              <a:rPr kumimoji="1" lang="ko-KR" altLang="en-US" sz="1400" b="0" dirty="0">
                <a:latin typeface="+mn-ea"/>
                <a:ea typeface="+mn-ea"/>
              </a:rPr>
              <a:t>부</a:t>
            </a:r>
            <a:r>
              <a:rPr kumimoji="1" lang="en-US" altLang="ko-KR" sz="1400" b="0" dirty="0">
                <a:latin typeface="+mn-ea"/>
                <a:ea typeface="+mn-ea"/>
              </a:rPr>
              <a:t>, 3</a:t>
            </a:r>
            <a:r>
              <a:rPr kumimoji="1" lang="ko-KR" altLang="en-US" sz="1400" b="0" dirty="0">
                <a:latin typeface="+mn-ea"/>
                <a:ea typeface="+mn-ea"/>
              </a:rPr>
              <a:t>부 형식의 곡이 많이 사용된다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8" name="순서도: 수행의 시작/종료 7">
            <a:extLst>
              <a:ext uri="{FF2B5EF4-FFF2-40B4-BE49-F238E27FC236}">
                <a16:creationId xmlns:a16="http://schemas.microsoft.com/office/drawing/2014/main" id="{B8CCE04A-3526-F552-84D7-4CBD2EE2E34A}"/>
              </a:ext>
            </a:extLst>
          </p:cNvPr>
          <p:cNvSpPr/>
          <p:nvPr/>
        </p:nvSpPr>
        <p:spPr>
          <a:xfrm>
            <a:off x="1301750" y="1116634"/>
            <a:ext cx="1377950" cy="34925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변주곡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A830F0E-8402-52AC-696A-D08606A9FD06}"/>
              </a:ext>
            </a:extLst>
          </p:cNvPr>
          <p:cNvSpPr/>
          <p:nvPr/>
        </p:nvSpPr>
        <p:spPr>
          <a:xfrm>
            <a:off x="1823720" y="2673350"/>
            <a:ext cx="3175000" cy="3567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장식 변주곡</a:t>
            </a:r>
            <a:r>
              <a:rPr lang="en-US" altLang="ko-KR" sz="1200" dirty="0">
                <a:solidFill>
                  <a:schemeClr val="tx1"/>
                </a:solidFill>
              </a:rPr>
              <a:t>(Figurative Variation)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1CB4A7-FC10-36B5-DB9C-AA39BA222E65}"/>
              </a:ext>
            </a:extLst>
          </p:cNvPr>
          <p:cNvSpPr/>
          <p:nvPr/>
        </p:nvSpPr>
        <p:spPr>
          <a:xfrm>
            <a:off x="1823720" y="4448810"/>
            <a:ext cx="3175000" cy="3567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성격 변주곡</a:t>
            </a:r>
            <a:r>
              <a:rPr lang="en-US" altLang="ko-KR" sz="1200" dirty="0">
                <a:solidFill>
                  <a:schemeClr val="tx1"/>
                </a:solidFill>
              </a:rPr>
              <a:t>(Characteristic Variation)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DDE5C0A0-282E-7BC2-F3A3-1879C25CD907}"/>
              </a:ext>
            </a:extLst>
          </p:cNvPr>
          <p:cNvSpPr txBox="1">
            <a:spLocks/>
          </p:cNvSpPr>
          <p:nvPr/>
        </p:nvSpPr>
        <p:spPr>
          <a:xfrm>
            <a:off x="1990725" y="3121621"/>
            <a:ext cx="8806815" cy="10313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주로 고전 시대에 행해진 변주곡 형식으로 음형 변주곡이라고도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주제의 성격은 그대로 가지고 있으면서 선율선이 쉽게 드러나도록 리듬 변화나 비화성음 등으로 변주하는 것이다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즉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각 변주가 주제와 밀접하게 관련되어 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대표적으로 모차르트의 ‘작은 별 </a:t>
            </a:r>
            <a:r>
              <a:rPr kumimoji="1" lang="ko-KR" altLang="en-US" sz="1400" b="0" dirty="0" err="1">
                <a:latin typeface="+mn-ea"/>
                <a:ea typeface="+mn-ea"/>
              </a:rPr>
              <a:t>변주곡’이</a:t>
            </a:r>
            <a:r>
              <a:rPr kumimoji="1" lang="ko-KR" altLang="en-US" sz="1400" b="0" dirty="0">
                <a:latin typeface="+mn-ea"/>
                <a:ea typeface="+mn-ea"/>
              </a:rPr>
              <a:t>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D3871106-BDE2-5143-92A8-550E3019ABCC}"/>
              </a:ext>
            </a:extLst>
          </p:cNvPr>
          <p:cNvSpPr txBox="1">
            <a:spLocks/>
          </p:cNvSpPr>
          <p:nvPr/>
        </p:nvSpPr>
        <p:spPr>
          <a:xfrm>
            <a:off x="2005329" y="4904649"/>
            <a:ext cx="8806815" cy="10313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고전파 이후 작곡되기 시작하였으며 슈만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브람스 등의 낭만파 시대의 작곡가들이 즐겨 사용한 변주곡 형식으로 자유 변주곡이라고도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주제가 자유롭게 변화되어 각 변주곡마다 독특한 성격을 나타내는 변주곡이다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 err="1">
                <a:latin typeface="+mn-ea"/>
                <a:ea typeface="+mn-ea"/>
              </a:rPr>
              <a:t>샤콘느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파사칼리아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주제와 변주의 세 가지로 나눌 수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변주곡 이해하기</a:t>
            </a:r>
          </a:p>
        </p:txBody>
      </p:sp>
      <p:sp>
        <p:nvSpPr>
          <p:cNvPr id="48" name="화살표: 오각형 47">
            <a:extLst>
              <a:ext uri="{FF2B5EF4-FFF2-40B4-BE49-F238E27FC236}">
                <a16:creationId xmlns:a16="http://schemas.microsoft.com/office/drawing/2014/main" id="{DF9C53DC-3C1E-1AD7-8A42-8B1A963A75D9}"/>
              </a:ext>
            </a:extLst>
          </p:cNvPr>
          <p:cNvSpPr/>
          <p:nvPr/>
        </p:nvSpPr>
        <p:spPr>
          <a:xfrm>
            <a:off x="1211580" y="1150620"/>
            <a:ext cx="1699260" cy="320040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카논 변주곡</a:t>
            </a:r>
          </a:p>
        </p:txBody>
      </p:sp>
      <p:sp>
        <p:nvSpPr>
          <p:cNvPr id="49" name="텍스트 개체 틀 2">
            <a:extLst>
              <a:ext uri="{FF2B5EF4-FFF2-40B4-BE49-F238E27FC236}">
                <a16:creationId xmlns:a16="http://schemas.microsoft.com/office/drawing/2014/main" id="{D127D99F-D987-A1F5-4010-F3CC2DD25A67}"/>
              </a:ext>
            </a:extLst>
          </p:cNvPr>
          <p:cNvSpPr txBox="1">
            <a:spLocks/>
          </p:cNvSpPr>
          <p:nvPr/>
        </p:nvSpPr>
        <p:spPr>
          <a:xfrm>
            <a:off x="3093720" y="1150620"/>
            <a:ext cx="8321040" cy="13411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어떤 악기로 연주해도 온화하고 아름다운 이 곡의 원제목은 ‘세 대의 바이올린과 </a:t>
            </a:r>
            <a:r>
              <a:rPr kumimoji="1" lang="ko-KR" altLang="en-US" sz="1400" b="0" dirty="0" err="1">
                <a:latin typeface="+mn-ea"/>
                <a:ea typeface="+mn-ea"/>
              </a:rPr>
              <a:t>지속저음을</a:t>
            </a:r>
            <a:r>
              <a:rPr kumimoji="1" lang="ko-KR" altLang="en-US" sz="1400" b="0" dirty="0">
                <a:latin typeface="+mn-ea"/>
                <a:ea typeface="+mn-ea"/>
              </a:rPr>
              <a:t> 위한 </a:t>
            </a:r>
            <a:r>
              <a:rPr kumimoji="1" lang="ko-KR" altLang="en-US" sz="1400" b="0" dirty="0" err="1">
                <a:latin typeface="+mn-ea"/>
                <a:ea typeface="+mn-ea"/>
              </a:rPr>
              <a:t>카논과</a:t>
            </a:r>
            <a:r>
              <a:rPr kumimoji="1" lang="ko-KR" altLang="en-US" sz="1400" b="0" dirty="0">
                <a:latin typeface="+mn-ea"/>
                <a:ea typeface="+mn-ea"/>
              </a:rPr>
              <a:t> 지그 </a:t>
            </a:r>
            <a:r>
              <a:rPr kumimoji="1" lang="ko-KR" altLang="en-US" sz="1400" b="0" dirty="0" err="1">
                <a:latin typeface="+mn-ea"/>
                <a:ea typeface="+mn-ea"/>
              </a:rPr>
              <a:t>라장조’로</a:t>
            </a:r>
            <a:r>
              <a:rPr kumimoji="1" lang="ko-KR" altLang="en-US" sz="1400" b="0" dirty="0">
                <a:latin typeface="+mn-ea"/>
                <a:ea typeface="+mn-ea"/>
              </a:rPr>
              <a:t> 간단히 카논 변주곡</a:t>
            </a:r>
            <a:r>
              <a:rPr kumimoji="1" lang="en-US" altLang="ko-KR" sz="1400" b="0" dirty="0">
                <a:latin typeface="+mn-ea"/>
                <a:ea typeface="+mn-ea"/>
              </a:rPr>
              <a:t>(Variation of the Canon)</a:t>
            </a:r>
            <a:r>
              <a:rPr kumimoji="1" lang="ko-KR" altLang="en-US" sz="1400" b="0" dirty="0">
                <a:latin typeface="+mn-ea"/>
                <a:ea typeface="+mn-ea"/>
              </a:rPr>
              <a:t>이라 한다</a:t>
            </a:r>
            <a:r>
              <a:rPr kumimoji="1" lang="en-US" altLang="ko-KR" sz="1400" b="0" dirty="0">
                <a:latin typeface="+mn-ea"/>
                <a:ea typeface="+mn-ea"/>
              </a:rPr>
              <a:t>. ‘</a:t>
            </a:r>
            <a:r>
              <a:rPr kumimoji="1" lang="ko-KR" altLang="en-US" sz="1400" b="0" dirty="0" err="1">
                <a:latin typeface="+mn-ea"/>
                <a:ea typeface="+mn-ea"/>
              </a:rPr>
              <a:t>지그’라는</a:t>
            </a:r>
            <a:r>
              <a:rPr kumimoji="1" lang="ko-KR" altLang="en-US" sz="1400" b="0" dirty="0">
                <a:latin typeface="+mn-ea"/>
                <a:ea typeface="+mn-ea"/>
              </a:rPr>
              <a:t> 춤곡 앞에 오는 카논 형식의 멜로디를 변주한 곡으로 한 성부가 주제를 시작한 뒤 다른 성부에서 그 주제를 모방 변주하면서 화성 진행에 맞추어 나가는 </a:t>
            </a:r>
            <a:r>
              <a:rPr kumimoji="1" lang="ko-KR" altLang="en-US" sz="1400" b="0" dirty="0" err="1">
                <a:latin typeface="+mn-ea"/>
                <a:ea typeface="+mn-ea"/>
              </a:rPr>
              <a:t>대위적인</a:t>
            </a:r>
            <a:r>
              <a:rPr kumimoji="1" lang="ko-KR" altLang="en-US" sz="1400" b="0" dirty="0">
                <a:latin typeface="+mn-ea"/>
                <a:ea typeface="+mn-ea"/>
              </a:rPr>
              <a:t> 서양 고전음악 악곡의 한 형식으로 돌림 노래 형식과 비슷하다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4FEB0CDB-BEA2-7C98-2B08-1C1A1BCF3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7540" y="1061342"/>
            <a:ext cx="6621780" cy="5240168"/>
          </a:xfrm>
          <a:prstGeom prst="rect">
            <a:avLst/>
          </a:prstGeom>
        </p:spPr>
      </p:pic>
      <p:pic>
        <p:nvPicPr>
          <p:cNvPr id="52" name="4단원_교과서_132쪽_QR66_1.변주곡 만들기_주제">
            <a:hlinkClick r:id="" action="ppaction://media"/>
            <a:extLst>
              <a:ext uri="{FF2B5EF4-FFF2-40B4-BE49-F238E27FC236}">
                <a16:creationId xmlns:a16="http://schemas.microsoft.com/office/drawing/2014/main" id="{31C80C26-C4DE-0339-BD39-632906F68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832" y="1836696"/>
            <a:ext cx="320041" cy="320041"/>
          </a:xfrm>
          <a:prstGeom prst="rect">
            <a:avLst/>
          </a:prstGeom>
        </p:spPr>
      </p:pic>
      <p:pic>
        <p:nvPicPr>
          <p:cNvPr id="53" name="4단원_교과서_132쪽_QR66_2.변주곡 만들기_변주 1(멜로디)">
            <a:hlinkClick r:id="" action="ppaction://media"/>
            <a:extLst>
              <a:ext uri="{FF2B5EF4-FFF2-40B4-BE49-F238E27FC236}">
                <a16:creationId xmlns:a16="http://schemas.microsoft.com/office/drawing/2014/main" id="{42DA2BBF-C5C7-5EC1-4989-103B6A7441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832" y="3209566"/>
            <a:ext cx="320041" cy="320041"/>
          </a:xfrm>
          <a:prstGeom prst="rect">
            <a:avLst/>
          </a:prstGeom>
        </p:spPr>
      </p:pic>
      <p:pic>
        <p:nvPicPr>
          <p:cNvPr id="54" name="4단원_교과서_132쪽_QR66_3.변주곡 만들기_변주 2(리듬 분할)">
            <a:hlinkClick r:id="" action="ppaction://media"/>
            <a:extLst>
              <a:ext uri="{FF2B5EF4-FFF2-40B4-BE49-F238E27FC236}">
                <a16:creationId xmlns:a16="http://schemas.microsoft.com/office/drawing/2014/main" id="{6A1366CC-D5CC-40F9-9950-77EBD77F7D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832" y="4506871"/>
            <a:ext cx="320041" cy="320041"/>
          </a:xfrm>
          <a:prstGeom prst="rect">
            <a:avLst/>
          </a:prstGeom>
        </p:spPr>
      </p:pic>
      <p:pic>
        <p:nvPicPr>
          <p:cNvPr id="55" name="4단원_교과서_132쪽_QR66_4.변주곡 만들기_오스티나토(저음 성부)">
            <a:hlinkClick r:id="" action="ppaction://media"/>
            <a:extLst>
              <a:ext uri="{FF2B5EF4-FFF2-40B4-BE49-F238E27FC236}">
                <a16:creationId xmlns:a16="http://schemas.microsoft.com/office/drawing/2014/main" id="{84A0D685-EB46-1446-A064-A7727D2928A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832" y="5830487"/>
            <a:ext cx="320041" cy="320041"/>
          </a:xfrm>
          <a:prstGeom prst="rect">
            <a:avLst/>
          </a:prstGeom>
        </p:spPr>
      </p:pic>
      <p:sp>
        <p:nvSpPr>
          <p:cNvPr id="58" name="이중 물결 57">
            <a:extLst>
              <a:ext uri="{FF2B5EF4-FFF2-40B4-BE49-F238E27FC236}">
                <a16:creationId xmlns:a16="http://schemas.microsoft.com/office/drawing/2014/main" id="{EE9C67FE-5213-AFD7-80FE-3EEA7635D7FA}"/>
              </a:ext>
            </a:extLst>
          </p:cNvPr>
          <p:cNvSpPr/>
          <p:nvPr/>
        </p:nvSpPr>
        <p:spPr>
          <a:xfrm>
            <a:off x="9650928" y="2654300"/>
            <a:ext cx="2114550" cy="774700"/>
          </a:xfrm>
          <a:prstGeom prst="doubleWave">
            <a:avLst/>
          </a:prstGeom>
          <a:solidFill>
            <a:srgbClr val="E1EFFA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4</a:t>
            </a:r>
            <a:r>
              <a:rPr lang="ko-KR" altLang="en-US" sz="1100" dirty="0" err="1">
                <a:solidFill>
                  <a:schemeClr val="tx1"/>
                </a:solidFill>
              </a:rPr>
              <a:t>분음표가</a:t>
            </a:r>
            <a:r>
              <a:rPr lang="ko-KR" altLang="en-US" sz="1100" dirty="0">
                <a:solidFill>
                  <a:schemeClr val="tx1"/>
                </a:solidFill>
              </a:rPr>
              <a:t> 더해져 주제에 대한 새로운 가락이 탄생</a:t>
            </a:r>
          </a:p>
        </p:txBody>
      </p:sp>
      <p:sp>
        <p:nvSpPr>
          <p:cNvPr id="61" name="이중 물결 60">
            <a:extLst>
              <a:ext uri="{FF2B5EF4-FFF2-40B4-BE49-F238E27FC236}">
                <a16:creationId xmlns:a16="http://schemas.microsoft.com/office/drawing/2014/main" id="{A9D5A079-4EDB-D51C-DE3D-30809EE2D33F}"/>
              </a:ext>
            </a:extLst>
          </p:cNvPr>
          <p:cNvSpPr/>
          <p:nvPr/>
        </p:nvSpPr>
        <p:spPr>
          <a:xfrm>
            <a:off x="9650928" y="3950749"/>
            <a:ext cx="2114550" cy="774700"/>
          </a:xfrm>
          <a:prstGeom prst="doubleWave">
            <a:avLst/>
          </a:prstGeom>
          <a:solidFill>
            <a:srgbClr val="E1EFFA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8</a:t>
            </a:r>
            <a:r>
              <a:rPr lang="ko-KR" altLang="en-US" sz="1100" dirty="0" err="1">
                <a:solidFill>
                  <a:schemeClr val="tx1"/>
                </a:solidFill>
              </a:rPr>
              <a:t>분음표의</a:t>
            </a:r>
            <a:r>
              <a:rPr lang="ko-KR" altLang="en-US" sz="1100" dirty="0">
                <a:solidFill>
                  <a:schemeClr val="tx1"/>
                </a:solidFill>
              </a:rPr>
              <a:t> 동형 진행으로 주제 멜로디 안에서 빠른 움직임</a:t>
            </a:r>
          </a:p>
        </p:txBody>
      </p: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9" grpId="0"/>
      <p:bldP spid="58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/>
              <a:t>변주곡 만들어 보기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DD042DC-CB9D-0C26-A88F-BEA1312D5D0F}"/>
              </a:ext>
            </a:extLst>
          </p:cNvPr>
          <p:cNvGrpSpPr/>
          <p:nvPr/>
        </p:nvGrpSpPr>
        <p:grpSpPr>
          <a:xfrm>
            <a:off x="1365250" y="882650"/>
            <a:ext cx="10185400" cy="1593850"/>
            <a:chOff x="1117600" y="819150"/>
            <a:chExt cx="10185400" cy="159385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FA325E6-1D5F-73DB-A6A0-69405BED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5750" y="1049394"/>
              <a:ext cx="6883400" cy="1095848"/>
            </a:xfrm>
            <a:prstGeom prst="rect">
              <a:avLst/>
            </a:prstGeom>
          </p:spPr>
        </p:pic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4D0A92CE-67A2-140B-D705-920FEAD23047}"/>
                </a:ext>
              </a:extLst>
            </p:cNvPr>
            <p:cNvSpPr/>
            <p:nvPr/>
          </p:nvSpPr>
          <p:spPr>
            <a:xfrm>
              <a:off x="3746500" y="819150"/>
              <a:ext cx="7556500" cy="1593850"/>
            </a:xfrm>
            <a:prstGeom prst="round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56D4CFE-E1A9-1AB2-A30B-8422DDB45BA1}"/>
                </a:ext>
              </a:extLst>
            </p:cNvPr>
            <p:cNvSpPr/>
            <p:nvPr/>
          </p:nvSpPr>
          <p:spPr>
            <a:xfrm>
              <a:off x="1117600" y="1270000"/>
              <a:ext cx="2628900" cy="628650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‘</a:t>
              </a:r>
              <a:r>
                <a:rPr lang="ko-KR" altLang="en-US" sz="1200" dirty="0">
                  <a:solidFill>
                    <a:schemeClr val="tx1"/>
                  </a:solidFill>
                </a:rPr>
                <a:t>카논 변주곡</a:t>
              </a:r>
              <a:r>
                <a:rPr lang="en-US" altLang="ko-KR" sz="1200" dirty="0">
                  <a:solidFill>
                    <a:schemeClr val="tx1"/>
                  </a:solidFill>
                </a:rPr>
                <a:t>’</a:t>
              </a:r>
              <a:r>
                <a:rPr lang="ko-KR" altLang="en-US" sz="1200" dirty="0">
                  <a:solidFill>
                    <a:schemeClr val="tx1"/>
                  </a:solidFill>
                </a:rPr>
                <a:t>에서 사용된 코드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309B58CF-7C3F-3AB7-6878-24BFD45885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00" t="49172" r="400" b="25187"/>
          <a:stretch>
            <a:fillRect/>
          </a:stretch>
        </p:blipFill>
        <p:spPr>
          <a:xfrm>
            <a:off x="6427765" y="4354871"/>
            <a:ext cx="5402285" cy="1168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2C0EB25-8838-B3E8-D9E5-F002C49F4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53" b="50000"/>
          <a:stretch>
            <a:fillRect/>
          </a:stretch>
        </p:blipFill>
        <p:spPr>
          <a:xfrm>
            <a:off x="900000" y="4475521"/>
            <a:ext cx="5402285" cy="1104900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1CBDC534-C082-F369-933A-B29391543C71}"/>
              </a:ext>
            </a:extLst>
          </p:cNvPr>
          <p:cNvGrpSpPr/>
          <p:nvPr/>
        </p:nvGrpSpPr>
        <p:grpSpPr>
          <a:xfrm>
            <a:off x="1489789" y="2927350"/>
            <a:ext cx="9875951" cy="1130006"/>
            <a:chOff x="1350849" y="2890461"/>
            <a:chExt cx="9875951" cy="1130006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C4CC1BEF-76EE-B034-3D6A-11CAF62C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5753"/>
            <a:stretch>
              <a:fillRect/>
            </a:stretch>
          </p:blipFill>
          <p:spPr>
            <a:xfrm>
              <a:off x="1350849" y="3007777"/>
              <a:ext cx="4951436" cy="101269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D6D6FBE1-F157-5036-51F5-6432972D0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4415" b="-56"/>
            <a:stretch>
              <a:fillRect/>
            </a:stretch>
          </p:blipFill>
          <p:spPr>
            <a:xfrm>
              <a:off x="6427765" y="2890461"/>
              <a:ext cx="4799035" cy="1037930"/>
            </a:xfrm>
            <a:prstGeom prst="rect">
              <a:avLst/>
            </a:prstGeom>
          </p:spPr>
        </p:pic>
      </p:grp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B85A56E1-3DC9-A27E-3164-2F8B272DB358}"/>
              </a:ext>
            </a:extLst>
          </p:cNvPr>
          <p:cNvSpPr/>
          <p:nvPr/>
        </p:nvSpPr>
        <p:spPr>
          <a:xfrm>
            <a:off x="1365250" y="2838450"/>
            <a:ext cx="10102850" cy="1305702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1916A-56EB-AF48-25FD-67FD6040B978}"/>
              </a:ext>
            </a:extLst>
          </p:cNvPr>
          <p:cNvSpPr txBox="1"/>
          <p:nvPr/>
        </p:nvSpPr>
        <p:spPr>
          <a:xfrm>
            <a:off x="2320857" y="5836850"/>
            <a:ext cx="1834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변화 요소 선택하기 ≫ </a:t>
            </a:r>
          </a:p>
        </p:txBody>
      </p:sp>
      <p:sp>
        <p:nvSpPr>
          <p:cNvPr id="22" name="순서도: 수행의 시작/종료 21">
            <a:extLst>
              <a:ext uri="{FF2B5EF4-FFF2-40B4-BE49-F238E27FC236}">
                <a16:creationId xmlns:a16="http://schemas.microsoft.com/office/drawing/2014/main" id="{7A7D32DA-FBA0-8BA2-22A5-81C42EA960BC}"/>
              </a:ext>
            </a:extLst>
          </p:cNvPr>
          <p:cNvSpPr/>
          <p:nvPr/>
        </p:nvSpPr>
        <p:spPr>
          <a:xfrm>
            <a:off x="4028013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가락</a:t>
            </a:r>
          </a:p>
        </p:txBody>
      </p:sp>
      <p:sp>
        <p:nvSpPr>
          <p:cNvPr id="23" name="순서도: 수행의 시작/종료 22">
            <a:extLst>
              <a:ext uri="{FF2B5EF4-FFF2-40B4-BE49-F238E27FC236}">
                <a16:creationId xmlns:a16="http://schemas.microsoft.com/office/drawing/2014/main" id="{75BFF309-58C2-234D-ED94-FD679DC1C3D4}"/>
              </a:ext>
            </a:extLst>
          </p:cNvPr>
          <p:cNvSpPr/>
          <p:nvPr/>
        </p:nvSpPr>
        <p:spPr>
          <a:xfrm>
            <a:off x="4994095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조성</a:t>
            </a:r>
          </a:p>
        </p:txBody>
      </p:sp>
      <p:sp>
        <p:nvSpPr>
          <p:cNvPr id="24" name="순서도: 수행의 시작/종료 23">
            <a:extLst>
              <a:ext uri="{FF2B5EF4-FFF2-40B4-BE49-F238E27FC236}">
                <a16:creationId xmlns:a16="http://schemas.microsoft.com/office/drawing/2014/main" id="{49D376EC-87DF-B521-B5D0-81B48900661C}"/>
              </a:ext>
            </a:extLst>
          </p:cNvPr>
          <p:cNvSpPr/>
          <p:nvPr/>
        </p:nvSpPr>
        <p:spPr>
          <a:xfrm>
            <a:off x="5960177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박자</a:t>
            </a:r>
          </a:p>
        </p:txBody>
      </p:sp>
      <p:sp>
        <p:nvSpPr>
          <p:cNvPr id="25" name="순서도: 수행의 시작/종료 24">
            <a:extLst>
              <a:ext uri="{FF2B5EF4-FFF2-40B4-BE49-F238E27FC236}">
                <a16:creationId xmlns:a16="http://schemas.microsoft.com/office/drawing/2014/main" id="{E2EA1684-7240-206D-D1A8-EC7C551C4FB4}"/>
              </a:ext>
            </a:extLst>
          </p:cNvPr>
          <p:cNvSpPr/>
          <p:nvPr/>
        </p:nvSpPr>
        <p:spPr>
          <a:xfrm>
            <a:off x="6926259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리듬</a:t>
            </a:r>
          </a:p>
        </p:txBody>
      </p:sp>
      <p:sp>
        <p:nvSpPr>
          <p:cNvPr id="27" name="순서도: 수행의 시작/종료 26">
            <a:extLst>
              <a:ext uri="{FF2B5EF4-FFF2-40B4-BE49-F238E27FC236}">
                <a16:creationId xmlns:a16="http://schemas.microsoft.com/office/drawing/2014/main" id="{824336A5-A5C3-C648-CFF1-C9D2BA8178CA}"/>
              </a:ext>
            </a:extLst>
          </p:cNvPr>
          <p:cNvSpPr/>
          <p:nvPr/>
        </p:nvSpPr>
        <p:spPr>
          <a:xfrm>
            <a:off x="7892341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빠르기</a:t>
            </a:r>
          </a:p>
        </p:txBody>
      </p:sp>
      <p:sp>
        <p:nvSpPr>
          <p:cNvPr id="29" name="순서도: 수행의 시작/종료 28">
            <a:extLst>
              <a:ext uri="{FF2B5EF4-FFF2-40B4-BE49-F238E27FC236}">
                <a16:creationId xmlns:a16="http://schemas.microsoft.com/office/drawing/2014/main" id="{4240ECA2-D668-8235-7A3D-AD6F56681F0D}"/>
              </a:ext>
            </a:extLst>
          </p:cNvPr>
          <p:cNvSpPr/>
          <p:nvPr/>
        </p:nvSpPr>
        <p:spPr>
          <a:xfrm>
            <a:off x="8858423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쉼표</a:t>
            </a:r>
          </a:p>
        </p:txBody>
      </p:sp>
      <p:sp>
        <p:nvSpPr>
          <p:cNvPr id="30" name="순서도: 수행의 시작/종료 29">
            <a:extLst>
              <a:ext uri="{FF2B5EF4-FFF2-40B4-BE49-F238E27FC236}">
                <a16:creationId xmlns:a16="http://schemas.microsoft.com/office/drawing/2014/main" id="{F0C3611D-398A-9A5E-93AA-2675BD0FBEEB}"/>
              </a:ext>
            </a:extLst>
          </p:cNvPr>
          <p:cNvSpPr/>
          <p:nvPr/>
        </p:nvSpPr>
        <p:spPr>
          <a:xfrm>
            <a:off x="9824506" y="5801074"/>
            <a:ext cx="797987" cy="316795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화성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285</Words>
  <Application>Microsoft Office PowerPoint</Application>
  <PresentationFormat>와이드스크린</PresentationFormat>
  <Paragraphs>34</Paragraphs>
  <Slides>6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Arial</vt:lpstr>
      <vt:lpstr>NanumGothicExtraBold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232</cp:revision>
  <dcterms:created xsi:type="dcterms:W3CDTF">2024-07-03T01:17:18Z</dcterms:created>
  <dcterms:modified xsi:type="dcterms:W3CDTF">2025-09-12T06:51:57Z</dcterms:modified>
</cp:coreProperties>
</file>