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61" r:id="rId9"/>
    <p:sldId id="362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 varScale="1">
        <p:scale>
          <a:sx n="151" d="100"/>
          <a:sy n="151" d="100"/>
        </p:scale>
        <p:origin x="106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/>
              <a:t>건반 악기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62~63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건반 악기를 이해하고</a:t>
            </a:r>
            <a:r>
              <a:rPr kumimoji="1" lang="en-US" altLang="ko-KR" sz="2800" dirty="0"/>
              <a:t>, </a:t>
            </a:r>
          </a:p>
          <a:p>
            <a:r>
              <a:rPr kumimoji="1" lang="ko-KR" altLang="en-US" sz="2800" dirty="0"/>
              <a:t>다양한 코드를 익혀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건반악기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729650" cy="29277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건반악기의 종류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C5E3CE8-CF44-9708-A0E5-8F311DC7351E}"/>
              </a:ext>
            </a:extLst>
          </p:cNvPr>
          <p:cNvGrpSpPr/>
          <p:nvPr/>
        </p:nvGrpSpPr>
        <p:grpSpPr>
          <a:xfrm>
            <a:off x="4559301" y="4508717"/>
            <a:ext cx="5907650" cy="1498600"/>
            <a:chOff x="4500000" y="4260850"/>
            <a:chExt cx="5907650" cy="1498600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3221DD8-FF6F-3B39-15F9-B411FD496CC4}"/>
                </a:ext>
              </a:extLst>
            </p:cNvPr>
            <p:cNvSpPr/>
            <p:nvPr/>
          </p:nvSpPr>
          <p:spPr>
            <a:xfrm>
              <a:off x="4500000" y="4260850"/>
              <a:ext cx="5907650" cy="149860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0" name="텍스트 개체 틀 1">
              <a:extLst>
                <a:ext uri="{FF2B5EF4-FFF2-40B4-BE49-F238E27FC236}">
                  <a16:creationId xmlns:a16="http://schemas.microsoft.com/office/drawing/2014/main" id="{664CFFAB-B640-E882-1F15-69A2732053B9}"/>
                </a:ext>
              </a:extLst>
            </p:cNvPr>
            <p:cNvSpPr txBox="1">
              <a:spLocks/>
            </p:cNvSpPr>
            <p:nvPr/>
          </p:nvSpPr>
          <p:spPr>
            <a:xfrm>
              <a:off x="4634425" y="4367489"/>
              <a:ext cx="5689600" cy="1336122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피아노는 ‘</a:t>
              </a:r>
              <a:r>
                <a:rPr kumimoji="1" lang="ko-KR" altLang="en-US" b="0" dirty="0" err="1">
                  <a:solidFill>
                    <a:schemeClr val="tx1"/>
                  </a:solidFill>
                  <a:latin typeface="+mn-ea"/>
                  <a:ea typeface="+mn-ea"/>
                </a:rPr>
                <a:t>피아노포르테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(Pianoforte)’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의 약칭으로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화성 악기와 가락 악기의 두 요소를 모두 갖추고 있다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. 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음역은 ‘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A(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라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)’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에서 ‘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C(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도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)’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까지의 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88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개의 건반이 표준이고 평균율로 조율된다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. 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음량이 풍부하고 여운이 길며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다양한 표현이 가능하여 독주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합주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반주 등에 두루 쓰인다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F8C93C82-BF01-009E-8E96-CF2BC161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667"/>
          <a:stretch>
            <a:fillRect/>
          </a:stretch>
        </p:blipFill>
        <p:spPr>
          <a:xfrm>
            <a:off x="2094275" y="1657437"/>
            <a:ext cx="2527300" cy="255514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A1B9B83-ADAE-88E3-F830-7841F395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86" r="32581"/>
          <a:stretch>
            <a:fillRect/>
          </a:stretch>
        </p:blipFill>
        <p:spPr>
          <a:xfrm>
            <a:off x="5338638" y="1657437"/>
            <a:ext cx="2527300" cy="255514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4A89602-9C97-034A-E1A0-8034A2952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99" r="-1632"/>
          <a:stretch>
            <a:fillRect/>
          </a:stretch>
        </p:blipFill>
        <p:spPr>
          <a:xfrm>
            <a:off x="8583000" y="1657437"/>
            <a:ext cx="2527300" cy="2555142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89868049-05BF-BFB2-54EF-584DBF69E3B4}"/>
              </a:ext>
            </a:extLst>
          </p:cNvPr>
          <p:cNvSpPr/>
          <p:nvPr/>
        </p:nvSpPr>
        <p:spPr>
          <a:xfrm>
            <a:off x="3289301" y="3536950"/>
            <a:ext cx="1270000" cy="793750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9B15507-71A8-9487-A2DA-71225E0920FC}"/>
              </a:ext>
            </a:extLst>
          </p:cNvPr>
          <p:cNvCxnSpPr>
            <a:stCxn id="12" idx="5"/>
          </p:cNvCxnSpPr>
          <p:nvPr/>
        </p:nvCxnSpPr>
        <p:spPr>
          <a:xfrm>
            <a:off x="4373314" y="4214458"/>
            <a:ext cx="293936" cy="33214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피아노 반주법과 코드 알아보기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1B42F512-A4F5-50D4-1C60-A83F202E9622}"/>
              </a:ext>
            </a:extLst>
          </p:cNvPr>
          <p:cNvSpPr/>
          <p:nvPr/>
        </p:nvSpPr>
        <p:spPr>
          <a:xfrm>
            <a:off x="1200150" y="1035050"/>
            <a:ext cx="1385116" cy="2844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기본 코드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D61BF6A-B85B-0D68-ABB5-FCF44F07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988730"/>
            <a:ext cx="6870700" cy="2831888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8B11854-2723-58FE-04CD-1592D09EAB96}"/>
              </a:ext>
            </a:extLst>
          </p:cNvPr>
          <p:cNvSpPr/>
          <p:nvPr/>
        </p:nvSpPr>
        <p:spPr>
          <a:xfrm>
            <a:off x="1200150" y="4197350"/>
            <a:ext cx="1385116" cy="2844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반주법</a:t>
            </a:r>
            <a:r>
              <a:rPr lang="ko-KR" altLang="en-US" sz="1200" dirty="0">
                <a:solidFill>
                  <a:schemeClr val="tx1"/>
                </a:solidFill>
              </a:rPr>
              <a:t> 예시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4BE71B-7079-F234-5F53-9D4D1A592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173" b="52269"/>
          <a:stretch>
            <a:fillRect/>
          </a:stretch>
        </p:blipFill>
        <p:spPr>
          <a:xfrm>
            <a:off x="3204225" y="4197350"/>
            <a:ext cx="3288484" cy="10223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4B55DFB-9D56-BFD3-321D-FB5CA37DA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96" r="977" b="52269"/>
          <a:stretch>
            <a:fillRect/>
          </a:stretch>
        </p:blipFill>
        <p:spPr>
          <a:xfrm>
            <a:off x="7074716" y="4197350"/>
            <a:ext cx="3288484" cy="10223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8A3483B-B165-63AE-69C2-14FDAF9EF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030" r="51173" b="239"/>
          <a:stretch>
            <a:fillRect/>
          </a:stretch>
        </p:blipFill>
        <p:spPr>
          <a:xfrm>
            <a:off x="3204224" y="5311775"/>
            <a:ext cx="3288484" cy="102235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F064227-7A7D-D4F6-BFBA-4DCC7DA5D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52149" r="1173" b="120"/>
          <a:stretch>
            <a:fillRect/>
          </a:stretch>
        </p:blipFill>
        <p:spPr>
          <a:xfrm>
            <a:off x="7074716" y="5311775"/>
            <a:ext cx="3288484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FD9369-64B8-30BF-B68F-FE791254F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40" y="1075849"/>
            <a:ext cx="6010719" cy="4706302"/>
          </a:xfrm>
          <a:prstGeom prst="rect">
            <a:avLst/>
          </a:prstGeom>
        </p:spPr>
      </p:pic>
      <p:pic>
        <p:nvPicPr>
          <p:cNvPr id="9" name="2단원_교과서_63쪽_QR35_1.Heart and Soul(건반 악기 연주)">
            <a:hlinkClick r:id="" action="ppaction://media"/>
            <a:extLst>
              <a:ext uri="{FF2B5EF4-FFF2-40B4-BE49-F238E27FC236}">
                <a16:creationId xmlns:a16="http://schemas.microsoft.com/office/drawing/2014/main" id="{2CA1FFA5-6BB1-6C1B-B26D-6E428E330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2000" y="485999"/>
            <a:ext cx="358037" cy="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13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FD9369-64B8-30BF-B68F-FE791254F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17153" y="1431000"/>
            <a:ext cx="7200000" cy="3996000"/>
          </a:xfrm>
          <a:prstGeom prst="rect">
            <a:avLst/>
          </a:prstGeom>
        </p:spPr>
      </p:pic>
      <p:pic>
        <p:nvPicPr>
          <p:cNvPr id="2" name="2단원_교과서_63쪽_QR35_2.Piano Man(건반 악기 연주)">
            <a:hlinkClick r:id="" action="ppaction://media"/>
            <a:extLst>
              <a:ext uri="{FF2B5EF4-FFF2-40B4-BE49-F238E27FC236}">
                <a16:creationId xmlns:a16="http://schemas.microsoft.com/office/drawing/2014/main" id="{D1D0EC9F-DC27-E74F-7B32-15C5DCD9E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0061" y="485999"/>
            <a:ext cx="372616" cy="3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19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6508</TotalTime>
  <Words>106</Words>
  <Application>Microsoft Office PowerPoint</Application>
  <PresentationFormat>와이드스크린</PresentationFormat>
  <Paragraphs>19</Paragraphs>
  <Slides>7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237</cp:revision>
  <dcterms:created xsi:type="dcterms:W3CDTF">2024-07-03T01:17:18Z</dcterms:created>
  <dcterms:modified xsi:type="dcterms:W3CDTF">2025-09-10T01:35:28Z</dcterms:modified>
</cp:coreProperties>
</file>