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17" r:id="rId7"/>
    <p:sldId id="314" r:id="rId8"/>
    <p:sldId id="318" r:id="rId9"/>
    <p:sldId id="319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7"/>
            <p14:sldId id="314"/>
            <p14:sldId id="318"/>
            <p14:sldId id="31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79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뱃노래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32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65510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굿거리장단에 맞추어 흥겹게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FF6F-7B5F-804D-4FDD-06A475A54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3E1707-17A5-9796-227E-418C824B6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2F57AF-956C-2097-92FA-2AC7A36C37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F172998-5DBE-6B4B-604C-3E00D196D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1176541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굿거리장단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동부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경상도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3FEA69B-50DC-C1D9-9CC4-7EA0874799D4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94C3D24-2921-2744-31E2-F9DF6264C0C5}"/>
              </a:ext>
            </a:extLst>
          </p:cNvPr>
          <p:cNvSpPr txBox="1">
            <a:spLocks/>
          </p:cNvSpPr>
          <p:nvPr/>
        </p:nvSpPr>
        <p:spPr>
          <a:xfrm>
            <a:off x="2708909" y="2253429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노동요에 근간을 두고는 있으나 일을 하며 부르는 노동요보다는 어부들의 일상과 낭만을 표현한 뱃놀이의 감성으로 전문적인 소리꾼들에 의해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세련된 기교와 예술적 표현으로 구현된 공연 예술 곡으로 널리 알려진 노래이다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657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194767" y="679200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194768" y="1595096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67" name="1단원_교과서_32쪽_QR16_1.뱃노래(노래)">
            <a:hlinkClick r:id="" action="ppaction://media"/>
            <a:extLst>
              <a:ext uri="{FF2B5EF4-FFF2-40B4-BE49-F238E27FC236}">
                <a16:creationId xmlns:a16="http://schemas.microsoft.com/office/drawing/2014/main" id="{CF6AA508-31F9-49E5-7330-7F7296DB2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2873" y="408799"/>
            <a:ext cx="406400" cy="406400"/>
          </a:xfrm>
          <a:prstGeom prst="rect">
            <a:avLst/>
          </a:prstGeom>
        </p:spPr>
      </p:pic>
      <p:pic>
        <p:nvPicPr>
          <p:cNvPr id="68" name="1단원_교과서_32쪽_QR16_2.뱃노래(반주)">
            <a:hlinkClick r:id="" action="ppaction://media"/>
            <a:extLst>
              <a:ext uri="{FF2B5EF4-FFF2-40B4-BE49-F238E27FC236}">
                <a16:creationId xmlns:a16="http://schemas.microsoft.com/office/drawing/2014/main" id="{0B65C244-A5E8-D1B9-65F1-593EDA2384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2873" y="1317041"/>
            <a:ext cx="406400" cy="406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696C4D5-731E-0B5D-312A-DA0817F33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962" y="779208"/>
            <a:ext cx="7372609" cy="51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9">
            <a:extLst>
              <a:ext uri="{FF2B5EF4-FFF2-40B4-BE49-F238E27FC236}">
                <a16:creationId xmlns:a16="http://schemas.microsoft.com/office/drawing/2014/main" id="{9F0B25D6-36DC-27D6-11E6-3F5DC3BFF445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+mn-ea"/>
                <a:ea typeface="+mn-ea"/>
              </a:rPr>
              <a:t>굿거리장단 알아보기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7269CD7-DACC-8FE1-1EAA-2668CB91DA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54328" y="2616226"/>
            <a:ext cx="7566242" cy="1958055"/>
          </a:xfrm>
          <a:prstGeom prst="rect">
            <a:avLst/>
          </a:prstGeom>
        </p:spPr>
      </p:pic>
      <p:pic>
        <p:nvPicPr>
          <p:cNvPr id="10" name="Q32.우리 장단을 배워보자-반주">
            <a:hlinkClick r:id="" action="ppaction://media"/>
            <a:extLst>
              <a:ext uri="{FF2B5EF4-FFF2-40B4-BE49-F238E27FC236}">
                <a16:creationId xmlns:a16="http://schemas.microsoft.com/office/drawing/2014/main" id="{EF572494-E183-35DF-F3C3-5FCF6E4710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621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533" y="3018901"/>
            <a:ext cx="400183" cy="400183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258DBBB-8144-CDF9-4467-E5D638CFB80B}"/>
              </a:ext>
            </a:extLst>
          </p:cNvPr>
          <p:cNvSpPr/>
          <p:nvPr/>
        </p:nvSpPr>
        <p:spPr>
          <a:xfrm>
            <a:off x="1490091" y="2281577"/>
            <a:ext cx="1475253" cy="3257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굿거리장단</a:t>
            </a:r>
          </a:p>
        </p:txBody>
      </p:sp>
    </p:spTree>
    <p:extLst>
      <p:ext uri="{BB962C8B-B14F-4D97-AF65-F5344CB8AC3E}">
        <p14:creationId xmlns:p14="http://schemas.microsoft.com/office/powerpoint/2010/main" val="19143504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9">
            <a:extLst>
              <a:ext uri="{FF2B5EF4-FFF2-40B4-BE49-F238E27FC236}">
                <a16:creationId xmlns:a16="http://schemas.microsoft.com/office/drawing/2014/main" id="{9F0B25D6-36DC-27D6-11E6-3F5DC3BFF445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+mn-ea"/>
                <a:ea typeface="+mn-ea"/>
              </a:rPr>
              <a:t>노동요 알아보기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258DBBB-8144-CDF9-4467-E5D638CFB80B}"/>
              </a:ext>
            </a:extLst>
          </p:cNvPr>
          <p:cNvSpPr/>
          <p:nvPr/>
        </p:nvSpPr>
        <p:spPr>
          <a:xfrm>
            <a:off x="1413360" y="1584587"/>
            <a:ext cx="1208348" cy="42325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+mn-ea"/>
              </a:rPr>
              <a:t>노동요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AA99899-DD63-9C45-18BF-A31AEA2B1902}"/>
              </a:ext>
            </a:extLst>
          </p:cNvPr>
          <p:cNvSpPr txBox="1">
            <a:spLocks/>
          </p:cNvSpPr>
          <p:nvPr/>
        </p:nvSpPr>
        <p:spPr>
          <a:xfrm>
            <a:off x="2862375" y="1584587"/>
            <a:ext cx="8416292" cy="858075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사람들이 일을 하며 부르는 노래를 말한다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일의 지루함을 덜고 효율을 높이기 위해 동작 및 목적에 따라 장단에 맞춰 노래를 불렀다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농업노동요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어업노동요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벌채노동요 등이 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38141B8E-AB12-EEE6-AD24-5CBC236F0330}"/>
              </a:ext>
            </a:extLst>
          </p:cNvPr>
          <p:cNvSpPr/>
          <p:nvPr/>
        </p:nvSpPr>
        <p:spPr>
          <a:xfrm>
            <a:off x="2059000" y="3011764"/>
            <a:ext cx="409242" cy="409242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예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DB9B2EA-FA9D-231C-A60D-7B62A3F7AF00}"/>
              </a:ext>
            </a:extLst>
          </p:cNvPr>
          <p:cNvGrpSpPr/>
          <p:nvPr/>
        </p:nvGrpSpPr>
        <p:grpSpPr>
          <a:xfrm>
            <a:off x="3027563" y="3026593"/>
            <a:ext cx="1653143" cy="394413"/>
            <a:chOff x="3027563" y="3026593"/>
            <a:chExt cx="1653143" cy="394413"/>
          </a:xfrm>
        </p:grpSpPr>
        <p:sp>
          <p:nvSpPr>
            <p:cNvPr id="5" name="텍스트 개체 틀 1">
              <a:extLst>
                <a:ext uri="{FF2B5EF4-FFF2-40B4-BE49-F238E27FC236}">
                  <a16:creationId xmlns:a16="http://schemas.microsoft.com/office/drawing/2014/main" id="{3A762714-60BB-0F20-409A-BCAEDC5E8002}"/>
                </a:ext>
              </a:extLst>
            </p:cNvPr>
            <p:cNvSpPr txBox="1">
              <a:spLocks/>
            </p:cNvSpPr>
            <p:nvPr/>
          </p:nvSpPr>
          <p:spPr>
            <a:xfrm>
              <a:off x="3027563" y="3026593"/>
              <a:ext cx="1653143" cy="39441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모심기소리</a:t>
              </a:r>
              <a:endParaRPr kumimoji="1" lang="en-US" altLang="ko-KR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E83239B7-3582-5297-1D35-BDC4E453FCA3}"/>
                </a:ext>
              </a:extLst>
            </p:cNvPr>
            <p:cNvCxnSpPr>
              <a:cxnSpLocks/>
            </p:cNvCxnSpPr>
            <p:nvPr/>
          </p:nvCxnSpPr>
          <p:spPr>
            <a:xfrm>
              <a:off x="3053140" y="3421006"/>
              <a:ext cx="1601988" cy="0"/>
            </a:xfrm>
            <a:prstGeom prst="line">
              <a:avLst/>
            </a:prstGeom>
            <a:ln w="6350">
              <a:solidFill>
                <a:srgbClr val="00B0F0"/>
              </a:solidFill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7C590804-EAE0-5FB4-959A-126BC16C744D}"/>
              </a:ext>
            </a:extLst>
          </p:cNvPr>
          <p:cNvGrpSpPr/>
          <p:nvPr/>
        </p:nvGrpSpPr>
        <p:grpSpPr>
          <a:xfrm>
            <a:off x="5623691" y="3026593"/>
            <a:ext cx="1653143" cy="394413"/>
            <a:chOff x="5623691" y="3026593"/>
            <a:chExt cx="1653143" cy="394413"/>
          </a:xfrm>
        </p:grpSpPr>
        <p:sp>
          <p:nvSpPr>
            <p:cNvPr id="12" name="텍스트 개체 틀 1">
              <a:extLst>
                <a:ext uri="{FF2B5EF4-FFF2-40B4-BE49-F238E27FC236}">
                  <a16:creationId xmlns:a16="http://schemas.microsoft.com/office/drawing/2014/main" id="{BA2E3D3E-D4DA-4DE0-4B0E-97D3B6BA9BFD}"/>
                </a:ext>
              </a:extLst>
            </p:cNvPr>
            <p:cNvSpPr txBox="1">
              <a:spLocks/>
            </p:cNvSpPr>
            <p:nvPr/>
          </p:nvSpPr>
          <p:spPr>
            <a:xfrm>
              <a:off x="5623691" y="3026593"/>
              <a:ext cx="1653143" cy="39441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벼 베는 소리</a:t>
              </a:r>
              <a:endParaRPr kumimoji="1" lang="en-US" altLang="ko-KR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693CCC9D-8F48-A789-FB08-47A424952F9C}"/>
                </a:ext>
              </a:extLst>
            </p:cNvPr>
            <p:cNvCxnSpPr>
              <a:cxnSpLocks/>
            </p:cNvCxnSpPr>
            <p:nvPr/>
          </p:nvCxnSpPr>
          <p:spPr>
            <a:xfrm>
              <a:off x="5649268" y="3421006"/>
              <a:ext cx="1601988" cy="0"/>
            </a:xfrm>
            <a:prstGeom prst="line">
              <a:avLst/>
            </a:prstGeom>
            <a:ln w="6350">
              <a:solidFill>
                <a:srgbClr val="00B0F0"/>
              </a:solidFill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AB30529-6440-F714-BBCF-01AB1A0E7DE1}"/>
              </a:ext>
            </a:extLst>
          </p:cNvPr>
          <p:cNvGrpSpPr/>
          <p:nvPr/>
        </p:nvGrpSpPr>
        <p:grpSpPr>
          <a:xfrm>
            <a:off x="8219820" y="3026593"/>
            <a:ext cx="1653143" cy="394413"/>
            <a:chOff x="8219820" y="3026593"/>
            <a:chExt cx="1653143" cy="394413"/>
          </a:xfrm>
        </p:grpSpPr>
        <p:sp>
          <p:nvSpPr>
            <p:cNvPr id="15" name="텍스트 개체 틀 1">
              <a:extLst>
                <a:ext uri="{FF2B5EF4-FFF2-40B4-BE49-F238E27FC236}">
                  <a16:creationId xmlns:a16="http://schemas.microsoft.com/office/drawing/2014/main" id="{CC1E20F3-D8EB-82C5-674A-4A1D750B4089}"/>
                </a:ext>
              </a:extLst>
            </p:cNvPr>
            <p:cNvSpPr txBox="1">
              <a:spLocks/>
            </p:cNvSpPr>
            <p:nvPr/>
          </p:nvSpPr>
          <p:spPr>
            <a:xfrm>
              <a:off x="8219820" y="3026593"/>
              <a:ext cx="1653143" cy="39441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노 젓는 소리</a:t>
              </a:r>
              <a:endParaRPr kumimoji="1" lang="en-US" altLang="ko-KR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111D05E0-5CBF-8487-BD01-10707870627B}"/>
                </a:ext>
              </a:extLst>
            </p:cNvPr>
            <p:cNvCxnSpPr>
              <a:cxnSpLocks/>
            </p:cNvCxnSpPr>
            <p:nvPr/>
          </p:nvCxnSpPr>
          <p:spPr>
            <a:xfrm>
              <a:off x="8245397" y="3421006"/>
              <a:ext cx="1601988" cy="0"/>
            </a:xfrm>
            <a:prstGeom prst="line">
              <a:avLst/>
            </a:prstGeom>
            <a:ln w="6350">
              <a:solidFill>
                <a:srgbClr val="00B0F0"/>
              </a:solidFill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FD95C28-3EF4-F9A9-4D4A-77E97D8C5D55}"/>
              </a:ext>
            </a:extLst>
          </p:cNvPr>
          <p:cNvGrpSpPr/>
          <p:nvPr/>
        </p:nvGrpSpPr>
        <p:grpSpPr>
          <a:xfrm>
            <a:off x="4325627" y="3909021"/>
            <a:ext cx="1653143" cy="394413"/>
            <a:chOff x="4325627" y="3909021"/>
            <a:chExt cx="1653143" cy="394413"/>
          </a:xfrm>
        </p:grpSpPr>
        <p:sp>
          <p:nvSpPr>
            <p:cNvPr id="18" name="텍스트 개체 틀 1">
              <a:extLst>
                <a:ext uri="{FF2B5EF4-FFF2-40B4-BE49-F238E27FC236}">
                  <a16:creationId xmlns:a16="http://schemas.microsoft.com/office/drawing/2014/main" id="{D7825285-18FD-79F6-875A-B699FA88D743}"/>
                </a:ext>
              </a:extLst>
            </p:cNvPr>
            <p:cNvSpPr txBox="1">
              <a:spLocks/>
            </p:cNvSpPr>
            <p:nvPr/>
          </p:nvSpPr>
          <p:spPr>
            <a:xfrm>
              <a:off x="4325627" y="3909021"/>
              <a:ext cx="1653143" cy="39441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목도소리</a:t>
              </a:r>
              <a:endParaRPr kumimoji="1" lang="en-US" altLang="ko-KR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D422F333-14A3-2B28-4E88-620DB1DE743C}"/>
                </a:ext>
              </a:extLst>
            </p:cNvPr>
            <p:cNvCxnSpPr>
              <a:cxnSpLocks/>
            </p:cNvCxnSpPr>
            <p:nvPr/>
          </p:nvCxnSpPr>
          <p:spPr>
            <a:xfrm>
              <a:off x="4351204" y="4303434"/>
              <a:ext cx="1601988" cy="0"/>
            </a:xfrm>
            <a:prstGeom prst="line">
              <a:avLst/>
            </a:prstGeom>
            <a:ln w="6350">
              <a:solidFill>
                <a:srgbClr val="00B0F0"/>
              </a:solidFill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6EC7E1-C043-3F2A-0355-4F8842590A2A}"/>
              </a:ext>
            </a:extLst>
          </p:cNvPr>
          <p:cNvGrpSpPr/>
          <p:nvPr/>
        </p:nvGrpSpPr>
        <p:grpSpPr>
          <a:xfrm>
            <a:off x="6921755" y="3909021"/>
            <a:ext cx="1653143" cy="394413"/>
            <a:chOff x="6921755" y="3909021"/>
            <a:chExt cx="1653143" cy="394413"/>
          </a:xfrm>
        </p:grpSpPr>
        <p:sp>
          <p:nvSpPr>
            <p:cNvPr id="21" name="텍스트 개체 틀 1">
              <a:extLst>
                <a:ext uri="{FF2B5EF4-FFF2-40B4-BE49-F238E27FC236}">
                  <a16:creationId xmlns:a16="http://schemas.microsoft.com/office/drawing/2014/main" id="{C8824F43-8166-A1C6-D6B5-74E81371E644}"/>
                </a:ext>
              </a:extLst>
            </p:cNvPr>
            <p:cNvSpPr txBox="1">
              <a:spLocks/>
            </p:cNvSpPr>
            <p:nvPr/>
          </p:nvSpPr>
          <p:spPr>
            <a:xfrm>
              <a:off x="6921755" y="3909021"/>
              <a:ext cx="1653143" cy="39441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나물 캐는 소리</a:t>
              </a:r>
              <a:endParaRPr kumimoji="1" lang="en-US" altLang="ko-KR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22D20182-A322-F3CF-CEBC-D784445F2D5E}"/>
                </a:ext>
              </a:extLst>
            </p:cNvPr>
            <p:cNvCxnSpPr>
              <a:cxnSpLocks/>
            </p:cNvCxnSpPr>
            <p:nvPr/>
          </p:nvCxnSpPr>
          <p:spPr>
            <a:xfrm>
              <a:off x="6947332" y="4303434"/>
              <a:ext cx="1601988" cy="0"/>
            </a:xfrm>
            <a:prstGeom prst="line">
              <a:avLst/>
            </a:prstGeom>
            <a:ln w="6350">
              <a:solidFill>
                <a:srgbClr val="00B0F0"/>
              </a:solidFill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56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3993</TotalTime>
  <Words>129</Words>
  <Application>Microsoft Office PowerPoint</Application>
  <PresentationFormat>와이드스크린</PresentationFormat>
  <Paragraphs>34</Paragraphs>
  <Slides>7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NanumGothicExtraBold</vt:lpstr>
      <vt:lpstr>Spoqa Han Sans Neo</vt:lpstr>
      <vt:lpstr>나눔고딕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167</cp:revision>
  <dcterms:created xsi:type="dcterms:W3CDTF">2024-07-03T01:17:18Z</dcterms:created>
  <dcterms:modified xsi:type="dcterms:W3CDTF">2025-04-28T04:18:55Z</dcterms:modified>
</cp:coreProperties>
</file>