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348" r:id="rId7"/>
    <p:sldId id="352" r:id="rId8"/>
    <p:sldId id="359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 varScale="1">
        <p:scale>
          <a:sx n="154" d="100"/>
          <a:sy n="154" d="100"/>
        </p:scale>
        <p:origin x="34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우리 가락 짓기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126~127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 err="1">
                <a:latin typeface="+mn-ea"/>
                <a:ea typeface="+mn-ea"/>
              </a:rPr>
              <a:t>육자배기토리를</a:t>
            </a:r>
            <a:r>
              <a:rPr kumimoji="1" lang="ko-KR" altLang="en-US" sz="2800" dirty="0">
                <a:latin typeface="+mn-ea"/>
                <a:ea typeface="+mn-ea"/>
              </a:rPr>
              <a:t> 알아보고</a:t>
            </a:r>
            <a:r>
              <a:rPr kumimoji="1" lang="en-US" altLang="ko-KR" sz="28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2800" dirty="0">
                <a:latin typeface="+mn-ea"/>
                <a:ea typeface="+mn-ea"/>
              </a:rPr>
              <a:t>노랫말에 어울리는 가락을 만들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육자배기토리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1425575" y="1122191"/>
            <a:ext cx="9775825" cy="706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 err="1">
                <a:latin typeface="+mn-ea"/>
                <a:ea typeface="+mn-ea"/>
              </a:rPr>
              <a:t>육자배기토리는</a:t>
            </a:r>
            <a:r>
              <a:rPr kumimoji="1" lang="ko-KR" altLang="en-US" sz="1400" b="0" dirty="0">
                <a:latin typeface="+mn-ea"/>
                <a:ea typeface="+mn-ea"/>
              </a:rPr>
              <a:t> 남도 민요에 나타나는 토리로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떠는소리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평으로 내는 소리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꺾는소리의</a:t>
            </a:r>
            <a:r>
              <a:rPr kumimoji="1" lang="ko-KR" altLang="en-US" sz="1400" b="0" dirty="0">
                <a:latin typeface="+mn-ea"/>
                <a:ea typeface="+mn-ea"/>
              </a:rPr>
              <a:t> 특징을 지닌 세 음이 중심이 되며 </a:t>
            </a:r>
            <a:r>
              <a:rPr kumimoji="1" lang="ko-KR" altLang="en-US" sz="1400" b="0" dirty="0" err="1">
                <a:latin typeface="+mn-ea"/>
                <a:ea typeface="+mn-ea"/>
              </a:rPr>
              <a:t>대표곡으로</a:t>
            </a:r>
            <a:r>
              <a:rPr kumimoji="1" lang="ko-KR" altLang="en-US" sz="1400" b="0" dirty="0">
                <a:latin typeface="+mn-ea"/>
                <a:ea typeface="+mn-ea"/>
              </a:rPr>
              <a:t> ‘</a:t>
            </a:r>
            <a:r>
              <a:rPr kumimoji="1" lang="ko-KR" altLang="en-US" sz="1400" b="0" dirty="0" err="1">
                <a:latin typeface="+mn-ea"/>
                <a:ea typeface="+mn-ea"/>
              </a:rPr>
              <a:t>진도아리랑</a:t>
            </a:r>
            <a:r>
              <a:rPr kumimoji="1" lang="ko-KR" altLang="en-US" sz="1400" b="0" dirty="0">
                <a:latin typeface="+mn-ea"/>
                <a:ea typeface="+mn-ea"/>
              </a:rPr>
              <a:t>’</a:t>
            </a:r>
            <a:r>
              <a:rPr kumimoji="1" lang="en-US" altLang="ko-KR" sz="1400" b="0" dirty="0">
                <a:latin typeface="+mn-ea"/>
                <a:ea typeface="+mn-ea"/>
              </a:rPr>
              <a:t>, ‘</a:t>
            </a:r>
            <a:r>
              <a:rPr kumimoji="1" lang="ko-KR" altLang="en-US" sz="1400" b="0" dirty="0">
                <a:latin typeface="+mn-ea"/>
                <a:ea typeface="+mn-ea"/>
              </a:rPr>
              <a:t>강강술래’</a:t>
            </a:r>
            <a:r>
              <a:rPr kumimoji="1" lang="en-US" altLang="ko-KR" sz="1400" b="0" dirty="0">
                <a:latin typeface="+mn-ea"/>
                <a:ea typeface="+mn-ea"/>
              </a:rPr>
              <a:t>, ‘</a:t>
            </a:r>
            <a:r>
              <a:rPr kumimoji="1" lang="ko-KR" altLang="en-US" sz="1400" b="0" dirty="0">
                <a:latin typeface="+mn-ea"/>
                <a:ea typeface="+mn-ea"/>
              </a:rPr>
              <a:t>새타령’</a:t>
            </a:r>
            <a:r>
              <a:rPr kumimoji="1" lang="en-US" altLang="ko-KR" sz="1400" b="0" dirty="0">
                <a:latin typeface="+mn-ea"/>
                <a:ea typeface="+mn-ea"/>
              </a:rPr>
              <a:t>, ‘</a:t>
            </a:r>
            <a:r>
              <a:rPr kumimoji="1" lang="ko-KR" altLang="en-US" sz="1400" b="0" dirty="0">
                <a:latin typeface="+mn-ea"/>
                <a:ea typeface="+mn-ea"/>
              </a:rPr>
              <a:t>육자배기’ 등이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267E2C-F1B7-760F-2926-8314FF647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00924" y="2978550"/>
            <a:ext cx="4955325" cy="1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058D3AC2-D6BB-506A-1E14-246FE95C619A}"/>
              </a:ext>
            </a:extLst>
          </p:cNvPr>
          <p:cNvGrpSpPr/>
          <p:nvPr/>
        </p:nvGrpSpPr>
        <p:grpSpPr>
          <a:xfrm>
            <a:off x="4452938" y="1402546"/>
            <a:ext cx="7535322" cy="4898619"/>
            <a:chOff x="4452938" y="1402546"/>
            <a:chExt cx="7535322" cy="4898619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DD8A41D-C9B3-45FB-338F-572DF0AC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59" b="31775"/>
            <a:stretch>
              <a:fillRect/>
            </a:stretch>
          </p:blipFill>
          <p:spPr>
            <a:xfrm>
              <a:off x="4452938" y="1402546"/>
              <a:ext cx="7535322" cy="3042454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52218CF-7547-8454-271D-CC7DD9F4C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2938" y="2920981"/>
              <a:ext cx="1631769" cy="423985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AEFCEE6-95FE-DB53-E2F5-C55B6A4A1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59" t="72666"/>
            <a:stretch>
              <a:fillRect/>
            </a:stretch>
          </p:blipFill>
          <p:spPr>
            <a:xfrm>
              <a:off x="4452938" y="5082210"/>
              <a:ext cx="7535322" cy="1218955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19E607D1-2500-2969-4813-FBFA2DF7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203" y="4674262"/>
              <a:ext cx="1620000" cy="407948"/>
            </a:xfrm>
            <a:prstGeom prst="rect">
              <a:avLst/>
            </a:prstGeom>
          </p:spPr>
        </p:pic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주어진 리듬 카드를 활용하여 노랫말에 어울리는 </a:t>
            </a:r>
            <a:r>
              <a:rPr kumimoji="1" lang="ko-KR" altLang="en-US" dirty="0" err="1">
                <a:latin typeface="+mn-ea"/>
                <a:ea typeface="+mn-ea"/>
              </a:rPr>
              <a:t>말붙임새</a:t>
            </a:r>
            <a:r>
              <a:rPr kumimoji="1" lang="ko-KR" altLang="en-US" dirty="0">
                <a:latin typeface="+mn-ea"/>
                <a:ea typeface="+mn-ea"/>
              </a:rPr>
              <a:t> 만들어 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4423C8-51BA-6846-5F68-CF4C68213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888"/>
          <a:stretch>
            <a:fillRect/>
          </a:stretch>
        </p:blipFill>
        <p:spPr>
          <a:xfrm>
            <a:off x="1282700" y="1470967"/>
            <a:ext cx="2844800" cy="193273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0FEDFFC-8388-F0EF-C177-6966BF8964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112"/>
          <a:stretch>
            <a:fillRect/>
          </a:stretch>
        </p:blipFill>
        <p:spPr>
          <a:xfrm>
            <a:off x="1282700" y="3627504"/>
            <a:ext cx="2832100" cy="193273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92405F-9AFF-18D5-9813-17B3404DE2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6" b="156"/>
          <a:stretch/>
        </p:blipFill>
        <p:spPr>
          <a:xfrm>
            <a:off x="4546203" y="3338616"/>
            <a:ext cx="3733800" cy="118626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7265404-191F-26E5-75B8-9B2495CA8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4574" y="5146818"/>
            <a:ext cx="3618129" cy="11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26F89-A3FF-7BC2-C590-E6718E21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D504A8-0531-0672-978A-8AE6235015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9815273" cy="251999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육자배기토리를</a:t>
            </a:r>
            <a:r>
              <a:rPr kumimoji="1" lang="ko-KR" altLang="en-US" dirty="0">
                <a:latin typeface="+mn-ea"/>
                <a:ea typeface="+mn-ea"/>
              </a:rPr>
              <a:t> 활용하여 가락과 노랫말을 만들어 발표하고</a:t>
            </a:r>
            <a:r>
              <a:rPr kumimoji="1" lang="en-US" altLang="ko-KR" dirty="0">
                <a:latin typeface="+mn-ea"/>
                <a:ea typeface="+mn-ea"/>
              </a:rPr>
              <a:t>, </a:t>
            </a:r>
            <a:r>
              <a:rPr kumimoji="1" lang="ko-KR" altLang="en-US" dirty="0">
                <a:latin typeface="+mn-ea"/>
                <a:ea typeface="+mn-ea"/>
              </a:rPr>
              <a:t>서로 평가해 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78CC5E-52FE-AAE1-15D5-964F3786E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096" y="1272387"/>
            <a:ext cx="7637808" cy="4656125"/>
          </a:xfrm>
          <a:prstGeom prst="rect">
            <a:avLst/>
          </a:prstGeom>
        </p:spPr>
      </p:pic>
      <p:pic>
        <p:nvPicPr>
          <p:cNvPr id="5" name="4단원_교과서_127쪽_QR63_1.우리 가락 짓기_함께 쓰는 교실">
            <a:hlinkClick r:id="" action="ppaction://media"/>
            <a:extLst>
              <a:ext uri="{FF2B5EF4-FFF2-40B4-BE49-F238E27FC236}">
                <a16:creationId xmlns:a16="http://schemas.microsoft.com/office/drawing/2014/main" id="{2017D0C0-776D-AE08-1163-1E4148A99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2001" y="360000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06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6369</TotalTime>
  <Words>94</Words>
  <Application>Microsoft Office PowerPoint</Application>
  <PresentationFormat>와이드스크린</PresentationFormat>
  <Paragraphs>16</Paragraphs>
  <Slides>6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Spoqa Han Sans Neo</vt:lpstr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225</cp:revision>
  <dcterms:created xsi:type="dcterms:W3CDTF">2024-07-03T01:17:18Z</dcterms:created>
  <dcterms:modified xsi:type="dcterms:W3CDTF">2025-08-19T06:20:53Z</dcterms:modified>
</cp:coreProperties>
</file>