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3" r:id="rId2"/>
    <p:sldMasterId id="2147483656" r:id="rId3"/>
  </p:sldMasterIdLst>
  <p:notesMasterIdLst>
    <p:notesMasterId r:id="rId12"/>
  </p:notesMasterIdLst>
  <p:sldIdLst>
    <p:sldId id="292" r:id="rId4"/>
    <p:sldId id="298" r:id="rId5"/>
    <p:sldId id="297" r:id="rId6"/>
    <p:sldId id="299" r:id="rId7"/>
    <p:sldId id="311" r:id="rId8"/>
    <p:sldId id="309" r:id="rId9"/>
    <p:sldId id="306" r:id="rId10"/>
    <p:sldId id="295" r:id="rId11"/>
  </p:sldIdLst>
  <p:sldSz cx="12192000" cy="6858000"/>
  <p:notesSz cx="6858000" cy="9144000"/>
  <p:embeddedFontLst>
    <p:embeddedFont>
      <p:font typeface="NanumGothicExtraBold" panose="020D0904000000000000" pitchFamily="50" charset="-127"/>
      <p:bold r:id="rId13"/>
    </p:embeddedFont>
    <p:embeddedFont>
      <p:font typeface="Spoqa Han Sans Neo" panose="020B0600000101010101" charset="0"/>
      <p:regular r:id="rId14"/>
      <p:bold r:id="rId15"/>
      <p:italic r:id="rId16"/>
      <p:boldItalic r:id="rId17"/>
    </p:embeddedFont>
    <p:embeddedFont>
      <p:font typeface="나눔고딕" panose="020D0604000000000000" pitchFamily="50" charset="-127"/>
      <p:regular r:id="rId18"/>
      <p:bold r:id="rId19"/>
    </p:embeddedFont>
    <p:embeddedFont>
      <p:font typeface="맑은 고딕" panose="020B0503020000020004" pitchFamily="50" charset="-127"/>
      <p:regular r:id="rId20"/>
      <p:bold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03A8F76E-3473-4F77-B474-1C0ADA503A3B}">
          <p14:sldIdLst>
            <p14:sldId id="292"/>
            <p14:sldId id="298"/>
            <p14:sldId id="297"/>
            <p14:sldId id="299"/>
            <p14:sldId id="311"/>
            <p14:sldId id="309"/>
            <p14:sldId id="306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C71"/>
    <a:srgbClr val="588195"/>
    <a:srgbClr val="D0EBD1"/>
    <a:srgbClr val="3CC864"/>
    <a:srgbClr val="19552A"/>
    <a:srgbClr val="633CC8"/>
    <a:srgbClr val="3CC7C2"/>
    <a:srgbClr val="3C48C7"/>
    <a:srgbClr val="42DC6E"/>
    <a:srgbClr val="73D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96" autoAdjust="0"/>
    <p:restoredTop sz="94145" autoAdjust="0"/>
  </p:normalViewPr>
  <p:slideViewPr>
    <p:cSldViewPr snapToGrid="0" showGuides="1">
      <p:cViewPr varScale="1">
        <p:scale>
          <a:sx n="149" d="100"/>
          <a:sy n="149" d="100"/>
        </p:scale>
        <p:origin x="124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34788-15F2-CA41-8A51-AC4F28D6D271}" type="datetimeFigureOut">
              <a:rPr kumimoji="1" lang="ko-KR" altLang="en-US" smtClean="0"/>
              <a:t>2025-04-14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07D66-029A-D34F-8D49-8D811C6AC70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781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1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791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D7711-E4E4-60CA-7837-8EBF0CE64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0C73E50-F3F2-4113-23E7-CF38B7176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E2D4172-CC70-46EA-0D1B-DF3E7215F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91FA2E-2EA5-CF26-91CF-5FF2EB3A6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2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478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93755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9771C88C-1866-4E07-717F-E381D16AC510}"/>
              </a:ext>
            </a:extLst>
          </p:cNvPr>
          <p:cNvSpPr/>
          <p:nvPr userDrawn="1"/>
        </p:nvSpPr>
        <p:spPr>
          <a:xfrm>
            <a:off x="180000" y="180000"/>
            <a:ext cx="11829600" cy="576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5E45D2B-60AB-B1CF-7871-CD59DC469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sp>
        <p:nvSpPr>
          <p:cNvPr id="10" name="텍스트 개체 틀 17">
            <a:extLst>
              <a:ext uri="{FF2B5EF4-FFF2-40B4-BE49-F238E27FC236}">
                <a16:creationId xmlns:a16="http://schemas.microsoft.com/office/drawing/2014/main" id="{B8914D4D-6E4D-61D0-28DF-4FCE12D36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828000"/>
            <a:ext cx="8653822" cy="252000"/>
          </a:xfrm>
          <a:prstGeom prst="rect">
            <a:avLst/>
          </a:prstGeom>
        </p:spPr>
        <p:txBody>
          <a:bodyPr lIns="0" tIns="0" rIns="0" bIns="0"/>
          <a:lstStyle>
            <a:lvl1pPr marL="0" indent="144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cxnSp>
        <p:nvCxnSpPr>
          <p:cNvPr id="3" name="직선 연결선 17">
            <a:extLst>
              <a:ext uri="{FF2B5EF4-FFF2-40B4-BE49-F238E27FC236}">
                <a16:creationId xmlns:a16="http://schemas.microsoft.com/office/drawing/2014/main" id="{422D059B-9719-A54C-D3C7-5DF46A90ED99}"/>
              </a:ext>
            </a:extLst>
          </p:cNvPr>
          <p:cNvCxnSpPr>
            <a:cxnSpLocks/>
          </p:cNvCxnSpPr>
          <p:nvPr userDrawn="1"/>
        </p:nvCxnSpPr>
        <p:spPr>
          <a:xfrm flipH="1">
            <a:off x="263525" y="6336000"/>
            <a:ext cx="1166495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B8AB9D-BDE2-99D9-7082-57897B6BAE5F}"/>
              </a:ext>
            </a:extLst>
          </p:cNvPr>
          <p:cNvSpPr txBox="1"/>
          <p:nvPr userDrawn="1"/>
        </p:nvSpPr>
        <p:spPr>
          <a:xfrm>
            <a:off x="263525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6" name="그림 5" descr="블랙, 어둠이(가) 표시된 사진&#10;&#10;자동 생성된 설명">
            <a:extLst>
              <a:ext uri="{FF2B5EF4-FFF2-40B4-BE49-F238E27FC236}">
                <a16:creationId xmlns:a16="http://schemas.microsoft.com/office/drawing/2014/main" id="{9860033D-3A43-36D9-EDF3-1EB4DA2DB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E2EDE2-8DF9-FB0D-0E8B-2927BAD5C0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EE7F75-DE38-4576-2507-D319775B81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4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7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뒤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5">
            <a:extLst>
              <a:ext uri="{FF2B5EF4-FFF2-40B4-BE49-F238E27FC236}">
                <a16:creationId xmlns:a16="http://schemas.microsoft.com/office/drawing/2014/main" id="{55AAAC17-5FB4-339A-BAE7-3AD4FC062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6000" y="3181920"/>
            <a:ext cx="7200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마무리 문구 입력란</a:t>
            </a:r>
          </a:p>
        </p:txBody>
      </p:sp>
      <p:sp>
        <p:nvSpPr>
          <p:cNvPr id="3" name="텍스트 개체 틀 12">
            <a:extLst>
              <a:ext uri="{FF2B5EF4-FFF2-40B4-BE49-F238E27FC236}">
                <a16:creationId xmlns:a16="http://schemas.microsoft.com/office/drawing/2014/main" id="{0CFE9FFD-B6B4-B1F4-8CA6-95571DAA83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6000" y="2821920"/>
            <a:ext cx="504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 </a:t>
            </a:r>
          </a:p>
        </p:txBody>
      </p:sp>
    </p:spTree>
    <p:extLst>
      <p:ext uri="{BB962C8B-B14F-4D97-AF65-F5344CB8AC3E}">
        <p14:creationId xmlns:p14="http://schemas.microsoft.com/office/powerpoint/2010/main" val="57979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5DE1182-DF37-9D7F-3CFB-60166FF02F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922964E-C352-7D9A-3B32-9345FFFB23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81865" y="6266758"/>
            <a:ext cx="82912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3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DF767F04-069A-716B-B886-CF080666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4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77F053C-F7F5-24A2-203F-41E19D2EBF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784" y="182880"/>
            <a:ext cx="11838432" cy="64922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4D37A1E-1235-B86F-3C1C-EE45A72936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2117" y="5952681"/>
            <a:ext cx="1438781" cy="1444877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8D26DD2A-AC78-9835-674C-B18337C43293}"/>
              </a:ext>
            </a:extLst>
          </p:cNvPr>
          <p:cNvSpPr/>
          <p:nvPr userDrawn="1"/>
        </p:nvSpPr>
        <p:spPr>
          <a:xfrm>
            <a:off x="5370898" y="5958000"/>
            <a:ext cx="1440000" cy="1440000"/>
          </a:xfrm>
          <a:prstGeom prst="ellipse">
            <a:avLst/>
          </a:prstGeom>
          <a:solidFill>
            <a:srgbClr val="588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71004DE-7BB2-00FC-5229-53882DDBC011}"/>
              </a:ext>
            </a:extLst>
          </p:cNvPr>
          <p:cNvSpPr/>
          <p:nvPr userDrawn="1"/>
        </p:nvSpPr>
        <p:spPr>
          <a:xfrm>
            <a:off x="5415898" y="6003000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 descr="블랙, 어둠이(가) 표시된 사진&#10;&#10;자동 생성된 설명">
            <a:extLst>
              <a:ext uri="{FF2B5EF4-FFF2-40B4-BE49-F238E27FC236}">
                <a16:creationId xmlns:a16="http://schemas.microsoft.com/office/drawing/2014/main" id="{FA377B7D-D0BB-7EEA-DB9C-67545E9731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1" y="6264000"/>
            <a:ext cx="825677" cy="324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AD94CE3-0ECD-AE19-913D-8D792B6D2316}"/>
              </a:ext>
            </a:extLst>
          </p:cNvPr>
          <p:cNvSpPr/>
          <p:nvPr userDrawn="1"/>
        </p:nvSpPr>
        <p:spPr>
          <a:xfrm>
            <a:off x="4248539" y="6678000"/>
            <a:ext cx="378200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3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6000" y="3284517"/>
            <a:ext cx="5760000" cy="792000"/>
          </a:xfrm>
        </p:spPr>
        <p:txBody>
          <a:bodyPr/>
          <a:lstStyle/>
          <a:p>
            <a:r>
              <a:rPr kumimoji="1" lang="ko-KR" altLang="en-US" dirty="0" err="1"/>
              <a:t>너영나영</a:t>
            </a:r>
            <a:endParaRPr kumimoji="1" lang="en-US" altLang="ko-KR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467720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n-ea"/>
                <a:ea typeface="+mn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945E063F-25F6-B31A-44FF-A0AEC12EE1FD}"/>
              </a:ext>
            </a:extLst>
          </p:cNvPr>
          <p:cNvSpPr txBox="1">
            <a:spLocks/>
          </p:cNvSpPr>
          <p:nvPr/>
        </p:nvSpPr>
        <p:spPr>
          <a:xfrm>
            <a:off x="4116000" y="2592746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sz="2400" dirty="0">
                <a:solidFill>
                  <a:srgbClr val="2B3C71"/>
                </a:solidFill>
                <a:latin typeface="+mn-ea"/>
                <a:ea typeface="+mn-ea"/>
              </a:rPr>
              <a:t>Ⅰ. </a:t>
            </a:r>
            <a:r>
              <a:rPr kumimoji="1" lang="ko-KR" altLang="en-US" sz="2400" dirty="0">
                <a:solidFill>
                  <a:srgbClr val="2B3C71"/>
                </a:solidFill>
                <a:latin typeface="+mn-ea"/>
                <a:ea typeface="+mn-ea"/>
              </a:rPr>
              <a:t>우리 함께 노래해요</a:t>
            </a:r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4911EB12-47B3-35F9-BFF4-395107BF207E}"/>
              </a:ext>
            </a:extLst>
          </p:cNvPr>
          <p:cNvSpPr txBox="1">
            <a:spLocks/>
          </p:cNvSpPr>
          <p:nvPr/>
        </p:nvSpPr>
        <p:spPr>
          <a:xfrm>
            <a:off x="5090652" y="4894508"/>
            <a:ext cx="2010696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600" dirty="0">
                <a:solidFill>
                  <a:srgbClr val="2B3C71"/>
                </a:solidFill>
                <a:latin typeface="+mn-ea"/>
                <a:ea typeface="+mn-ea"/>
              </a:rPr>
              <a:t>교과서 </a:t>
            </a:r>
            <a:r>
              <a:rPr kumimoji="1" lang="en-US" altLang="ko-KR" sz="1600" dirty="0">
                <a:solidFill>
                  <a:srgbClr val="2B3C71"/>
                </a:solidFill>
                <a:latin typeface="+mn-ea"/>
                <a:ea typeface="+mn-ea"/>
              </a:rPr>
              <a:t>29</a:t>
            </a:r>
            <a:r>
              <a:rPr kumimoji="1" lang="ko-KR" altLang="en-US" sz="1600" dirty="0">
                <a:solidFill>
                  <a:srgbClr val="2B3C71"/>
                </a:solidFill>
                <a:latin typeface="+mn-ea"/>
                <a:ea typeface="+mn-ea"/>
              </a:rPr>
              <a:t>쪽</a:t>
            </a: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5C870-0C0D-D0B2-DB80-8E0C054A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90E0E77-1159-811C-72AD-2AA422B1F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7168" y="3429000"/>
            <a:ext cx="6877664" cy="792000"/>
          </a:xfrm>
        </p:spPr>
        <p:txBody>
          <a:bodyPr/>
          <a:lstStyle/>
          <a:p>
            <a:r>
              <a:rPr kumimoji="1"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제주 민요의 특징을 살려 </a:t>
            </a:r>
            <a:endParaRPr kumimoji="1" lang="en-US" altLang="ko-KR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kumimoji="1"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노래 부를 수 있다</a:t>
            </a:r>
            <a:r>
              <a:rPr kumimoji="1"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DA77EE7-59C1-0FD3-68D5-82AB7F5EE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2243256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rgbClr val="2B3C71"/>
                </a:solidFill>
                <a:latin typeface="+mn-ea"/>
                <a:ea typeface="+mn-ea"/>
              </a:rPr>
              <a:t>학습 목표</a:t>
            </a:r>
          </a:p>
        </p:txBody>
      </p:sp>
    </p:spTree>
    <p:extLst>
      <p:ext uri="{BB962C8B-B14F-4D97-AF65-F5344CB8AC3E}">
        <p14:creationId xmlns:p14="http://schemas.microsoft.com/office/powerpoint/2010/main" val="237066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213463B-C3AC-E2BA-1369-4F16E27DBD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ko-KR" altLang="en-US" dirty="0"/>
              <a:t>악곡 익히기</a:t>
            </a:r>
          </a:p>
        </p:txBody>
      </p:sp>
      <p:grpSp>
        <p:nvGrpSpPr>
          <p:cNvPr id="20" name="그룹 3">
            <a:extLst>
              <a:ext uri="{FF2B5EF4-FFF2-40B4-BE49-F238E27FC236}">
                <a16:creationId xmlns:a16="http://schemas.microsoft.com/office/drawing/2014/main" id="{31826CA7-8B4A-411F-FF69-78B9969B9DCB}"/>
              </a:ext>
            </a:extLst>
          </p:cNvPr>
          <p:cNvGrpSpPr>
            <a:grpSpLocks/>
          </p:cNvGrpSpPr>
          <p:nvPr/>
        </p:nvGrpSpPr>
        <p:grpSpPr bwMode="auto">
          <a:xfrm>
            <a:off x="11214817" y="372543"/>
            <a:ext cx="603474" cy="377219"/>
            <a:chOff x="4663668" y="567812"/>
            <a:chExt cx="618853" cy="363546"/>
          </a:xfrm>
        </p:grpSpPr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A138186B-CFCF-2228-ECE5-611BA1AAAAA2}"/>
                </a:ext>
              </a:extLst>
            </p:cNvPr>
            <p:cNvSpPr/>
            <p:nvPr/>
          </p:nvSpPr>
          <p:spPr>
            <a:xfrm>
              <a:off x="4716181" y="692120"/>
              <a:ext cx="359539" cy="226802"/>
            </a:xfrm>
            <a:prstGeom prst="roundRect">
              <a:avLst/>
            </a:prstGeom>
            <a:solidFill>
              <a:srgbClr val="2B3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ko-KR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72AE015-5A31-F3BF-474A-C352234B6009}"/>
                </a:ext>
              </a:extLst>
            </p:cNvPr>
            <p:cNvSpPr/>
            <p:nvPr/>
          </p:nvSpPr>
          <p:spPr bwMode="auto">
            <a:xfrm>
              <a:off x="4663668" y="567812"/>
              <a:ext cx="618853" cy="3635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200000"/>
                </a:lnSpc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n-ea"/>
                </a:rPr>
                <a:t>감상</a:t>
              </a:r>
              <a:endParaRPr lang="en-US" altLang="ko-KR" sz="11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" name="그룹 3">
            <a:extLst>
              <a:ext uri="{FF2B5EF4-FFF2-40B4-BE49-F238E27FC236}">
                <a16:creationId xmlns:a16="http://schemas.microsoft.com/office/drawing/2014/main" id="{5C8B9BC2-3C63-22EE-0341-B2689066D321}"/>
              </a:ext>
            </a:extLst>
          </p:cNvPr>
          <p:cNvGrpSpPr>
            <a:grpSpLocks/>
          </p:cNvGrpSpPr>
          <p:nvPr/>
        </p:nvGrpSpPr>
        <p:grpSpPr bwMode="auto">
          <a:xfrm>
            <a:off x="11214817" y="1394124"/>
            <a:ext cx="603474" cy="377219"/>
            <a:chOff x="4663668" y="567812"/>
            <a:chExt cx="618853" cy="363546"/>
          </a:xfrm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27B96587-6ECE-4506-FB74-2FE6AC989733}"/>
                </a:ext>
              </a:extLst>
            </p:cNvPr>
            <p:cNvSpPr/>
            <p:nvPr/>
          </p:nvSpPr>
          <p:spPr>
            <a:xfrm>
              <a:off x="4716181" y="692120"/>
              <a:ext cx="359539" cy="226802"/>
            </a:xfrm>
            <a:prstGeom prst="roundRect">
              <a:avLst/>
            </a:prstGeom>
            <a:solidFill>
              <a:srgbClr val="2B3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ko-KR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BF4ED300-B9F0-669B-3555-E4208C5F15EC}"/>
                </a:ext>
              </a:extLst>
            </p:cNvPr>
            <p:cNvSpPr/>
            <p:nvPr/>
          </p:nvSpPr>
          <p:spPr bwMode="auto">
            <a:xfrm>
              <a:off x="4663668" y="567812"/>
              <a:ext cx="618853" cy="3635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200000"/>
                </a:lnSpc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n-ea"/>
                </a:rPr>
                <a:t>반주</a:t>
              </a:r>
              <a:endParaRPr lang="en-US" altLang="ko-KR" sz="11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4" name="그림 3" descr="텍스트, 폰트, 번호, 악보이(가) 표시된 사진&#10;&#10;자동 생성된 설명">
            <a:extLst>
              <a:ext uri="{FF2B5EF4-FFF2-40B4-BE49-F238E27FC236}">
                <a16:creationId xmlns:a16="http://schemas.microsoft.com/office/drawing/2014/main" id="{54FEEBC3-5CED-E2E0-49AB-D4F2702166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3485" y="1074333"/>
            <a:ext cx="6507756" cy="4577720"/>
          </a:xfrm>
          <a:prstGeom prst="rect">
            <a:avLst/>
          </a:prstGeom>
        </p:spPr>
      </p:pic>
      <p:pic>
        <p:nvPicPr>
          <p:cNvPr id="7" name="[아침나라 중음①]_1단원_교과서_29쪽_너영 나영_노래">
            <a:hlinkClick r:id="" action="ppaction://media"/>
            <a:extLst>
              <a:ext uri="{FF2B5EF4-FFF2-40B4-BE49-F238E27FC236}">
                <a16:creationId xmlns:a16="http://schemas.microsoft.com/office/drawing/2014/main" id="{00CE495A-E897-96C0-4C48-52AAABE81C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66025" y="835965"/>
            <a:ext cx="377219" cy="377219"/>
          </a:xfrm>
          <a:prstGeom prst="rect">
            <a:avLst/>
          </a:prstGeom>
        </p:spPr>
      </p:pic>
      <p:pic>
        <p:nvPicPr>
          <p:cNvPr id="9" name="[아침나라 중음①]_1단원_교과서_29쪽_너영 나영_반주_100">
            <a:hlinkClick r:id="" action="ppaction://media"/>
            <a:extLst>
              <a:ext uri="{FF2B5EF4-FFF2-40B4-BE49-F238E27FC236}">
                <a16:creationId xmlns:a16="http://schemas.microsoft.com/office/drawing/2014/main" id="{388591E1-85B4-6921-4C14-5AEB65F9252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52717" y="1869778"/>
            <a:ext cx="377219" cy="3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0006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1F8D5-4715-09E0-8D75-ABB6B1DD3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">
            <a:extLst>
              <a:ext uri="{FF2B5EF4-FFF2-40B4-BE49-F238E27FC236}">
                <a16:creationId xmlns:a16="http://schemas.microsoft.com/office/drawing/2014/main" id="{2C0F8B44-0F30-E5E0-8390-2BAA0BEDD2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08908" y="874202"/>
            <a:ext cx="7200000" cy="1226268"/>
          </a:xfrm>
          <a:prstGeom prst="rect">
            <a:avLst/>
          </a:prstGeom>
        </p:spPr>
        <p:txBody>
          <a:bodyPr/>
          <a:lstStyle/>
          <a:p>
            <a:pPr indent="0">
              <a:lnSpc>
                <a:spcPct val="200000"/>
              </a:lnSpc>
              <a:buNone/>
            </a:pP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세마치장단</a:t>
            </a:r>
            <a:endParaRPr kumimoji="1" lang="en-US" altLang="ko-KR" sz="2000" b="0" dirty="0">
              <a:solidFill>
                <a:schemeClr val="tx1"/>
              </a:solidFill>
              <a:latin typeface="+mn-ea"/>
              <a:ea typeface="+mn-ea"/>
            </a:endParaRPr>
          </a:p>
          <a:p>
            <a:pPr indent="0">
              <a:lnSpc>
                <a:spcPct val="200000"/>
              </a:lnSpc>
              <a:buNone/>
            </a:pP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제주 민요</a:t>
            </a:r>
            <a:endParaRPr kumimoji="1" lang="en-US" altLang="ko-KR" sz="2000" b="0" dirty="0">
              <a:solidFill>
                <a:schemeClr val="tx1"/>
              </a:solidFill>
              <a:latin typeface="+mn-ea"/>
              <a:ea typeface="+mn-ea"/>
            </a:endParaRPr>
          </a:p>
          <a:p>
            <a:pPr indent="0">
              <a:lnSpc>
                <a:spcPct val="200000"/>
              </a:lnSpc>
              <a:buNone/>
            </a:pP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메기고 받는 형식</a:t>
            </a:r>
            <a:endParaRPr kumimoji="1" lang="en-US" altLang="ko-KR" sz="20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24CC9AE-A465-0222-48E8-89EB2529D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kumimoji="1" lang="ko-KR" altLang="en-US" dirty="0"/>
              <a:t>악곡 특징 이해하기</a:t>
            </a:r>
          </a:p>
        </p:txBody>
      </p:sp>
      <p:sp>
        <p:nvSpPr>
          <p:cNvPr id="12" name="텍스트 개체 틀 1">
            <a:extLst>
              <a:ext uri="{FF2B5EF4-FFF2-40B4-BE49-F238E27FC236}">
                <a16:creationId xmlns:a16="http://schemas.microsoft.com/office/drawing/2014/main" id="{C71B3546-6E1E-7F38-920A-7ED354876F3E}"/>
              </a:ext>
            </a:extLst>
          </p:cNvPr>
          <p:cNvSpPr txBox="1">
            <a:spLocks/>
          </p:cNvSpPr>
          <p:nvPr/>
        </p:nvSpPr>
        <p:spPr>
          <a:xfrm>
            <a:off x="900000" y="875951"/>
            <a:ext cx="1388809" cy="3024997"/>
          </a:xfrm>
          <a:prstGeom prst="rect">
            <a:avLst/>
          </a:prstGeom>
        </p:spPr>
        <p:txBody>
          <a:bodyPr lIns="0" tIns="0" rIns="0" bIns="0"/>
          <a:lstStyle>
            <a:lvl1pPr marL="0" indent="-1440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장단</a:t>
            </a:r>
            <a:r>
              <a:rPr kumimoji="1" lang="en-US" altLang="ko-KR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</a:p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영역</a:t>
            </a:r>
            <a:endParaRPr kumimoji="1" lang="en-US" altLang="ko-KR" sz="20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형식</a:t>
            </a:r>
            <a:endParaRPr kumimoji="1" lang="en-US" altLang="ko-KR" sz="20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악곡 해설</a:t>
            </a:r>
            <a:endParaRPr kumimoji="1" lang="en-US" altLang="ko-KR" sz="20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3" name="텍스트 개체 틀 1">
            <a:extLst>
              <a:ext uri="{FF2B5EF4-FFF2-40B4-BE49-F238E27FC236}">
                <a16:creationId xmlns:a16="http://schemas.microsoft.com/office/drawing/2014/main" id="{EDB85CA9-D89C-2432-358C-776FE1B4C580}"/>
              </a:ext>
            </a:extLst>
          </p:cNvPr>
          <p:cNvSpPr txBox="1">
            <a:spLocks/>
          </p:cNvSpPr>
          <p:nvPr/>
        </p:nvSpPr>
        <p:spPr>
          <a:xfrm>
            <a:off x="2708909" y="2828865"/>
            <a:ext cx="8416292" cy="1894561"/>
          </a:xfrm>
          <a:prstGeom prst="rect">
            <a:avLst/>
          </a:prstGeom>
        </p:spPr>
        <p:txBody>
          <a:bodyPr lIns="0" tIns="0" rIns="0" bIns="0"/>
          <a:lstStyle>
            <a:lvl1pPr marL="0" indent="-1440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buNone/>
            </a:pP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이 노래는 메기는 소리와 받는 소리의 가락이 같다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. ‘</a:t>
            </a:r>
            <a:r>
              <a:rPr kumimoji="1" lang="ko-KR" altLang="en-US" sz="2000" b="0" dirty="0" err="1">
                <a:solidFill>
                  <a:schemeClr val="tx1"/>
                </a:solidFill>
                <a:latin typeface="+mn-ea"/>
                <a:ea typeface="+mn-ea"/>
              </a:rPr>
              <a:t>너영나영’은</a:t>
            </a: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 ‘</a:t>
            </a:r>
            <a:r>
              <a:rPr kumimoji="1" lang="ko-KR" altLang="en-US" sz="2000" b="0" dirty="0" err="1">
                <a:solidFill>
                  <a:schemeClr val="tx1"/>
                </a:solidFill>
                <a:latin typeface="+mn-ea"/>
                <a:ea typeface="+mn-ea"/>
              </a:rPr>
              <a:t>너하고</a:t>
            </a: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kumimoji="1" lang="ko-KR" altLang="en-US" sz="2000" b="0" dirty="0" err="1">
                <a:solidFill>
                  <a:schemeClr val="tx1"/>
                </a:solidFill>
                <a:latin typeface="+mn-ea"/>
                <a:ea typeface="+mn-ea"/>
              </a:rPr>
              <a:t>나하고’라는</a:t>
            </a: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 뜻의 제주 방언이다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. </a:t>
            </a: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제주의 방언과 정서를 표현한 노래이나 가락의 진행과 장단은 경기 민요와 유사한 느낌을 가지고 있다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693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281F4B8-BD3F-5782-85A3-BEF4414C18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ko-KR" altLang="en-US" dirty="0"/>
              <a:t>제주 민요 알아보기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6AF39E-1B3E-CE87-1AC9-50BCEF3C5E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5</a:t>
            </a:fld>
            <a:endParaRPr kumimoji="1" lang="ko-KR" altLang="en-US" dirty="0"/>
          </a:p>
        </p:txBody>
      </p:sp>
      <p:sp>
        <p:nvSpPr>
          <p:cNvPr id="5" name="텍스트 개체 틀 1">
            <a:extLst>
              <a:ext uri="{FF2B5EF4-FFF2-40B4-BE49-F238E27FC236}">
                <a16:creationId xmlns:a16="http://schemas.microsoft.com/office/drawing/2014/main" id="{B316D1EE-B8B7-4DB7-7860-0ABDFEB75E9D}"/>
              </a:ext>
            </a:extLst>
          </p:cNvPr>
          <p:cNvSpPr txBox="1">
            <a:spLocks/>
          </p:cNvSpPr>
          <p:nvPr/>
        </p:nvSpPr>
        <p:spPr>
          <a:xfrm>
            <a:off x="2708908" y="874201"/>
            <a:ext cx="8532457" cy="3158919"/>
          </a:xfrm>
          <a:prstGeom prst="rect">
            <a:avLst/>
          </a:prstGeom>
        </p:spPr>
        <p:txBody>
          <a:bodyPr lIns="0" tIns="0" rIns="0" bIns="0"/>
          <a:lstStyle>
            <a:lvl1pPr marL="0" indent="-1440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rgbClr val="3CC864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b="0">
                <a:solidFill>
                  <a:schemeClr val="tx1"/>
                </a:solidFill>
              </a:rPr>
              <a:t>제주도</a:t>
            </a:r>
            <a:endParaRPr kumimoji="1" lang="en-US" altLang="ko-KR" sz="2000" b="0">
              <a:solidFill>
                <a:schemeClr val="tx1"/>
              </a:solidFill>
            </a:endParaRPr>
          </a:p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b="0">
                <a:solidFill>
                  <a:schemeClr val="tx1"/>
                </a:solidFill>
              </a:rPr>
              <a:t>제주도 특유의 사투리가 많고</a:t>
            </a:r>
            <a:r>
              <a:rPr kumimoji="1" lang="en-US" altLang="ko-KR" sz="2000" b="0">
                <a:solidFill>
                  <a:schemeClr val="tx1"/>
                </a:solidFill>
              </a:rPr>
              <a:t>, </a:t>
            </a:r>
            <a:r>
              <a:rPr kumimoji="1" lang="ko-KR" altLang="en-US" sz="2000" b="0">
                <a:solidFill>
                  <a:schemeClr val="tx1"/>
                </a:solidFill>
              </a:rPr>
              <a:t>대규모 관현악 악기 반주가 불가능해 간단한 리듬악기나 생활 속에서 쉽게 구할 수 있는 도구를 사용한 가락 위주의 노래가 발달하였다</a:t>
            </a:r>
            <a:r>
              <a:rPr kumimoji="1" lang="en-US" altLang="ko-KR" sz="2000" b="0">
                <a:solidFill>
                  <a:schemeClr val="tx1"/>
                </a:solidFill>
              </a:rPr>
              <a:t>.</a:t>
            </a:r>
          </a:p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b="0">
                <a:solidFill>
                  <a:schemeClr val="tx1"/>
                </a:solidFill>
              </a:rPr>
              <a:t>오돌또기</a:t>
            </a:r>
            <a:r>
              <a:rPr kumimoji="1" lang="en-US" altLang="ko-KR" sz="2000" b="0">
                <a:solidFill>
                  <a:schemeClr val="tx1"/>
                </a:solidFill>
              </a:rPr>
              <a:t>, </a:t>
            </a:r>
            <a:r>
              <a:rPr kumimoji="1" lang="ko-KR" altLang="en-US" sz="2000" b="0">
                <a:solidFill>
                  <a:schemeClr val="tx1"/>
                </a:solidFill>
              </a:rPr>
              <a:t>너영나영</a:t>
            </a:r>
            <a:r>
              <a:rPr kumimoji="1" lang="en-US" altLang="ko-KR" sz="2000" b="0">
                <a:solidFill>
                  <a:schemeClr val="tx1"/>
                </a:solidFill>
              </a:rPr>
              <a:t>, </a:t>
            </a:r>
            <a:r>
              <a:rPr kumimoji="1" lang="ko-KR" altLang="en-US" sz="2000" b="0">
                <a:solidFill>
                  <a:schemeClr val="tx1"/>
                </a:solidFill>
              </a:rPr>
              <a:t>이야홍타령 등</a:t>
            </a:r>
            <a:endParaRPr kumimoji="1" lang="en-US" altLang="ko-KR" sz="2000" b="0" dirty="0">
              <a:solidFill>
                <a:schemeClr val="tx1"/>
              </a:solidFill>
            </a:endParaRPr>
          </a:p>
        </p:txBody>
      </p:sp>
      <p:sp>
        <p:nvSpPr>
          <p:cNvPr id="6" name="텍스트 개체 틀 1">
            <a:extLst>
              <a:ext uri="{FF2B5EF4-FFF2-40B4-BE49-F238E27FC236}">
                <a16:creationId xmlns:a16="http://schemas.microsoft.com/office/drawing/2014/main" id="{5B5DA2BA-6AEE-94BD-CFD1-1BE2912F9B0D}"/>
              </a:ext>
            </a:extLst>
          </p:cNvPr>
          <p:cNvSpPr txBox="1">
            <a:spLocks/>
          </p:cNvSpPr>
          <p:nvPr/>
        </p:nvSpPr>
        <p:spPr>
          <a:xfrm>
            <a:off x="900000" y="875951"/>
            <a:ext cx="1388809" cy="3158919"/>
          </a:xfrm>
          <a:prstGeom prst="rect">
            <a:avLst/>
          </a:prstGeom>
        </p:spPr>
        <p:txBody>
          <a:bodyPr lIns="0" tIns="0" rIns="0" bIns="0"/>
          <a:lstStyle>
            <a:lvl1pPr marL="0" indent="-1440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지역</a:t>
            </a:r>
            <a:r>
              <a:rPr kumimoji="1" lang="en-US" altLang="ko-KR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</a:p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특징</a:t>
            </a:r>
            <a:endParaRPr kumimoji="1" lang="en-US" altLang="ko-KR" sz="20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endParaRPr kumimoji="1" lang="en-US" altLang="ko-KR" sz="20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endParaRPr kumimoji="1" lang="en-US" altLang="ko-KR" sz="20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대표곡</a:t>
            </a:r>
            <a:endParaRPr kumimoji="1" lang="en-US" altLang="ko-KR" sz="20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4DF68156-7E24-05BA-3BA5-5558EEC14322}"/>
              </a:ext>
            </a:extLst>
          </p:cNvPr>
          <p:cNvSpPr/>
          <p:nvPr/>
        </p:nvSpPr>
        <p:spPr>
          <a:xfrm>
            <a:off x="940486" y="4295322"/>
            <a:ext cx="1994546" cy="345297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제주도의 지형적 특징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B56175-55CC-329B-D6C0-530A22C175F0}"/>
              </a:ext>
            </a:extLst>
          </p:cNvPr>
          <p:cNvSpPr txBox="1"/>
          <p:nvPr/>
        </p:nvSpPr>
        <p:spPr>
          <a:xfrm>
            <a:off x="3427911" y="4256956"/>
            <a:ext cx="7276324" cy="134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/>
              <a:t>- </a:t>
            </a:r>
            <a:r>
              <a:rPr lang="ko-KR" altLang="en-US" sz="1400" dirty="0"/>
              <a:t>제주도는 화산에 의해 형성된 섬으로 해안선이 비교적 단순하다</a:t>
            </a:r>
            <a:r>
              <a:rPr lang="en-US" altLang="ko-KR" sz="1400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- </a:t>
            </a:r>
            <a:r>
              <a:rPr lang="ko-KR" altLang="en-US" sz="1400" dirty="0" err="1"/>
              <a:t>최다우지이지만</a:t>
            </a:r>
            <a:r>
              <a:rPr lang="ko-KR" altLang="en-US" sz="1400" dirty="0"/>
              <a:t> 하천의 발달이 미약하여 밭농사가 주로 이뤄진다</a:t>
            </a:r>
            <a:r>
              <a:rPr lang="en-US" altLang="ko-KR" sz="1400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- </a:t>
            </a:r>
            <a:r>
              <a:rPr lang="ko-KR" altLang="en-US" sz="1400" dirty="0"/>
              <a:t>사면이 바다로 이루어져 온난하고 습윤하여 겨울철 원예작물의 월동 재배가 가능하다</a:t>
            </a:r>
            <a:r>
              <a:rPr lang="en-US" altLang="ko-KR" sz="14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-</a:t>
            </a:r>
            <a:r>
              <a:rPr lang="ko-KR" altLang="en-US" sz="1400" dirty="0"/>
              <a:t> 한반도 내륙과 비교하여 기온이 높고 강수량이 많으며 강한 바람이 자주 분다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8397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213463B-C3AC-E2BA-1369-4F16E27DBD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ko-KR" altLang="en-US" dirty="0"/>
              <a:t>세마치장단 알아보기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287C2034-F565-1AAD-25DC-5AFF143078FB}"/>
              </a:ext>
            </a:extLst>
          </p:cNvPr>
          <p:cNvSpPr/>
          <p:nvPr/>
        </p:nvSpPr>
        <p:spPr>
          <a:xfrm>
            <a:off x="1954696" y="2798611"/>
            <a:ext cx="1475253" cy="32577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latin typeface="+mn-ea"/>
              </a:rPr>
              <a:t>세마치장단</a:t>
            </a:r>
          </a:p>
        </p:txBody>
      </p:sp>
      <p:pic>
        <p:nvPicPr>
          <p:cNvPr id="4" name="세마치">
            <a:hlinkClick r:id="" action="ppaction://media"/>
            <a:extLst>
              <a:ext uri="{FF2B5EF4-FFF2-40B4-BE49-F238E27FC236}">
                <a16:creationId xmlns:a16="http://schemas.microsoft.com/office/drawing/2014/main" id="{F210F46D-40C7-4C05-0F1D-6B247B5700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94290" y="2724835"/>
            <a:ext cx="399550" cy="399550"/>
          </a:xfrm>
          <a:prstGeom prst="rect">
            <a:avLst/>
          </a:prstGeom>
        </p:spPr>
      </p:pic>
      <p:pic>
        <p:nvPicPr>
          <p:cNvPr id="8" name="그림 7" descr="라인, 도표이(가) 표시된 사진&#10;&#10;자동 생성된 설명">
            <a:extLst>
              <a:ext uri="{FF2B5EF4-FFF2-40B4-BE49-F238E27FC236}">
                <a16:creationId xmlns:a16="http://schemas.microsoft.com/office/drawing/2014/main" id="{8728FAA0-4905-4026-36EE-6ABF83759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5462" y="2134989"/>
            <a:ext cx="5904105" cy="258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6043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3DAB1DE-9520-7AB2-6B20-C43C62C11D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ko-KR" altLang="en-US" dirty="0">
                <a:latin typeface="+mn-ea"/>
                <a:ea typeface="+mn-ea"/>
              </a:rPr>
              <a:t>다양한 제주 방언 알아보기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C5F20694-1E8C-7300-3DA2-3E53395F38D4}"/>
              </a:ext>
            </a:extLst>
          </p:cNvPr>
          <p:cNvSpPr/>
          <p:nvPr/>
        </p:nvSpPr>
        <p:spPr>
          <a:xfrm>
            <a:off x="2059000" y="1323430"/>
            <a:ext cx="1873560" cy="81208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7AD83F-AB47-02C0-C42D-B93A63272977}"/>
              </a:ext>
            </a:extLst>
          </p:cNvPr>
          <p:cNvSpPr txBox="1"/>
          <p:nvPr/>
        </p:nvSpPr>
        <p:spPr>
          <a:xfrm>
            <a:off x="2429876" y="1575586"/>
            <a:ext cx="1131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너영나영</a:t>
            </a:r>
            <a:endParaRPr lang="ko-KR" altLang="en-US" sz="1400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7A10A444-FE0A-993B-B4E1-2BCE0A60E638}"/>
              </a:ext>
            </a:extLst>
          </p:cNvPr>
          <p:cNvSpPr/>
          <p:nvPr/>
        </p:nvSpPr>
        <p:spPr>
          <a:xfrm>
            <a:off x="2059000" y="2494837"/>
            <a:ext cx="1873560" cy="81208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F8C282-587D-6186-4A56-3FABFAC3F093}"/>
              </a:ext>
            </a:extLst>
          </p:cNvPr>
          <p:cNvSpPr txBox="1"/>
          <p:nvPr/>
        </p:nvSpPr>
        <p:spPr>
          <a:xfrm>
            <a:off x="2270017" y="2746993"/>
            <a:ext cx="145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/>
              <a:t>혼자 </a:t>
            </a:r>
            <a:r>
              <a:rPr lang="ko-KR" altLang="en-US" sz="1400" dirty="0" err="1"/>
              <a:t>옵서예</a:t>
            </a:r>
            <a:endParaRPr lang="ko-KR" altLang="en-US" sz="1400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9D28FA75-2542-8F57-D92A-C744853866E8}"/>
              </a:ext>
            </a:extLst>
          </p:cNvPr>
          <p:cNvSpPr/>
          <p:nvPr/>
        </p:nvSpPr>
        <p:spPr>
          <a:xfrm>
            <a:off x="7104186" y="1323430"/>
            <a:ext cx="1873560" cy="81208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0488DD-D6A6-8264-5B71-51883481C56D}"/>
              </a:ext>
            </a:extLst>
          </p:cNvPr>
          <p:cNvSpPr txBox="1"/>
          <p:nvPr/>
        </p:nvSpPr>
        <p:spPr>
          <a:xfrm>
            <a:off x="7315203" y="1575586"/>
            <a:ext cx="145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폭싹</a:t>
            </a:r>
            <a:r>
              <a:rPr lang="ko-KR" altLang="en-US" sz="1400" dirty="0"/>
              <a:t> </a:t>
            </a:r>
            <a:r>
              <a:rPr lang="ko-KR" altLang="en-US" sz="1400" dirty="0" err="1"/>
              <a:t>속았수당</a:t>
            </a:r>
            <a:endParaRPr lang="ko-KR" altLang="en-US" sz="1400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1EC10B22-FDEC-38B3-9299-D6E70397C6BE}"/>
              </a:ext>
            </a:extLst>
          </p:cNvPr>
          <p:cNvSpPr/>
          <p:nvPr/>
        </p:nvSpPr>
        <p:spPr>
          <a:xfrm>
            <a:off x="7104186" y="2494837"/>
            <a:ext cx="1873560" cy="81208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C4667-996A-DCA3-4EE2-52FA12C40584}"/>
              </a:ext>
            </a:extLst>
          </p:cNvPr>
          <p:cNvSpPr txBox="1"/>
          <p:nvPr/>
        </p:nvSpPr>
        <p:spPr>
          <a:xfrm>
            <a:off x="7219288" y="2746993"/>
            <a:ext cx="1643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혼저덜</a:t>
            </a:r>
            <a:r>
              <a:rPr lang="ko-KR" altLang="en-US" sz="1400" dirty="0"/>
              <a:t> 왕 </a:t>
            </a:r>
            <a:r>
              <a:rPr lang="ko-KR" altLang="en-US" sz="1400" dirty="0" err="1"/>
              <a:t>먹읍서</a:t>
            </a:r>
            <a:endParaRPr lang="ko-KR" alt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7BAF26-3DF2-ECF8-C095-049C9725D6AA}"/>
              </a:ext>
            </a:extLst>
          </p:cNvPr>
          <p:cNvSpPr txBox="1"/>
          <p:nvPr/>
        </p:nvSpPr>
        <p:spPr>
          <a:xfrm>
            <a:off x="4149970" y="1575586"/>
            <a:ext cx="2385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/>
              <a:t>너하고</a:t>
            </a:r>
            <a:r>
              <a:rPr lang="ko-KR" altLang="en-US" sz="1400" dirty="0"/>
              <a:t> 나하고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375947-4FB4-CC3B-8339-3B90A4008CC3}"/>
              </a:ext>
            </a:extLst>
          </p:cNvPr>
          <p:cNvSpPr txBox="1"/>
          <p:nvPr/>
        </p:nvSpPr>
        <p:spPr>
          <a:xfrm>
            <a:off x="4149970" y="2746993"/>
            <a:ext cx="2385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어서 오세요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F3E49A-F16A-58B9-CE2D-EE40C892C51F}"/>
              </a:ext>
            </a:extLst>
          </p:cNvPr>
          <p:cNvSpPr txBox="1"/>
          <p:nvPr/>
        </p:nvSpPr>
        <p:spPr>
          <a:xfrm>
            <a:off x="9297467" y="1575586"/>
            <a:ext cx="2385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고생하셨습니다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E0993F-0FD9-27F9-0B3E-C7882FF27085}"/>
              </a:ext>
            </a:extLst>
          </p:cNvPr>
          <p:cNvSpPr txBox="1"/>
          <p:nvPr/>
        </p:nvSpPr>
        <p:spPr>
          <a:xfrm>
            <a:off x="9297467" y="2743795"/>
            <a:ext cx="2385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어서 와서 드세요</a:t>
            </a: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A6B35CE2-51DA-5E16-E7D5-53FA900745EA}"/>
              </a:ext>
            </a:extLst>
          </p:cNvPr>
          <p:cNvSpPr/>
          <p:nvPr/>
        </p:nvSpPr>
        <p:spPr>
          <a:xfrm>
            <a:off x="4469691" y="3717013"/>
            <a:ext cx="1873560" cy="81208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56EC9C-8531-A433-DB0F-9291CEA9F05B}"/>
              </a:ext>
            </a:extLst>
          </p:cNvPr>
          <p:cNvSpPr txBox="1"/>
          <p:nvPr/>
        </p:nvSpPr>
        <p:spPr>
          <a:xfrm>
            <a:off x="4584793" y="3969169"/>
            <a:ext cx="1643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/>
              <a:t>재기재기</a:t>
            </a:r>
            <a:r>
              <a:rPr lang="ko-KR" altLang="en-US" sz="1400" dirty="0"/>
              <a:t> </a:t>
            </a:r>
            <a:r>
              <a:rPr lang="ko-KR" altLang="en-US" sz="1400" dirty="0" err="1"/>
              <a:t>옵서여</a:t>
            </a:r>
            <a:endParaRPr lang="ko-KR" altLang="en-US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97D303-F440-5443-9B82-2132F94839D4}"/>
              </a:ext>
            </a:extLst>
          </p:cNvPr>
          <p:cNvSpPr txBox="1"/>
          <p:nvPr/>
        </p:nvSpPr>
        <p:spPr>
          <a:xfrm>
            <a:off x="6662972" y="3965971"/>
            <a:ext cx="2385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어서 </a:t>
            </a:r>
            <a:r>
              <a:rPr lang="ko-KR" altLang="en-US" sz="1400" dirty="0" err="1"/>
              <a:t>어서</a:t>
            </a:r>
            <a:r>
              <a:rPr lang="ko-KR" altLang="en-US" sz="1400" dirty="0"/>
              <a:t> 오세요</a:t>
            </a: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32163923-6E72-9421-F219-118DDF5A98EB}"/>
              </a:ext>
            </a:extLst>
          </p:cNvPr>
          <p:cNvSpPr/>
          <p:nvPr/>
        </p:nvSpPr>
        <p:spPr>
          <a:xfrm>
            <a:off x="3400227" y="5276420"/>
            <a:ext cx="6525490" cy="42614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i="1" dirty="0">
                <a:solidFill>
                  <a:schemeClr val="tx2"/>
                </a:solidFill>
              </a:rPr>
              <a:t>다른 제주 방언은 무엇이 있을까</a:t>
            </a:r>
            <a:r>
              <a:rPr lang="en-US" altLang="ko-KR" sz="1600" i="1" dirty="0">
                <a:solidFill>
                  <a:schemeClr val="tx2"/>
                </a:solidFill>
              </a:rPr>
              <a:t>?</a:t>
            </a:r>
            <a:endParaRPr lang="ko-KR" altLang="en-US" sz="16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5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 animBg="1"/>
      <p:bldP spid="16" grpId="0"/>
      <p:bldP spid="18" grpId="0" animBg="1"/>
      <p:bldP spid="20" grpId="0"/>
      <p:bldP spid="23" grpId="0"/>
      <p:bldP spid="24" grpId="0"/>
      <p:bldP spid="26" grpId="0"/>
      <p:bldP spid="27" grpId="0"/>
      <p:bldP spid="28" grpId="0" animBg="1"/>
      <p:bldP spid="29" grpId="0"/>
      <p:bldP spid="30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1EC478A-3CD7-A02B-8D55-90F2D6D61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6000" y="3181920"/>
            <a:ext cx="7200000" cy="553998"/>
          </a:xfrm>
        </p:spPr>
        <p:txBody>
          <a:bodyPr/>
          <a:lstStyle/>
          <a:p>
            <a:r>
              <a:rPr kumimoji="1" lang="ko-KR" altLang="en-US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 감사합니다</a:t>
            </a:r>
            <a:r>
              <a:rPr kumimoji="1" lang="en-US" altLang="ko-KR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.</a:t>
            </a:r>
            <a:endParaRPr kumimoji="1" lang="ko-KR" altLang="en-US" dirty="0">
              <a:ln w="19050">
                <a:noFill/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446706F-102F-5CDF-7ED5-A86108431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6000" y="2821920"/>
            <a:ext cx="5040000" cy="252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n-ea"/>
                <a:ea typeface="+mn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256123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 마스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내지 마스터">
  <a:themeElements>
    <a:clrScheme name="기류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뒤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3599</TotalTime>
  <Words>208</Words>
  <Application>Microsoft Office PowerPoint</Application>
  <PresentationFormat>와이드스크린</PresentationFormat>
  <Paragraphs>52</Paragraphs>
  <Slides>8</Slides>
  <Notes>2</Notes>
  <HiddenSlides>0</HiddenSlides>
  <MMClips>3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8</vt:i4>
      </vt:variant>
    </vt:vector>
  </HeadingPairs>
  <TitlesOfParts>
    <vt:vector size="16" baseType="lpstr">
      <vt:lpstr>Spoqa Han Sans Neo</vt:lpstr>
      <vt:lpstr>나눔고딕</vt:lpstr>
      <vt:lpstr>맑은 고딕</vt:lpstr>
      <vt:lpstr>NanumGothicExtraBold</vt:lpstr>
      <vt:lpstr>Arial</vt:lpstr>
      <vt:lpstr>표지 마스터</vt:lpstr>
      <vt:lpstr>내지 마스터</vt:lpstr>
      <vt:lpstr>뒤표지 마스터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아침나라</dc:creator>
  <cp:lastModifiedBy>황근식</cp:lastModifiedBy>
  <cp:revision>180</cp:revision>
  <dcterms:created xsi:type="dcterms:W3CDTF">2024-07-03T01:17:18Z</dcterms:created>
  <dcterms:modified xsi:type="dcterms:W3CDTF">2025-04-14T04:09:33Z</dcterms:modified>
</cp:coreProperties>
</file>