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3" r:id="rId2"/>
    <p:sldMasterId id="2147483656" r:id="rId3"/>
  </p:sldMasterIdLst>
  <p:notesMasterIdLst>
    <p:notesMasterId r:id="rId13"/>
  </p:notesMasterIdLst>
  <p:sldIdLst>
    <p:sldId id="292" r:id="rId4"/>
    <p:sldId id="298" r:id="rId5"/>
    <p:sldId id="297" r:id="rId6"/>
    <p:sldId id="299" r:id="rId7"/>
    <p:sldId id="309" r:id="rId8"/>
    <p:sldId id="311" r:id="rId9"/>
    <p:sldId id="306" r:id="rId10"/>
    <p:sldId id="312" r:id="rId11"/>
    <p:sldId id="295" r:id="rId12"/>
  </p:sldIdLst>
  <p:sldSz cx="12192000" cy="6858000"/>
  <p:notesSz cx="6858000" cy="9144000"/>
  <p:embeddedFontLst>
    <p:embeddedFont>
      <p:font typeface="NanumGothicExtraBold" panose="020D0904000000000000" pitchFamily="50" charset="-127"/>
      <p:bold r:id="rId14"/>
    </p:embeddedFont>
    <p:embeddedFont>
      <p:font typeface="Spoqa Han Sans Neo" panose="020B0600000101010101" charset="0"/>
      <p:regular r:id="rId15"/>
      <p:bold r:id="rId16"/>
      <p:italic r:id="rId17"/>
      <p:boldItalic r:id="rId18"/>
    </p:embeddedFont>
    <p:embeddedFont>
      <p:font typeface="나눔고딕" panose="020D0604000000000000" pitchFamily="50" charset="-127"/>
      <p:regular r:id="rId19"/>
      <p:bold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299"/>
            <p14:sldId id="309"/>
            <p14:sldId id="311"/>
            <p14:sldId id="306"/>
            <p14:sldId id="312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C71"/>
    <a:srgbClr val="588195"/>
    <a:srgbClr val="D0EBD1"/>
    <a:srgbClr val="3CC864"/>
    <a:srgbClr val="19552A"/>
    <a:srgbClr val="633CC8"/>
    <a:srgbClr val="3CC7C2"/>
    <a:srgbClr val="3C48C7"/>
    <a:srgbClr val="42DC6E"/>
    <a:srgbClr val="73D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6" autoAdjust="0"/>
    <p:restoredTop sz="94145" autoAdjust="0"/>
  </p:normalViewPr>
  <p:slideViewPr>
    <p:cSldViewPr snapToGrid="0" showGuides="1">
      <p:cViewPr>
        <p:scale>
          <a:sx n="125" d="100"/>
          <a:sy n="125" d="100"/>
        </p:scale>
        <p:origin x="912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2025-04-14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284517"/>
            <a:ext cx="5760000" cy="792000"/>
          </a:xfrm>
        </p:spPr>
        <p:txBody>
          <a:bodyPr/>
          <a:lstStyle/>
          <a:p>
            <a:r>
              <a:rPr kumimoji="1" lang="ko-KR" altLang="en-US" sz="3600" dirty="0"/>
              <a:t>돈과 쌀을 떨어내는 대목</a:t>
            </a:r>
            <a:endParaRPr kumimoji="1" lang="en-US" altLang="ko-KR" sz="3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n-ea"/>
                <a:ea typeface="+mn-ea"/>
              </a:rPr>
              <a:t>Ⅰ. </a:t>
            </a:r>
            <a:r>
              <a:rPr kumimoji="1" lang="ko-KR" altLang="en-US" sz="2400" dirty="0">
                <a:solidFill>
                  <a:srgbClr val="2B3C71"/>
                </a:solidFill>
                <a:latin typeface="+mn-ea"/>
                <a:ea typeface="+mn-ea"/>
              </a:rPr>
              <a:t>우리 함께 노래해요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090652" y="4894508"/>
            <a:ext cx="2010696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n-ea"/>
                <a:ea typeface="+mn-ea"/>
              </a:rPr>
              <a:t>교과서 </a:t>
            </a:r>
            <a:r>
              <a:rPr kumimoji="1" lang="en-US" altLang="ko-KR" sz="1600" dirty="0">
                <a:solidFill>
                  <a:srgbClr val="2B3C71"/>
                </a:solidFill>
                <a:latin typeface="+mn-ea"/>
                <a:ea typeface="+mn-ea"/>
              </a:rPr>
              <a:t>36~37</a:t>
            </a:r>
            <a:r>
              <a:rPr kumimoji="1" lang="ko-KR" altLang="en-US" sz="1600" dirty="0">
                <a:solidFill>
                  <a:srgbClr val="2B3C71"/>
                </a:solidFill>
                <a:latin typeface="+mn-ea"/>
                <a:ea typeface="+mn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7168" y="3429000"/>
            <a:ext cx="6877664" cy="792000"/>
          </a:xfrm>
        </p:spPr>
        <p:txBody>
          <a:bodyPr/>
          <a:lstStyle/>
          <a:p>
            <a:r>
              <a:rPr kumimoji="1"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판소리의 구성 요소를 이해하고 </a:t>
            </a:r>
            <a:endParaRPr kumimoji="1" lang="en-US" altLang="ko-KR" sz="3200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kumimoji="1" lang="ko-KR" altLang="en-US" sz="3200" dirty="0">
                <a:solidFill>
                  <a:schemeClr val="tx1"/>
                </a:solidFill>
                <a:latin typeface="+mn-ea"/>
                <a:ea typeface="+mn-ea"/>
              </a:rPr>
              <a:t>노래 부를 수 있다</a:t>
            </a:r>
            <a:r>
              <a:rPr kumimoji="1" lang="en-US" altLang="ko-KR" sz="320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213463B-C3AC-E2BA-1369-4F16E27DBD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ko-KR" altLang="en-US" dirty="0"/>
              <a:t>악곡 익히기</a:t>
            </a:r>
          </a:p>
        </p:txBody>
      </p:sp>
      <p:grpSp>
        <p:nvGrpSpPr>
          <p:cNvPr id="20" name="그룹 3">
            <a:extLst>
              <a:ext uri="{FF2B5EF4-FFF2-40B4-BE49-F238E27FC236}">
                <a16:creationId xmlns:a16="http://schemas.microsoft.com/office/drawing/2014/main" id="{31826CA7-8B4A-411F-FF69-78B9969B9DCB}"/>
              </a:ext>
            </a:extLst>
          </p:cNvPr>
          <p:cNvGrpSpPr>
            <a:grpSpLocks/>
          </p:cNvGrpSpPr>
          <p:nvPr/>
        </p:nvGrpSpPr>
        <p:grpSpPr bwMode="auto">
          <a:xfrm>
            <a:off x="11214817" y="372543"/>
            <a:ext cx="603474" cy="377219"/>
            <a:chOff x="4663668" y="567812"/>
            <a:chExt cx="618853" cy="363546"/>
          </a:xfrm>
        </p:grpSpPr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A138186B-CFCF-2228-ECE5-611BA1AAAAA2}"/>
                </a:ext>
              </a:extLst>
            </p:cNvPr>
            <p:cNvSpPr/>
            <p:nvPr/>
          </p:nvSpPr>
          <p:spPr>
            <a:xfrm>
              <a:off x="4716181" y="692120"/>
              <a:ext cx="359539" cy="226802"/>
            </a:xfrm>
            <a:prstGeom prst="roundRect">
              <a:avLst/>
            </a:prstGeom>
            <a:solidFill>
              <a:srgbClr val="2B3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72AE015-5A31-F3BF-474A-C352234B6009}"/>
                </a:ext>
              </a:extLst>
            </p:cNvPr>
            <p:cNvSpPr/>
            <p:nvPr/>
          </p:nvSpPr>
          <p:spPr bwMode="auto">
            <a:xfrm>
              <a:off x="4663668" y="567812"/>
              <a:ext cx="618853" cy="3635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200000"/>
                </a:lnSpc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n-ea"/>
                </a:rPr>
                <a:t>감상</a:t>
              </a:r>
              <a:endParaRPr lang="en-US" altLang="ko-KR" sz="11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" name="그룹 3">
            <a:extLst>
              <a:ext uri="{FF2B5EF4-FFF2-40B4-BE49-F238E27FC236}">
                <a16:creationId xmlns:a16="http://schemas.microsoft.com/office/drawing/2014/main" id="{5C8B9BC2-3C63-22EE-0341-B2689066D321}"/>
              </a:ext>
            </a:extLst>
          </p:cNvPr>
          <p:cNvGrpSpPr>
            <a:grpSpLocks/>
          </p:cNvGrpSpPr>
          <p:nvPr/>
        </p:nvGrpSpPr>
        <p:grpSpPr bwMode="auto">
          <a:xfrm>
            <a:off x="11214817" y="1394124"/>
            <a:ext cx="603474" cy="377219"/>
            <a:chOff x="4663668" y="567812"/>
            <a:chExt cx="618853" cy="363546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27B96587-6ECE-4506-FB74-2FE6AC989733}"/>
                </a:ext>
              </a:extLst>
            </p:cNvPr>
            <p:cNvSpPr/>
            <p:nvPr/>
          </p:nvSpPr>
          <p:spPr>
            <a:xfrm>
              <a:off x="4716181" y="692120"/>
              <a:ext cx="359539" cy="226802"/>
            </a:xfrm>
            <a:prstGeom prst="roundRect">
              <a:avLst/>
            </a:prstGeom>
            <a:solidFill>
              <a:srgbClr val="2B3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BF4ED300-B9F0-669B-3555-E4208C5F15EC}"/>
                </a:ext>
              </a:extLst>
            </p:cNvPr>
            <p:cNvSpPr/>
            <p:nvPr/>
          </p:nvSpPr>
          <p:spPr bwMode="auto">
            <a:xfrm>
              <a:off x="4663668" y="567812"/>
              <a:ext cx="618853" cy="3635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200000"/>
                </a:lnSpc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n-ea"/>
                </a:rPr>
                <a:t>반주</a:t>
              </a:r>
              <a:endParaRPr lang="en-US" altLang="ko-KR" sz="11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8" name="그림 7" descr="텍스트, 폰트, 번호, 라인이(가) 표시된 사진&#10;&#10;자동 생성된 설명">
            <a:extLst>
              <a:ext uri="{FF2B5EF4-FFF2-40B4-BE49-F238E27FC236}">
                <a16:creationId xmlns:a16="http://schemas.microsoft.com/office/drawing/2014/main" id="{50795A2B-F131-3DA6-A47A-3FBDC0B34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7900" y="922572"/>
            <a:ext cx="6736200" cy="5012855"/>
          </a:xfrm>
          <a:prstGeom prst="rect">
            <a:avLst/>
          </a:prstGeom>
        </p:spPr>
      </p:pic>
      <p:pic>
        <p:nvPicPr>
          <p:cNvPr id="11" name="[아침나라 중음①]_1단원_교과서_36쪽_돈과 쌀을 떨어내는 대목(흥보가)중에서_노래">
            <a:hlinkClick r:id="" action="ppaction://media"/>
            <a:extLst>
              <a:ext uri="{FF2B5EF4-FFF2-40B4-BE49-F238E27FC236}">
                <a16:creationId xmlns:a16="http://schemas.microsoft.com/office/drawing/2014/main" id="{06170EED-BEDD-84EB-BDFE-3287CC51C8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47968" y="808291"/>
            <a:ext cx="386717" cy="386717"/>
          </a:xfrm>
          <a:prstGeom prst="rect">
            <a:avLst/>
          </a:prstGeom>
        </p:spPr>
      </p:pic>
      <p:pic>
        <p:nvPicPr>
          <p:cNvPr id="12" name="[아침나라 중음①]_1단원_교과서_36쪽_돈과 쌀을 떨어내는 대목(흥보가)중에서_반주">
            <a:hlinkClick r:id="" action="ppaction://media"/>
            <a:extLst>
              <a:ext uri="{FF2B5EF4-FFF2-40B4-BE49-F238E27FC236}">
                <a16:creationId xmlns:a16="http://schemas.microsoft.com/office/drawing/2014/main" id="{A86FA841-DE71-D186-6FB1-9620D06A22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66025" y="1912909"/>
            <a:ext cx="386717" cy="38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1F8D5-4715-09E0-8D75-ABB6B1DD3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">
            <a:extLst>
              <a:ext uri="{FF2B5EF4-FFF2-40B4-BE49-F238E27FC236}">
                <a16:creationId xmlns:a16="http://schemas.microsoft.com/office/drawing/2014/main" id="{2C0F8B44-0F30-E5E0-8390-2BAA0BEDD2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08908" y="874202"/>
            <a:ext cx="7200000" cy="1226268"/>
          </a:xfrm>
          <a:prstGeom prst="rect">
            <a:avLst/>
          </a:prstGeom>
        </p:spPr>
        <p:txBody>
          <a:bodyPr/>
          <a:lstStyle/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휘모리장단</a:t>
            </a:r>
            <a:endParaRPr kumimoji="1" lang="en-US" altLang="ko-KR" sz="2000" b="0" dirty="0">
              <a:solidFill>
                <a:schemeClr val="tx1"/>
              </a:solidFill>
              <a:latin typeface="+mn-ea"/>
              <a:ea typeface="+mn-ea"/>
            </a:endParaRPr>
          </a:p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판소리</a:t>
            </a:r>
            <a:endParaRPr kumimoji="1" lang="en-US" altLang="ko-KR" sz="20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24CC9AE-A465-0222-48E8-89EB2529D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kumimoji="1" lang="ko-KR" altLang="en-US" dirty="0"/>
              <a:t>악곡 특징 이해하기</a:t>
            </a:r>
          </a:p>
        </p:txBody>
      </p:sp>
      <p:sp>
        <p:nvSpPr>
          <p:cNvPr id="12" name="텍스트 개체 틀 1">
            <a:extLst>
              <a:ext uri="{FF2B5EF4-FFF2-40B4-BE49-F238E27FC236}">
                <a16:creationId xmlns:a16="http://schemas.microsoft.com/office/drawing/2014/main" id="{C71B3546-6E1E-7F38-920A-7ED354876F3E}"/>
              </a:ext>
            </a:extLst>
          </p:cNvPr>
          <p:cNvSpPr txBox="1">
            <a:spLocks/>
          </p:cNvSpPr>
          <p:nvPr/>
        </p:nvSpPr>
        <p:spPr>
          <a:xfrm>
            <a:off x="900000" y="875951"/>
            <a:ext cx="1388809" cy="3024997"/>
          </a:xfrm>
          <a:prstGeom prst="rect">
            <a:avLst/>
          </a:prstGeom>
        </p:spPr>
        <p:txBody>
          <a:bodyPr lIns="0" tIns="0" rIns="0" bIns="0"/>
          <a:lstStyle>
            <a:lvl1pPr marL="0" indent="-1440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장단</a:t>
            </a:r>
            <a:r>
              <a:rPr kumimoji="1" lang="en-US" altLang="ko-KR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영역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악곡 해설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3" name="텍스트 개체 틀 1">
            <a:extLst>
              <a:ext uri="{FF2B5EF4-FFF2-40B4-BE49-F238E27FC236}">
                <a16:creationId xmlns:a16="http://schemas.microsoft.com/office/drawing/2014/main" id="{EDB85CA9-D89C-2432-358C-776FE1B4C580}"/>
              </a:ext>
            </a:extLst>
          </p:cNvPr>
          <p:cNvSpPr txBox="1">
            <a:spLocks/>
          </p:cNvSpPr>
          <p:nvPr/>
        </p:nvSpPr>
        <p:spPr>
          <a:xfrm>
            <a:off x="2708909" y="2227791"/>
            <a:ext cx="8416292" cy="1894561"/>
          </a:xfrm>
          <a:prstGeom prst="rect">
            <a:avLst/>
          </a:prstGeom>
        </p:spPr>
        <p:txBody>
          <a:bodyPr lIns="0" tIns="0" rIns="0" bIns="0"/>
          <a:lstStyle>
            <a:lvl1pPr marL="0" indent="-1440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「</a:t>
            </a:r>
            <a:r>
              <a:rPr kumimoji="1" lang="ko-KR" altLang="en-US" sz="2000" b="0" dirty="0" err="1">
                <a:solidFill>
                  <a:schemeClr val="tx1"/>
                </a:solidFill>
                <a:latin typeface="+mn-ea"/>
                <a:ea typeface="+mn-ea"/>
              </a:rPr>
              <a:t>흥보가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」 중 한 대목으로 </a:t>
            </a:r>
            <a:r>
              <a:rPr kumimoji="1" lang="ko-KR" altLang="en-US" sz="2000" b="0" dirty="0" err="1">
                <a:solidFill>
                  <a:schemeClr val="tx1"/>
                </a:solidFill>
                <a:latin typeface="+mn-ea"/>
                <a:ea typeface="+mn-ea"/>
              </a:rPr>
              <a:t>흥보가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 부러진 제비 다리를 고쳐주고 제비에게 받은 박씨를 심어 박이 열리자 그 박을 타며 박 속에서 온갖 보물이 나오는 장면을 노래한 부분이다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. 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휘모리장단에 맞추어 부른다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693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C213463B-C3AC-E2BA-1369-4F16E27DBD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ko-KR" altLang="en-US" dirty="0"/>
              <a:t>판소리 이해하기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287C2034-F565-1AAD-25DC-5AFF143078FB}"/>
              </a:ext>
            </a:extLst>
          </p:cNvPr>
          <p:cNvSpPr/>
          <p:nvPr/>
        </p:nvSpPr>
        <p:spPr>
          <a:xfrm>
            <a:off x="2637580" y="1632107"/>
            <a:ext cx="1475253" cy="3257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latin typeface="+mn-ea"/>
              </a:rPr>
              <a:t>소리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AF5C06F-C95B-3846-5665-F590FDC22D8D}"/>
              </a:ext>
            </a:extLst>
          </p:cNvPr>
          <p:cNvSpPr/>
          <p:nvPr/>
        </p:nvSpPr>
        <p:spPr>
          <a:xfrm>
            <a:off x="5736989" y="1632107"/>
            <a:ext cx="1475253" cy="3257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latin typeface="+mn-ea"/>
              </a:rPr>
              <a:t>아니리</a:t>
            </a:r>
            <a:endParaRPr lang="ko-KR" altLang="en-US" sz="1200" dirty="0">
              <a:latin typeface="+mn-ea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F10E9E9-1DF7-3910-6415-4C3DC8C9B3BB}"/>
              </a:ext>
            </a:extLst>
          </p:cNvPr>
          <p:cNvSpPr/>
          <p:nvPr/>
        </p:nvSpPr>
        <p:spPr>
          <a:xfrm>
            <a:off x="8836398" y="1632107"/>
            <a:ext cx="1475253" cy="3257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latin typeface="+mn-ea"/>
              </a:rPr>
              <a:t>발림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6173C97-D7DF-BD86-71CC-07FAB1105A87}"/>
              </a:ext>
            </a:extLst>
          </p:cNvPr>
          <p:cNvSpPr/>
          <p:nvPr/>
        </p:nvSpPr>
        <p:spPr>
          <a:xfrm>
            <a:off x="2071028" y="2267941"/>
            <a:ext cx="2608358" cy="325774"/>
          </a:xfrm>
          <a:prstGeom prst="roundRect">
            <a:avLst/>
          </a:prstGeom>
          <a:ln w="95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latin typeface="+mn-ea"/>
              </a:rPr>
              <a:t>장단에 맞추어 </a:t>
            </a:r>
            <a:r>
              <a:rPr lang="ko-KR" altLang="en-US" sz="1200" dirty="0" err="1">
                <a:latin typeface="+mn-ea"/>
              </a:rPr>
              <a:t>노래부르는</a:t>
            </a:r>
            <a:r>
              <a:rPr lang="ko-KR" altLang="en-US" sz="1200" dirty="0">
                <a:latin typeface="+mn-ea"/>
              </a:rPr>
              <a:t> 것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070F19B8-B25D-F059-04DE-8155C0AFE5A1}"/>
              </a:ext>
            </a:extLst>
          </p:cNvPr>
          <p:cNvSpPr/>
          <p:nvPr/>
        </p:nvSpPr>
        <p:spPr>
          <a:xfrm>
            <a:off x="5170436" y="2267941"/>
            <a:ext cx="2608358" cy="325774"/>
          </a:xfrm>
          <a:prstGeom prst="roundRect">
            <a:avLst/>
          </a:prstGeom>
          <a:ln w="95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latin typeface="+mn-ea"/>
              </a:rPr>
              <a:t>소리 사이에 설명하듯 말하는 것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F161B545-92AF-C42B-C91E-D0E7AD5362FB}"/>
              </a:ext>
            </a:extLst>
          </p:cNvPr>
          <p:cNvSpPr/>
          <p:nvPr/>
        </p:nvSpPr>
        <p:spPr>
          <a:xfrm>
            <a:off x="8269845" y="2267941"/>
            <a:ext cx="2608358" cy="325774"/>
          </a:xfrm>
          <a:prstGeom prst="roundRect">
            <a:avLst/>
          </a:prstGeom>
          <a:ln w="95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latin typeface="+mn-ea"/>
              </a:rPr>
              <a:t>소리하면서 하는 몸짓 또는 표현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640E67A1-CB71-BAC8-A2D7-85D9F7A20792}"/>
              </a:ext>
            </a:extLst>
          </p:cNvPr>
          <p:cNvSpPr/>
          <p:nvPr/>
        </p:nvSpPr>
        <p:spPr>
          <a:xfrm>
            <a:off x="1200158" y="1064675"/>
            <a:ext cx="2105750" cy="325774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latin typeface="+mn-ea"/>
              </a:rPr>
              <a:t>판소리의 구성요소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1911C133-59C8-DEFC-C1E6-AC951F32D716}"/>
              </a:ext>
            </a:extLst>
          </p:cNvPr>
          <p:cNvSpPr/>
          <p:nvPr/>
        </p:nvSpPr>
        <p:spPr>
          <a:xfrm>
            <a:off x="1200158" y="3262746"/>
            <a:ext cx="2105750" cy="325774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latin typeface="+mn-ea"/>
              </a:rPr>
              <a:t>판소리 연주자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745DD82C-E394-3E13-A383-F6077BCCF65F}"/>
              </a:ext>
            </a:extLst>
          </p:cNvPr>
          <p:cNvSpPr/>
          <p:nvPr/>
        </p:nvSpPr>
        <p:spPr>
          <a:xfrm>
            <a:off x="2637580" y="3796981"/>
            <a:ext cx="1475253" cy="3257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latin typeface="+mn-ea"/>
              </a:rPr>
              <a:t>소리꾼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2BBF43B7-9001-21C5-2429-57EEE06D95D3}"/>
              </a:ext>
            </a:extLst>
          </p:cNvPr>
          <p:cNvSpPr/>
          <p:nvPr/>
        </p:nvSpPr>
        <p:spPr>
          <a:xfrm>
            <a:off x="5736989" y="3796981"/>
            <a:ext cx="1475253" cy="3257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latin typeface="+mn-ea"/>
              </a:rPr>
              <a:t>고수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2C699886-02E2-2EF9-F40F-B9E056E502D9}"/>
              </a:ext>
            </a:extLst>
          </p:cNvPr>
          <p:cNvSpPr/>
          <p:nvPr/>
        </p:nvSpPr>
        <p:spPr>
          <a:xfrm>
            <a:off x="8836398" y="3796981"/>
            <a:ext cx="1475253" cy="3257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latin typeface="+mn-ea"/>
              </a:rPr>
              <a:t>관객</a:t>
            </a:r>
          </a:p>
        </p:txBody>
      </p:sp>
      <p:pic>
        <p:nvPicPr>
          <p:cNvPr id="17" name="그림 16" descr="그림, 페인팅, 일러스트레이션, 만화 영화이(가) 표시된 사진&#10;&#10;자동 생성된 설명">
            <a:extLst>
              <a:ext uri="{FF2B5EF4-FFF2-40B4-BE49-F238E27FC236}">
                <a16:creationId xmlns:a16="http://schemas.microsoft.com/office/drawing/2014/main" id="{4E26DE13-4752-00D5-4667-DD4FE50F6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098" y="4468897"/>
            <a:ext cx="3704352" cy="17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6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281F4B8-BD3F-5782-85A3-BEF4414C18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ko-KR" altLang="en-US" dirty="0"/>
              <a:t>판소리 「</a:t>
            </a:r>
            <a:r>
              <a:rPr lang="ko-KR" altLang="en-US" dirty="0" err="1"/>
              <a:t>흥보가</a:t>
            </a:r>
            <a:r>
              <a:rPr lang="ko-KR" altLang="en-US" dirty="0"/>
              <a:t>」 알아보기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6AF39E-1B3E-CE87-1AC9-50BCEF3C5E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6</a:t>
            </a:fld>
            <a:endParaRPr kumimoji="1" lang="ko-KR" altLang="en-US" dirty="0"/>
          </a:p>
        </p:txBody>
      </p:sp>
      <p:sp>
        <p:nvSpPr>
          <p:cNvPr id="5" name="텍스트 개체 틀 1">
            <a:extLst>
              <a:ext uri="{FF2B5EF4-FFF2-40B4-BE49-F238E27FC236}">
                <a16:creationId xmlns:a16="http://schemas.microsoft.com/office/drawing/2014/main" id="{B316D1EE-B8B7-4DB7-7860-0ABDFEB75E9D}"/>
              </a:ext>
            </a:extLst>
          </p:cNvPr>
          <p:cNvSpPr txBox="1">
            <a:spLocks/>
          </p:cNvSpPr>
          <p:nvPr/>
        </p:nvSpPr>
        <p:spPr>
          <a:xfrm>
            <a:off x="2871089" y="1369121"/>
            <a:ext cx="8351094" cy="1044315"/>
          </a:xfrm>
          <a:prstGeom prst="rect">
            <a:avLst/>
          </a:prstGeom>
        </p:spPr>
        <p:txBody>
          <a:bodyPr lIns="0" tIns="0" rIns="0" bIns="0"/>
          <a:lstStyle>
            <a:lvl1pPr marL="0" indent="-1440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rgbClr val="3CC864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ko-KR" altLang="en-US" b="0" dirty="0">
                <a:solidFill>
                  <a:schemeClr val="tx1"/>
                </a:solidFill>
              </a:rPr>
              <a:t>「</a:t>
            </a:r>
            <a:r>
              <a:rPr kumimoji="1" lang="ko-KR" altLang="en-US" b="0" dirty="0" err="1">
                <a:solidFill>
                  <a:schemeClr val="tx1"/>
                </a:solidFill>
              </a:rPr>
              <a:t>흥보가」는</a:t>
            </a:r>
            <a:r>
              <a:rPr kumimoji="1" lang="ko-KR" altLang="en-US" b="0" dirty="0">
                <a:solidFill>
                  <a:schemeClr val="tx1"/>
                </a:solidFill>
              </a:rPr>
              <a:t> 판소리 다섯 마당 중 하나로 ‘흥부가’</a:t>
            </a:r>
            <a:r>
              <a:rPr kumimoji="1" lang="en-US" altLang="ko-KR" b="0" dirty="0">
                <a:solidFill>
                  <a:schemeClr val="tx1"/>
                </a:solidFill>
              </a:rPr>
              <a:t>, ‘</a:t>
            </a:r>
            <a:r>
              <a:rPr kumimoji="1" lang="ko-KR" altLang="en-US" b="0" dirty="0" err="1">
                <a:solidFill>
                  <a:schemeClr val="tx1"/>
                </a:solidFill>
              </a:rPr>
              <a:t>박타령</a:t>
            </a:r>
            <a:r>
              <a:rPr kumimoji="1" lang="ko-KR" altLang="en-US" b="0" dirty="0">
                <a:solidFill>
                  <a:schemeClr val="tx1"/>
                </a:solidFill>
              </a:rPr>
              <a:t>’</a:t>
            </a:r>
            <a:r>
              <a:rPr kumimoji="1" lang="en-US" altLang="ko-KR" b="0" dirty="0">
                <a:solidFill>
                  <a:schemeClr val="tx1"/>
                </a:solidFill>
              </a:rPr>
              <a:t>, ‘</a:t>
            </a:r>
            <a:r>
              <a:rPr kumimoji="1" lang="ko-KR" altLang="en-US" b="0" dirty="0" err="1">
                <a:solidFill>
                  <a:schemeClr val="tx1"/>
                </a:solidFill>
              </a:rPr>
              <a:t>흥부타령’으로도</a:t>
            </a:r>
            <a:r>
              <a:rPr kumimoji="1" lang="ko-KR" altLang="en-US" b="0" dirty="0">
                <a:solidFill>
                  <a:schemeClr val="tx1"/>
                </a:solidFill>
              </a:rPr>
              <a:t> 불린다</a:t>
            </a:r>
            <a:r>
              <a:rPr kumimoji="1" lang="en-US" altLang="ko-KR" b="0" dirty="0">
                <a:solidFill>
                  <a:schemeClr val="tx1"/>
                </a:solidFill>
              </a:rPr>
              <a:t>. </a:t>
            </a:r>
            <a:r>
              <a:rPr kumimoji="1" lang="ko-KR" altLang="en-US" b="0" dirty="0">
                <a:solidFill>
                  <a:schemeClr val="tx1"/>
                </a:solidFill>
              </a:rPr>
              <a:t>고려 시대 욕심 많고 심술궂은 형 </a:t>
            </a:r>
            <a:r>
              <a:rPr kumimoji="1" lang="ko-KR" altLang="en-US" b="0" dirty="0" err="1">
                <a:solidFill>
                  <a:schemeClr val="tx1"/>
                </a:solidFill>
              </a:rPr>
              <a:t>놀보</a:t>
            </a:r>
            <a:r>
              <a:rPr kumimoji="1" lang="en-US" altLang="ko-KR" b="0" dirty="0">
                <a:solidFill>
                  <a:schemeClr val="tx1"/>
                </a:solidFill>
              </a:rPr>
              <a:t>(</a:t>
            </a:r>
            <a:r>
              <a:rPr kumimoji="1" lang="ko-KR" altLang="en-US" b="0" dirty="0">
                <a:solidFill>
                  <a:schemeClr val="tx1"/>
                </a:solidFill>
              </a:rPr>
              <a:t>놀부</a:t>
            </a:r>
            <a:r>
              <a:rPr kumimoji="1" lang="en-US" altLang="ko-KR" b="0" dirty="0">
                <a:solidFill>
                  <a:schemeClr val="tx1"/>
                </a:solidFill>
              </a:rPr>
              <a:t>)</a:t>
            </a:r>
            <a:r>
              <a:rPr kumimoji="1" lang="ko-KR" altLang="en-US" b="0" dirty="0">
                <a:solidFill>
                  <a:schemeClr val="tx1"/>
                </a:solidFill>
              </a:rPr>
              <a:t>와 마음씨 착하고 우애 있는 아우 </a:t>
            </a:r>
            <a:r>
              <a:rPr kumimoji="1" lang="ko-KR" altLang="en-US" b="0" dirty="0" err="1">
                <a:solidFill>
                  <a:schemeClr val="tx1"/>
                </a:solidFill>
              </a:rPr>
              <a:t>흥보</a:t>
            </a:r>
            <a:r>
              <a:rPr kumimoji="1" lang="en-US" altLang="ko-KR" b="0" dirty="0">
                <a:solidFill>
                  <a:schemeClr val="tx1"/>
                </a:solidFill>
              </a:rPr>
              <a:t>(</a:t>
            </a:r>
            <a:r>
              <a:rPr kumimoji="1" lang="ko-KR" altLang="en-US" b="0" dirty="0">
                <a:solidFill>
                  <a:schemeClr val="tx1"/>
                </a:solidFill>
              </a:rPr>
              <a:t>흥부</a:t>
            </a:r>
            <a:r>
              <a:rPr kumimoji="1" lang="en-US" altLang="ko-KR" b="0" dirty="0">
                <a:solidFill>
                  <a:schemeClr val="tx1"/>
                </a:solidFill>
              </a:rPr>
              <a:t>) </a:t>
            </a:r>
            <a:r>
              <a:rPr kumimoji="1" lang="ko-KR" altLang="en-US" b="0" dirty="0" err="1">
                <a:solidFill>
                  <a:schemeClr val="tx1"/>
                </a:solidFill>
              </a:rPr>
              <a:t>형제간의</a:t>
            </a:r>
            <a:r>
              <a:rPr kumimoji="1" lang="ko-KR" altLang="en-US" b="0" dirty="0">
                <a:solidFill>
                  <a:schemeClr val="tx1"/>
                </a:solidFill>
              </a:rPr>
              <a:t> 이야기를 다룬 내용으로 둘 사이의 갈등이 주된 내용이다</a:t>
            </a:r>
            <a:r>
              <a:rPr kumimoji="1" lang="en-US" altLang="ko-KR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DF68156-7E24-05BA-3BA5-5558EEC14322}"/>
              </a:ext>
            </a:extLst>
          </p:cNvPr>
          <p:cNvSpPr/>
          <p:nvPr/>
        </p:nvSpPr>
        <p:spPr>
          <a:xfrm>
            <a:off x="1503194" y="1394003"/>
            <a:ext cx="1041780" cy="30965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「</a:t>
            </a:r>
            <a:r>
              <a:rPr lang="ko-KR" altLang="en-US" sz="1200" dirty="0" err="1"/>
              <a:t>흥보가</a:t>
            </a:r>
            <a:r>
              <a:rPr lang="ko-KR" altLang="en-US" sz="1200" dirty="0"/>
              <a:t>」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BAEA1BF3-2268-EC3F-71DB-978FD7ABD93D}"/>
              </a:ext>
            </a:extLst>
          </p:cNvPr>
          <p:cNvSpPr/>
          <p:nvPr/>
        </p:nvSpPr>
        <p:spPr>
          <a:xfrm>
            <a:off x="1503194" y="2666888"/>
            <a:ext cx="1041780" cy="30965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줄거리</a:t>
            </a:r>
          </a:p>
        </p:txBody>
      </p:sp>
      <p:sp>
        <p:nvSpPr>
          <p:cNvPr id="9" name="텍스트 개체 틀 1">
            <a:extLst>
              <a:ext uri="{FF2B5EF4-FFF2-40B4-BE49-F238E27FC236}">
                <a16:creationId xmlns:a16="http://schemas.microsoft.com/office/drawing/2014/main" id="{C09BA795-EDAD-7AF7-EBC2-68607C53C8F3}"/>
              </a:ext>
            </a:extLst>
          </p:cNvPr>
          <p:cNvSpPr txBox="1">
            <a:spLocks/>
          </p:cNvSpPr>
          <p:nvPr/>
        </p:nvSpPr>
        <p:spPr>
          <a:xfrm>
            <a:off x="2871089" y="2673282"/>
            <a:ext cx="8351094" cy="2295171"/>
          </a:xfrm>
          <a:prstGeom prst="rect">
            <a:avLst/>
          </a:prstGeom>
        </p:spPr>
        <p:txBody>
          <a:bodyPr lIns="0" tIns="0" rIns="0" bIns="0"/>
          <a:lstStyle>
            <a:lvl1pPr marL="0" indent="-1440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rgbClr val="3CC864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ko-KR" altLang="en-US" b="0" dirty="0">
                <a:solidFill>
                  <a:schemeClr val="tx1"/>
                </a:solidFill>
              </a:rPr>
              <a:t>옛날 욕심 많고 심술 사나운 형 </a:t>
            </a:r>
            <a:r>
              <a:rPr kumimoji="1" lang="ko-KR" altLang="en-US" b="0" dirty="0" err="1">
                <a:solidFill>
                  <a:schemeClr val="tx1"/>
                </a:solidFill>
              </a:rPr>
              <a:t>놀보와</a:t>
            </a:r>
            <a:r>
              <a:rPr kumimoji="1" lang="ko-KR" altLang="en-US" b="0" dirty="0">
                <a:solidFill>
                  <a:schemeClr val="tx1"/>
                </a:solidFill>
              </a:rPr>
              <a:t> 효성과 우애가 극진하고 마음씨 착한 아우 </a:t>
            </a:r>
            <a:r>
              <a:rPr kumimoji="1" lang="ko-KR" altLang="en-US" b="0" dirty="0" err="1">
                <a:solidFill>
                  <a:schemeClr val="tx1"/>
                </a:solidFill>
              </a:rPr>
              <a:t>흥보가</a:t>
            </a:r>
            <a:r>
              <a:rPr kumimoji="1" lang="ko-KR" altLang="en-US" b="0" dirty="0">
                <a:solidFill>
                  <a:schemeClr val="tx1"/>
                </a:solidFill>
              </a:rPr>
              <a:t> 살았다</a:t>
            </a:r>
            <a:r>
              <a:rPr kumimoji="1" lang="en-US" altLang="ko-KR" b="0" dirty="0">
                <a:solidFill>
                  <a:schemeClr val="tx1"/>
                </a:solidFill>
              </a:rPr>
              <a:t>. </a:t>
            </a:r>
            <a:r>
              <a:rPr kumimoji="1" lang="ko-KR" altLang="en-US" b="0" dirty="0">
                <a:solidFill>
                  <a:schemeClr val="tx1"/>
                </a:solidFill>
              </a:rPr>
              <a:t>어느 날 아버지가 돌아가신 후 형 </a:t>
            </a:r>
            <a:r>
              <a:rPr kumimoji="1" lang="ko-KR" altLang="en-US" b="0" dirty="0" err="1">
                <a:solidFill>
                  <a:schemeClr val="tx1"/>
                </a:solidFill>
              </a:rPr>
              <a:t>놀보는</a:t>
            </a:r>
            <a:r>
              <a:rPr kumimoji="1" lang="ko-KR" altLang="en-US" b="0" dirty="0">
                <a:solidFill>
                  <a:schemeClr val="tx1"/>
                </a:solidFill>
              </a:rPr>
              <a:t> 유산을 독차지하고 </a:t>
            </a:r>
            <a:r>
              <a:rPr kumimoji="1" lang="ko-KR" altLang="en-US" b="0" dirty="0" err="1">
                <a:solidFill>
                  <a:schemeClr val="tx1"/>
                </a:solidFill>
              </a:rPr>
              <a:t>흥보</a:t>
            </a:r>
            <a:r>
              <a:rPr kumimoji="1" lang="ko-KR" altLang="en-US" b="0" dirty="0">
                <a:solidFill>
                  <a:schemeClr val="tx1"/>
                </a:solidFill>
              </a:rPr>
              <a:t> 가족을 내쫓아 </a:t>
            </a:r>
            <a:r>
              <a:rPr kumimoji="1" lang="ko-KR" altLang="en-US" b="0" dirty="0" err="1">
                <a:solidFill>
                  <a:schemeClr val="tx1"/>
                </a:solidFill>
              </a:rPr>
              <a:t>흥보는</a:t>
            </a:r>
            <a:r>
              <a:rPr kumimoji="1" lang="ko-KR" altLang="en-US" b="0" dirty="0">
                <a:solidFill>
                  <a:schemeClr val="tx1"/>
                </a:solidFill>
              </a:rPr>
              <a:t> 매우 가난한 생활을 하게 된다</a:t>
            </a:r>
            <a:r>
              <a:rPr kumimoji="1" lang="en-US" altLang="ko-KR" b="0" dirty="0">
                <a:solidFill>
                  <a:schemeClr val="tx1"/>
                </a:solidFill>
              </a:rPr>
              <a:t>. </a:t>
            </a:r>
            <a:r>
              <a:rPr kumimoji="1" lang="ko-KR" altLang="en-US" b="0" dirty="0">
                <a:solidFill>
                  <a:schemeClr val="tx1"/>
                </a:solidFill>
              </a:rPr>
              <a:t>어느 날 </a:t>
            </a:r>
            <a:r>
              <a:rPr kumimoji="1" lang="ko-KR" altLang="en-US" b="0" dirty="0" err="1">
                <a:solidFill>
                  <a:schemeClr val="tx1"/>
                </a:solidFill>
              </a:rPr>
              <a:t>흥보는</a:t>
            </a:r>
            <a:r>
              <a:rPr kumimoji="1" lang="ko-KR" altLang="en-US" b="0" dirty="0">
                <a:solidFill>
                  <a:schemeClr val="tx1"/>
                </a:solidFill>
              </a:rPr>
              <a:t> 자신의 집 처마 밑에 떨어져 다리가 부러진 제비 새끼를 치료해 주었는데</a:t>
            </a:r>
            <a:r>
              <a:rPr kumimoji="1" lang="en-US" altLang="ko-KR" b="0" dirty="0">
                <a:solidFill>
                  <a:schemeClr val="tx1"/>
                </a:solidFill>
              </a:rPr>
              <a:t>, </a:t>
            </a:r>
            <a:r>
              <a:rPr kumimoji="1" lang="ko-KR" altLang="en-US" b="0" dirty="0">
                <a:solidFill>
                  <a:schemeClr val="tx1"/>
                </a:solidFill>
              </a:rPr>
              <a:t>이듬해 그 제비가 은혜에 보답하기 위해 박씨 하나를 </a:t>
            </a:r>
            <a:r>
              <a:rPr kumimoji="1" lang="ko-KR" altLang="en-US" b="0" dirty="0" err="1">
                <a:solidFill>
                  <a:schemeClr val="tx1"/>
                </a:solidFill>
              </a:rPr>
              <a:t>물어다</a:t>
            </a:r>
            <a:r>
              <a:rPr kumimoji="1" lang="ko-KR" altLang="en-US" b="0" dirty="0">
                <a:solidFill>
                  <a:schemeClr val="tx1"/>
                </a:solidFill>
              </a:rPr>
              <a:t> 주었고 그 박씨를 심어 수확한 박 속에서 금은보화와 온갖 재물을 얻게 되어 큰 부자가 되었다</a:t>
            </a:r>
            <a:r>
              <a:rPr kumimoji="1" lang="en-US" altLang="ko-KR" b="0" dirty="0">
                <a:solidFill>
                  <a:schemeClr val="tx1"/>
                </a:solidFill>
              </a:rPr>
              <a:t>. </a:t>
            </a:r>
            <a:r>
              <a:rPr kumimoji="1" lang="ko-KR" altLang="en-US" b="0" dirty="0">
                <a:solidFill>
                  <a:schemeClr val="tx1"/>
                </a:solidFill>
              </a:rPr>
              <a:t>이 소식을 들은 </a:t>
            </a:r>
            <a:r>
              <a:rPr kumimoji="1" lang="ko-KR" altLang="en-US" b="0" dirty="0" err="1">
                <a:solidFill>
                  <a:schemeClr val="tx1"/>
                </a:solidFill>
              </a:rPr>
              <a:t>놀보는</a:t>
            </a:r>
            <a:r>
              <a:rPr kumimoji="1" lang="ko-KR" altLang="en-US" b="0" dirty="0">
                <a:solidFill>
                  <a:schemeClr val="tx1"/>
                </a:solidFill>
              </a:rPr>
              <a:t> 멀쩡한 제비의 다리를 일부러 부러뜨리고 고쳐주고는 날려 보낸다</a:t>
            </a:r>
            <a:r>
              <a:rPr kumimoji="1" lang="en-US" altLang="ko-KR" b="0" dirty="0">
                <a:solidFill>
                  <a:schemeClr val="tx1"/>
                </a:solidFill>
              </a:rPr>
              <a:t>. </a:t>
            </a:r>
            <a:r>
              <a:rPr kumimoji="1" lang="ko-KR" altLang="en-US" b="0" dirty="0">
                <a:solidFill>
                  <a:schemeClr val="tx1"/>
                </a:solidFill>
              </a:rPr>
              <a:t>이듬해 제비는 놀보에게도 박씨를 </a:t>
            </a:r>
            <a:r>
              <a:rPr kumimoji="1" lang="ko-KR" altLang="en-US" b="0" dirty="0" err="1">
                <a:solidFill>
                  <a:schemeClr val="tx1"/>
                </a:solidFill>
              </a:rPr>
              <a:t>물어다</a:t>
            </a:r>
            <a:r>
              <a:rPr kumimoji="1" lang="ko-KR" altLang="en-US" b="0" dirty="0">
                <a:solidFill>
                  <a:schemeClr val="tx1"/>
                </a:solidFill>
              </a:rPr>
              <a:t> 주었고 이 박씨를 심어 수확한 박에서는 양반</a:t>
            </a:r>
            <a:r>
              <a:rPr kumimoji="1" lang="en-US" altLang="ko-KR" b="0" dirty="0">
                <a:solidFill>
                  <a:schemeClr val="tx1"/>
                </a:solidFill>
              </a:rPr>
              <a:t>, </a:t>
            </a:r>
            <a:r>
              <a:rPr kumimoji="1" lang="ko-KR" altLang="en-US" b="0" dirty="0">
                <a:solidFill>
                  <a:schemeClr val="tx1"/>
                </a:solidFill>
              </a:rPr>
              <a:t>상두꾼</a:t>
            </a:r>
            <a:r>
              <a:rPr kumimoji="1" lang="en-US" altLang="ko-KR" b="0" dirty="0">
                <a:solidFill>
                  <a:schemeClr val="tx1"/>
                </a:solidFill>
              </a:rPr>
              <a:t>, </a:t>
            </a:r>
            <a:r>
              <a:rPr kumimoji="1" lang="ko-KR" altLang="en-US" b="0" dirty="0" err="1">
                <a:solidFill>
                  <a:schemeClr val="tx1"/>
                </a:solidFill>
              </a:rPr>
              <a:t>초라니패</a:t>
            </a:r>
            <a:r>
              <a:rPr kumimoji="1" lang="en-US" altLang="ko-KR" b="0" dirty="0">
                <a:solidFill>
                  <a:schemeClr val="tx1"/>
                </a:solidFill>
              </a:rPr>
              <a:t>, </a:t>
            </a:r>
            <a:r>
              <a:rPr kumimoji="1" lang="ko-KR" altLang="en-US" b="0" dirty="0">
                <a:solidFill>
                  <a:schemeClr val="tx1"/>
                </a:solidFill>
              </a:rPr>
              <a:t>무당 등 온갖 나쁜 것들이 나와 가산을 탕진하게 된다</a:t>
            </a:r>
            <a:r>
              <a:rPr kumimoji="1" lang="en-US" altLang="ko-KR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1502E7CF-AB62-1E6E-4D0E-398AFEA3750C}"/>
              </a:ext>
            </a:extLst>
          </p:cNvPr>
          <p:cNvSpPr/>
          <p:nvPr/>
        </p:nvSpPr>
        <p:spPr>
          <a:xfrm>
            <a:off x="1503194" y="5144698"/>
            <a:ext cx="1041780" cy="30965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/>
              <a:t>눈대목</a:t>
            </a:r>
            <a:endParaRPr lang="ko-KR" altLang="en-US" sz="1200" dirty="0"/>
          </a:p>
        </p:txBody>
      </p:sp>
      <p:sp>
        <p:nvSpPr>
          <p:cNvPr id="11" name="텍스트 개체 틀 1">
            <a:extLst>
              <a:ext uri="{FF2B5EF4-FFF2-40B4-BE49-F238E27FC236}">
                <a16:creationId xmlns:a16="http://schemas.microsoft.com/office/drawing/2014/main" id="{974D206C-2A06-DFDC-F2CC-B7B048577B2A}"/>
              </a:ext>
            </a:extLst>
          </p:cNvPr>
          <p:cNvSpPr txBox="1">
            <a:spLocks/>
          </p:cNvSpPr>
          <p:nvPr/>
        </p:nvSpPr>
        <p:spPr>
          <a:xfrm>
            <a:off x="2871089" y="5131714"/>
            <a:ext cx="8351094" cy="407008"/>
          </a:xfrm>
          <a:prstGeom prst="rect">
            <a:avLst/>
          </a:prstGeom>
        </p:spPr>
        <p:txBody>
          <a:bodyPr lIns="0" tIns="0" rIns="0" bIns="0"/>
          <a:lstStyle>
            <a:lvl1pPr marL="0" indent="-1440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rgbClr val="3CC864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kumimoji="1" lang="ko-KR" altLang="en-US" b="0" dirty="0" err="1">
                <a:solidFill>
                  <a:schemeClr val="tx1"/>
                </a:solidFill>
              </a:rPr>
              <a:t>박타령</a:t>
            </a:r>
            <a:r>
              <a:rPr kumimoji="1" lang="en-US" altLang="ko-KR" b="0" dirty="0">
                <a:solidFill>
                  <a:schemeClr val="tx1"/>
                </a:solidFill>
              </a:rPr>
              <a:t>, </a:t>
            </a:r>
            <a:r>
              <a:rPr kumimoji="1" lang="ko-KR" altLang="en-US" b="0" dirty="0">
                <a:solidFill>
                  <a:schemeClr val="tx1"/>
                </a:solidFill>
              </a:rPr>
              <a:t>제비 노정기</a:t>
            </a:r>
            <a:endParaRPr kumimoji="1" lang="en-US" altLang="ko-K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7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3DAB1DE-9520-7AB2-6B20-C43C62C11D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ko-KR" altLang="en-US" dirty="0" err="1">
                <a:latin typeface="+mn-ea"/>
                <a:ea typeface="+mn-ea"/>
              </a:rPr>
              <a:t>소리북</a:t>
            </a:r>
            <a:r>
              <a:rPr lang="ko-KR" altLang="en-US" dirty="0">
                <a:latin typeface="+mn-ea"/>
                <a:ea typeface="+mn-ea"/>
              </a:rPr>
              <a:t> 알아보기</a:t>
            </a:r>
          </a:p>
        </p:txBody>
      </p:sp>
      <p:pic>
        <p:nvPicPr>
          <p:cNvPr id="4" name="그림 3" descr="텍스트, 스크린샷, 폰트, 라인이(가) 표시된 사진&#10;&#10;자동 생성된 설명">
            <a:extLst>
              <a:ext uri="{FF2B5EF4-FFF2-40B4-BE49-F238E27FC236}">
                <a16:creationId xmlns:a16="http://schemas.microsoft.com/office/drawing/2014/main" id="{81B1E010-6D1D-F348-C5EE-9D2CEDC20B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9" t="20359" r="68993" b="1270"/>
          <a:stretch/>
        </p:blipFill>
        <p:spPr>
          <a:xfrm>
            <a:off x="1401635" y="2188620"/>
            <a:ext cx="3884531" cy="2971982"/>
          </a:xfrm>
          <a:prstGeom prst="rect">
            <a:avLst/>
          </a:prstGeom>
        </p:spPr>
      </p:pic>
      <p:pic>
        <p:nvPicPr>
          <p:cNvPr id="5" name="그림 4" descr="텍스트, 스크린샷, 폰트, 라인이(가) 표시된 사진&#10;&#10;자동 생성된 설명">
            <a:extLst>
              <a:ext uri="{FF2B5EF4-FFF2-40B4-BE49-F238E27FC236}">
                <a16:creationId xmlns:a16="http://schemas.microsoft.com/office/drawing/2014/main" id="{432A3223-EACB-FC87-6E88-0F1089E419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81" t="20359"/>
          <a:stretch/>
        </p:blipFill>
        <p:spPr>
          <a:xfrm>
            <a:off x="5472217" y="2460037"/>
            <a:ext cx="6280660" cy="2236590"/>
          </a:xfrm>
          <a:prstGeom prst="rect">
            <a:avLst/>
          </a:prstGeom>
        </p:spPr>
      </p:pic>
      <p:pic>
        <p:nvPicPr>
          <p:cNvPr id="6" name="[아침나라 중음①]_1단원_교과서_36쪽_돈과 쌀을 떨어내는 대목(흥보가)중에서_반주">
            <a:hlinkClick r:id="" action="ppaction://media"/>
            <a:extLst>
              <a:ext uri="{FF2B5EF4-FFF2-40B4-BE49-F238E27FC236}">
                <a16:creationId xmlns:a16="http://schemas.microsoft.com/office/drawing/2014/main" id="{75AA4D8E-EE4F-20AA-3FC7-06A9BAD88B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23" end="14199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48611" y="897009"/>
            <a:ext cx="445182" cy="445182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ABC86794-1750-8912-128C-76A4E5A0FC1F}"/>
              </a:ext>
            </a:extLst>
          </p:cNvPr>
          <p:cNvSpPr/>
          <p:nvPr/>
        </p:nvSpPr>
        <p:spPr>
          <a:xfrm>
            <a:off x="10325100" y="565707"/>
            <a:ext cx="1427777" cy="2520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latin typeface="+mn-ea"/>
              </a:rPr>
              <a:t>북 소리 들어보기</a:t>
            </a:r>
          </a:p>
        </p:txBody>
      </p:sp>
    </p:spTree>
    <p:extLst>
      <p:ext uri="{BB962C8B-B14F-4D97-AF65-F5344CB8AC3E}">
        <p14:creationId xmlns:p14="http://schemas.microsoft.com/office/powerpoint/2010/main" val="29978582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3DAB1DE-9520-7AB2-6B20-C43C62C11D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ko-KR" altLang="en-US" dirty="0" err="1">
                <a:latin typeface="+mn-ea"/>
                <a:ea typeface="+mn-ea"/>
              </a:rPr>
              <a:t>참고곡</a:t>
            </a:r>
            <a:r>
              <a:rPr lang="ko-KR" altLang="en-US" dirty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&lt;</a:t>
            </a:r>
            <a:r>
              <a:rPr lang="ko-KR" altLang="en-US" dirty="0">
                <a:latin typeface="+mn-ea"/>
                <a:ea typeface="+mn-ea"/>
              </a:rPr>
              <a:t>난감하네</a:t>
            </a:r>
            <a:r>
              <a:rPr lang="en-US" altLang="ko-KR" dirty="0">
                <a:latin typeface="+mn-ea"/>
                <a:ea typeface="+mn-ea"/>
              </a:rPr>
              <a:t>&gt;</a:t>
            </a:r>
            <a:endParaRPr lang="ko-KR" altLang="en-US" dirty="0">
              <a:latin typeface="+mn-ea"/>
              <a:ea typeface="+mn-ea"/>
            </a:endParaRPr>
          </a:p>
        </p:txBody>
      </p:sp>
      <p:pic>
        <p:nvPicPr>
          <p:cNvPr id="8" name="그림 7" descr="음악, 악보, 악기, 클래식 음악이(가) 표시된 사진&#10;&#10;자동 생성된 설명">
            <a:extLst>
              <a:ext uri="{FF2B5EF4-FFF2-40B4-BE49-F238E27FC236}">
                <a16:creationId xmlns:a16="http://schemas.microsoft.com/office/drawing/2014/main" id="{4E189427-14F8-5296-9045-A33605FAF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197" y="1504514"/>
            <a:ext cx="6322244" cy="4576246"/>
          </a:xfrm>
          <a:prstGeom prst="rect">
            <a:avLst/>
          </a:prstGeom>
        </p:spPr>
      </p:pic>
      <p:pic>
        <p:nvPicPr>
          <p:cNvPr id="10" name="그림 9" descr="폰트, 그래픽, 로고, 디자인이(가) 표시된 사진&#10;&#10;자동 생성된 설명">
            <a:extLst>
              <a:ext uri="{FF2B5EF4-FFF2-40B4-BE49-F238E27FC236}">
                <a16:creationId xmlns:a16="http://schemas.microsoft.com/office/drawing/2014/main" id="{A679B869-73E3-E6A0-869A-A4FBC9F52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4197" y="824170"/>
            <a:ext cx="1101890" cy="426883"/>
          </a:xfrm>
          <a:prstGeom prst="rect">
            <a:avLst/>
          </a:prstGeom>
        </p:spPr>
      </p:pic>
      <p:pic>
        <p:nvPicPr>
          <p:cNvPr id="12" name="그림 11" descr="폰트, 텍스트, 그래픽, 화이트이(가) 표시된 사진&#10;&#10;자동 생성된 설명">
            <a:extLst>
              <a:ext uri="{FF2B5EF4-FFF2-40B4-BE49-F238E27FC236}">
                <a16:creationId xmlns:a16="http://schemas.microsoft.com/office/drawing/2014/main" id="{64C383EA-63B5-1C1E-9812-7D1D5896ED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250" y="1251053"/>
            <a:ext cx="1115230" cy="253461"/>
          </a:xfrm>
          <a:prstGeom prst="rect">
            <a:avLst/>
          </a:prstGeom>
        </p:spPr>
      </p:pic>
      <p:pic>
        <p:nvPicPr>
          <p:cNvPr id="13" name="Q21.참고곡_난감하네-노래">
            <a:hlinkClick r:id="" action="ppaction://media"/>
            <a:extLst>
              <a:ext uri="{FF2B5EF4-FFF2-40B4-BE49-F238E27FC236}">
                <a16:creationId xmlns:a16="http://schemas.microsoft.com/office/drawing/2014/main" id="{124C0757-7DA8-180A-5706-D5F1B28EB2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66025" y="858520"/>
            <a:ext cx="392533" cy="392533"/>
          </a:xfrm>
          <a:prstGeom prst="rect">
            <a:avLst/>
          </a:prstGeom>
        </p:spPr>
      </p:pic>
      <p:grpSp>
        <p:nvGrpSpPr>
          <p:cNvPr id="14" name="그룹 3">
            <a:extLst>
              <a:ext uri="{FF2B5EF4-FFF2-40B4-BE49-F238E27FC236}">
                <a16:creationId xmlns:a16="http://schemas.microsoft.com/office/drawing/2014/main" id="{A96B75E0-09D6-F1AA-ECF0-1A0A47201380}"/>
              </a:ext>
            </a:extLst>
          </p:cNvPr>
          <p:cNvGrpSpPr>
            <a:grpSpLocks/>
          </p:cNvGrpSpPr>
          <p:nvPr/>
        </p:nvGrpSpPr>
        <p:grpSpPr bwMode="auto">
          <a:xfrm>
            <a:off x="11214817" y="372543"/>
            <a:ext cx="603474" cy="377219"/>
            <a:chOff x="4663668" y="567812"/>
            <a:chExt cx="618853" cy="363546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C8864A4A-A100-E15E-924A-53612D1EFEC1}"/>
                </a:ext>
              </a:extLst>
            </p:cNvPr>
            <p:cNvSpPr/>
            <p:nvPr/>
          </p:nvSpPr>
          <p:spPr>
            <a:xfrm>
              <a:off x="4716181" y="692120"/>
              <a:ext cx="359539" cy="226802"/>
            </a:xfrm>
            <a:prstGeom prst="roundRect">
              <a:avLst/>
            </a:prstGeom>
            <a:solidFill>
              <a:srgbClr val="2B3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D97DC212-CFDD-BB3C-A7FB-6776F01FEABD}"/>
                </a:ext>
              </a:extLst>
            </p:cNvPr>
            <p:cNvSpPr/>
            <p:nvPr/>
          </p:nvSpPr>
          <p:spPr bwMode="auto">
            <a:xfrm>
              <a:off x="4663668" y="567812"/>
              <a:ext cx="618853" cy="3635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200000"/>
                </a:lnSpc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n-ea"/>
                </a:rPr>
                <a:t>감상</a:t>
              </a:r>
              <a:endParaRPr lang="en-US" altLang="ko-KR" sz="1100" b="1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44228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내지 마스터">
  <a:themeElements>
    <a:clrScheme name="기류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</TotalTime>
  <Words>301</Words>
  <Application>Microsoft Office PowerPoint</Application>
  <PresentationFormat>와이드스크린</PresentationFormat>
  <Paragraphs>45</Paragraphs>
  <Slides>9</Slides>
  <Notes>2</Notes>
  <HiddenSlides>0</HiddenSlides>
  <MMClips>4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Spoqa Han Sans Neo</vt:lpstr>
      <vt:lpstr>나눔고딕</vt:lpstr>
      <vt:lpstr>맑은 고딕</vt:lpstr>
      <vt:lpstr>NanumGothicExtraBold</vt:lpstr>
      <vt:lpstr>Arial</vt:lpstr>
      <vt:lpstr>표지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183</cp:revision>
  <dcterms:created xsi:type="dcterms:W3CDTF">2024-07-03T01:17:18Z</dcterms:created>
  <dcterms:modified xsi:type="dcterms:W3CDTF">2025-04-14T08:10:15Z</dcterms:modified>
</cp:coreProperties>
</file>