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sldIdLst>
    <p:sldId id="292" r:id="rId5"/>
    <p:sldId id="299" r:id="rId6"/>
    <p:sldId id="296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295" r:id="rId16"/>
  </p:sldIdLst>
  <p:sldSz cx="12192000" cy="6858000"/>
  <p:notesSz cx="6858000" cy="9144000"/>
  <p:embeddedFontLst>
    <p:embeddedFont>
      <p:font typeface="NanumGothicExtraBold" pitchFamily="2" charset="-127"/>
      <p:bold r:id="rId18"/>
    </p:embeddedFont>
    <p:embeddedFont>
      <p:font typeface="나눔고딕" pitchFamily="2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D5DA0C"/>
    <a:srgbClr val="AE1228"/>
    <a:srgbClr val="EA58D5"/>
    <a:srgbClr val="F6B8ED"/>
    <a:srgbClr val="9C3CC8"/>
    <a:srgbClr val="80B8D1"/>
    <a:srgbClr val="FFC000"/>
    <a:srgbClr val="19552A"/>
    <a:srgbClr val="633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246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" Target="slide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slide" Target="slide12.xml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8.mp3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12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7.svg"/><Relationship Id="rId4" Type="http://schemas.openxmlformats.org/officeDocument/2006/relationships/audio" Target="../media/media8.mp3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7.xml"/><Relationship Id="rId7" Type="http://schemas.openxmlformats.org/officeDocument/2006/relationships/slide" Target="slide10.xml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6.xml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" Target="slide12.xml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slide" Target="slide12.xml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" Target="slide12.xml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국악 기악곡의 종류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Ⅲ.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 74~79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2FC27-5113-BC50-A309-30360A511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2F898C5-BC24-C4CE-6B16-69F6C90C6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행진악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800609-5215-4B03-6097-5F2346B6B80C}"/>
              </a:ext>
            </a:extLst>
          </p:cNvPr>
          <p:cNvSpPr txBox="1">
            <a:spLocks/>
          </p:cNvSpPr>
          <p:nvPr/>
        </p:nvSpPr>
        <p:spPr>
          <a:xfrm>
            <a:off x="2083525" y="1422046"/>
            <a:ext cx="9408467" cy="201702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‘크게 불고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친다’는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뜻으로 일명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무령지곡’이라고도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과거 선전관청과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오영문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그리고 각 지방의 군영에 소속된 취타대에 의해 연주되던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군례악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군악대에 의해 여러 가지 의식에서 연주하던 음악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조선 시대에는 임금의 행차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통신사 행렬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군대 행진 등 행진과 궁중 잔치에서 연주되었으며 취타대는 태평소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대각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나발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나각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같은 취악기와 징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북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자바라 같은 타악기 편성으로 이루어진 취고수와 삼현육각 편성으로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세악수가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이루어졌다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현재는 가 경축 행사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외국 사절의 환송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환영 행사에 연주되며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취고수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편성에 가까운 형태의 태평소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나발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나각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징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좌고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자바라로만 편성하여 연주한다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E6762-1B8F-5FDF-F67B-9A64503F4F70}"/>
              </a:ext>
            </a:extLst>
          </p:cNvPr>
          <p:cNvSpPr txBox="1"/>
          <p:nvPr/>
        </p:nvSpPr>
        <p:spPr>
          <a:xfrm>
            <a:off x="918754" y="142204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/>
              <a:t>대취타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EAF731B4-28D3-EC58-9AFF-60FFEE4A841A}"/>
              </a:ext>
            </a:extLst>
          </p:cNvPr>
          <p:cNvCxnSpPr>
            <a:cxnSpLocks/>
          </p:cNvCxnSpPr>
          <p:nvPr/>
        </p:nvCxnSpPr>
        <p:spPr>
          <a:xfrm>
            <a:off x="951557" y="1766879"/>
            <a:ext cx="734612" cy="0"/>
          </a:xfrm>
          <a:prstGeom prst="line">
            <a:avLst/>
          </a:prstGeom>
          <a:ln w="9525" cap="flat" cmpd="sng" algn="ctr">
            <a:solidFill>
              <a:srgbClr val="AE122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순서도: 지연 3">
            <a:hlinkClick r:id="rId4" action="ppaction://hlinksldjump"/>
            <a:extLst>
              <a:ext uri="{FF2B5EF4-FFF2-40B4-BE49-F238E27FC236}">
                <a16:creationId xmlns:a16="http://schemas.microsoft.com/office/drawing/2014/main" id="{6CF6D622-1C1F-CA27-C816-13E0B3AE8483}"/>
              </a:ext>
            </a:extLst>
          </p:cNvPr>
          <p:cNvSpPr/>
          <p:nvPr/>
        </p:nvSpPr>
        <p:spPr>
          <a:xfrm>
            <a:off x="-148787" y="1275470"/>
            <a:ext cx="782336" cy="631707"/>
          </a:xfrm>
          <a:prstGeom prst="flowChartDelay">
            <a:avLst/>
          </a:prstGeom>
          <a:solidFill>
            <a:srgbClr val="AE122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A002E-B2DC-5EED-3F8A-3B2567506CEB}"/>
              </a:ext>
            </a:extLst>
          </p:cNvPr>
          <p:cNvSpPr txBox="1"/>
          <p:nvPr/>
        </p:nvSpPr>
        <p:spPr>
          <a:xfrm>
            <a:off x="-158158" y="1452824"/>
            <a:ext cx="862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err="1">
                <a:solidFill>
                  <a:schemeClr val="bg1"/>
                </a:solidFill>
              </a:rPr>
              <a:t>행진악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pic>
        <p:nvPicPr>
          <p:cNvPr id="2" name="[아침나라 중음②]_3단원_교과서_78쪽_6_행진악_대취타_음원편집">
            <a:hlinkClick r:id="" action="ppaction://media"/>
            <a:extLst>
              <a:ext uri="{FF2B5EF4-FFF2-40B4-BE49-F238E27FC236}">
                <a16:creationId xmlns:a16="http://schemas.microsoft.com/office/drawing/2014/main" id="{027FE987-BEEB-24D8-CA9F-98B59D570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378" y="2001563"/>
            <a:ext cx="466969" cy="466969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A58E4DC6-0266-1C14-1A13-7D81D11FD6AC}"/>
              </a:ext>
            </a:extLst>
          </p:cNvPr>
          <p:cNvGrpSpPr/>
          <p:nvPr/>
        </p:nvGrpSpPr>
        <p:grpSpPr>
          <a:xfrm>
            <a:off x="2562551" y="3905106"/>
            <a:ext cx="1048294" cy="411020"/>
            <a:chOff x="2162617" y="3429001"/>
            <a:chExt cx="1048294" cy="411020"/>
          </a:xfrm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88A75FE2-38E2-22F2-04FD-A5B1598C23C0}"/>
                </a:ext>
              </a:extLst>
            </p:cNvPr>
            <p:cNvSpPr/>
            <p:nvPr/>
          </p:nvSpPr>
          <p:spPr>
            <a:xfrm>
              <a:off x="2162617" y="3429001"/>
              <a:ext cx="1048294" cy="41102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B2B80-AC90-B03D-A501-DA16CA3F5EB0}"/>
                </a:ext>
              </a:extLst>
            </p:cNvPr>
            <p:cNvSpPr txBox="1"/>
            <p:nvPr/>
          </p:nvSpPr>
          <p:spPr>
            <a:xfrm>
              <a:off x="2255690" y="3496012"/>
              <a:ext cx="8621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/>
                <a:t>악기 편성</a:t>
              </a:r>
            </a:p>
          </p:txBody>
        </p:sp>
      </p:grp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54BB838-B286-8FFD-4F72-59381F112D9E}"/>
              </a:ext>
            </a:extLst>
          </p:cNvPr>
          <p:cNvSpPr/>
          <p:nvPr/>
        </p:nvSpPr>
        <p:spPr>
          <a:xfrm>
            <a:off x="4003894" y="3972116"/>
            <a:ext cx="1048294" cy="27700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7A8294-0DBF-F8E9-22E3-6F2B91FB35E8}"/>
              </a:ext>
            </a:extLst>
          </p:cNvPr>
          <p:cNvSpPr txBox="1"/>
          <p:nvPr/>
        </p:nvSpPr>
        <p:spPr>
          <a:xfrm>
            <a:off x="4096967" y="3972117"/>
            <a:ext cx="862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/>
              <a:t>타악기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0D26D5A8-6410-44A1-11E9-EC33AFA27449}"/>
              </a:ext>
            </a:extLst>
          </p:cNvPr>
          <p:cNvSpPr/>
          <p:nvPr/>
        </p:nvSpPr>
        <p:spPr>
          <a:xfrm>
            <a:off x="4003894" y="4654042"/>
            <a:ext cx="1048294" cy="27700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7B336A-46CB-F2D0-2983-22E4446E5588}"/>
              </a:ext>
            </a:extLst>
          </p:cNvPr>
          <p:cNvSpPr txBox="1"/>
          <p:nvPr/>
        </p:nvSpPr>
        <p:spPr>
          <a:xfrm>
            <a:off x="4096967" y="4654043"/>
            <a:ext cx="862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/>
              <a:t>관악기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FAA03A-8655-3165-4A70-32021F106720}"/>
              </a:ext>
            </a:extLst>
          </p:cNvPr>
          <p:cNvSpPr txBox="1"/>
          <p:nvPr/>
        </p:nvSpPr>
        <p:spPr>
          <a:xfrm>
            <a:off x="5329082" y="3972117"/>
            <a:ext cx="2160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/>
              <a:t>자바라</a:t>
            </a:r>
            <a:r>
              <a:rPr lang="en-US" altLang="ko-KR" sz="1200" dirty="0"/>
              <a:t>, </a:t>
            </a:r>
            <a:r>
              <a:rPr lang="ko-KR" altLang="en-US" sz="1200" dirty="0"/>
              <a:t>징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용고</a:t>
            </a:r>
            <a:r>
              <a:rPr lang="ko-KR" altLang="en-US" sz="1200" dirty="0"/>
              <a:t> 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3C755-0898-6F18-9C3C-E4FDD6C129F6}"/>
              </a:ext>
            </a:extLst>
          </p:cNvPr>
          <p:cNvSpPr txBox="1"/>
          <p:nvPr/>
        </p:nvSpPr>
        <p:spPr>
          <a:xfrm>
            <a:off x="5329082" y="4654042"/>
            <a:ext cx="2160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/>
              <a:t>태평소</a:t>
            </a:r>
            <a:r>
              <a:rPr lang="en-US" altLang="ko-KR" sz="1200" dirty="0"/>
              <a:t>, </a:t>
            </a:r>
            <a:r>
              <a:rPr lang="ko-KR" altLang="en-US" sz="1200" dirty="0"/>
              <a:t>나발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나각</a:t>
            </a:r>
            <a:r>
              <a:rPr lang="ko-KR" altLang="en-US" sz="1200" dirty="0"/>
              <a:t> 등</a:t>
            </a: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DA31E420-F594-A49E-9FE7-F5635892BEB1}"/>
              </a:ext>
            </a:extLst>
          </p:cNvPr>
          <p:cNvCxnSpPr/>
          <p:nvPr/>
        </p:nvCxnSpPr>
        <p:spPr>
          <a:xfrm>
            <a:off x="5401070" y="4897250"/>
            <a:ext cx="523875" cy="0"/>
          </a:xfrm>
          <a:prstGeom prst="line">
            <a:avLst/>
          </a:prstGeom>
          <a:ln w="9525">
            <a:solidFill>
              <a:srgbClr val="AE1228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AF7B620-6F0B-51F4-61A9-41BF13655ECD}"/>
              </a:ext>
            </a:extLst>
          </p:cNvPr>
          <p:cNvSpPr txBox="1"/>
          <p:nvPr/>
        </p:nvSpPr>
        <p:spPr>
          <a:xfrm>
            <a:off x="5481360" y="5219172"/>
            <a:ext cx="1430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C00000"/>
                </a:solidFill>
              </a:rPr>
              <a:t>유일한 가락 악기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F7D6D6E1-586E-C1A5-FFB6-B8C39D5D3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1930" y="3647705"/>
            <a:ext cx="1576607" cy="2566672"/>
          </a:xfrm>
          <a:prstGeom prst="rect">
            <a:avLst/>
          </a:prstGeom>
        </p:spPr>
      </p:pic>
      <p:sp>
        <p:nvSpPr>
          <p:cNvPr id="26" name="말풍선: 타원형 25">
            <a:extLst>
              <a:ext uri="{FF2B5EF4-FFF2-40B4-BE49-F238E27FC236}">
                <a16:creationId xmlns:a16="http://schemas.microsoft.com/office/drawing/2014/main" id="{0132BDC8-D437-A248-AD8A-02D683630520}"/>
              </a:ext>
            </a:extLst>
          </p:cNvPr>
          <p:cNvSpPr/>
          <p:nvPr/>
        </p:nvSpPr>
        <p:spPr>
          <a:xfrm rot="18746337" flipH="1">
            <a:off x="7915364" y="3380396"/>
            <a:ext cx="1287006" cy="1273729"/>
          </a:xfrm>
          <a:prstGeom prst="wedgeEllipseCallou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9076B5-9E52-7EDB-3553-AC7FC77EDBDC}"/>
              </a:ext>
            </a:extLst>
          </p:cNvPr>
          <p:cNvSpPr txBox="1"/>
          <p:nvPr/>
        </p:nvSpPr>
        <p:spPr>
          <a:xfrm>
            <a:off x="8107462" y="3668735"/>
            <a:ext cx="902811" cy="697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 err="1"/>
              <a:t>명금일하</a:t>
            </a:r>
            <a:endParaRPr lang="en-US" altLang="ko-KR" sz="1400" dirty="0"/>
          </a:p>
          <a:p>
            <a:pPr algn="ctr">
              <a:lnSpc>
                <a:spcPct val="150000"/>
              </a:lnSpc>
            </a:pPr>
            <a:r>
              <a:rPr lang="ko-KR" altLang="en-US" sz="1400" dirty="0"/>
              <a:t>대취타</a:t>
            </a:r>
          </a:p>
        </p:txBody>
      </p: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B2ECE156-6C93-B9BE-9769-927B07438828}"/>
              </a:ext>
            </a:extLst>
          </p:cNvPr>
          <p:cNvCxnSpPr/>
          <p:nvPr/>
        </p:nvCxnSpPr>
        <p:spPr>
          <a:xfrm>
            <a:off x="5663007" y="4931041"/>
            <a:ext cx="147638" cy="288131"/>
          </a:xfrm>
          <a:prstGeom prst="straightConnector1">
            <a:avLst/>
          </a:prstGeom>
          <a:ln>
            <a:solidFill>
              <a:srgbClr val="AE1228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3" name="그래픽 32" descr="뒤로 단색으로 채워진">
            <a:hlinkClick r:id="rId7" action="ppaction://hlinksldjump"/>
            <a:extLst>
              <a:ext uri="{FF2B5EF4-FFF2-40B4-BE49-F238E27FC236}">
                <a16:creationId xmlns:a16="http://schemas.microsoft.com/office/drawing/2014/main" id="{08383A6E-397D-E0F7-6374-685E793A88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70476" y="5733752"/>
            <a:ext cx="415684" cy="415684"/>
          </a:xfrm>
          <a:prstGeom prst="rect">
            <a:avLst/>
          </a:prstGeom>
        </p:spPr>
      </p:pic>
      <p:sp>
        <p:nvSpPr>
          <p:cNvPr id="35" name="TextBox 34">
            <a:hlinkClick r:id="rId7" action="ppaction://hlinksldjump"/>
            <a:extLst>
              <a:ext uri="{FF2B5EF4-FFF2-40B4-BE49-F238E27FC236}">
                <a16:creationId xmlns:a16="http://schemas.microsoft.com/office/drawing/2014/main" id="{2B515C3A-E41F-2D6E-ADD4-98A356037558}"/>
              </a:ext>
            </a:extLst>
          </p:cNvPr>
          <p:cNvSpPr txBox="1"/>
          <p:nvPr/>
        </p:nvSpPr>
        <p:spPr>
          <a:xfrm>
            <a:off x="11117580" y="580309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267273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2FC27-5113-BC50-A309-30360A511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42D526B9-E0A4-1A4A-6A4D-69109FDE634A}"/>
              </a:ext>
            </a:extLst>
          </p:cNvPr>
          <p:cNvCxnSpPr/>
          <p:nvPr/>
        </p:nvCxnSpPr>
        <p:spPr>
          <a:xfrm flipH="1" flipV="1">
            <a:off x="7992000" y="3535680"/>
            <a:ext cx="786240" cy="960120"/>
          </a:xfrm>
          <a:prstGeom prst="line">
            <a:avLst/>
          </a:prstGeom>
          <a:ln>
            <a:solidFill>
              <a:srgbClr val="3CC8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2F898C5-BC24-C4CE-6B16-69F6C90C6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국악 관현악</a:t>
            </a:r>
            <a:r>
              <a:rPr kumimoji="1" lang="en-US" altLang="ko-KR" dirty="0">
                <a:latin typeface="+mn-ea"/>
                <a:ea typeface="+mn-ea"/>
              </a:rPr>
              <a:t>&amp;</a:t>
            </a:r>
            <a:r>
              <a:rPr kumimoji="1" lang="ko-KR" altLang="en-US" dirty="0">
                <a:latin typeface="+mn-ea"/>
                <a:ea typeface="+mn-ea"/>
              </a:rPr>
              <a:t>창작 국악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800609-5215-4B03-6097-5F2346B6B80C}"/>
              </a:ext>
            </a:extLst>
          </p:cNvPr>
          <p:cNvSpPr txBox="1">
            <a:spLocks/>
          </p:cNvSpPr>
          <p:nvPr/>
        </p:nvSpPr>
        <p:spPr>
          <a:xfrm>
            <a:off x="3618205" y="1483281"/>
            <a:ext cx="7873787" cy="96872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악곡은 작곡가이자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타악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연주자인 이경섭이 작곡한 곡으로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모둠북과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관현악의 협연으로 이루어진다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국악관현악의 역동적이고 섬세한 선율과 북의 강력한 장단인 휘모리장단과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엇모리장단을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바탕으로 대중적이면서도 강한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박자의 리듬이 혼합되어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E6762-1B8F-5FDF-F67B-9A64503F4F70}"/>
              </a:ext>
            </a:extLst>
          </p:cNvPr>
          <p:cNvSpPr txBox="1"/>
          <p:nvPr/>
        </p:nvSpPr>
        <p:spPr>
          <a:xfrm>
            <a:off x="851329" y="1422046"/>
            <a:ext cx="2549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/>
              <a:t>모둠북을</a:t>
            </a:r>
            <a:r>
              <a:rPr lang="ko-KR" altLang="en-US" sz="1600" dirty="0"/>
              <a:t> 위한 협주곡 ‘타’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EAF731B4-28D3-EC58-9AFF-60FFEE4A841A}"/>
              </a:ext>
            </a:extLst>
          </p:cNvPr>
          <p:cNvCxnSpPr>
            <a:cxnSpLocks/>
          </p:cNvCxnSpPr>
          <p:nvPr/>
        </p:nvCxnSpPr>
        <p:spPr>
          <a:xfrm>
            <a:off x="884132" y="1766879"/>
            <a:ext cx="2372668" cy="0"/>
          </a:xfrm>
          <a:prstGeom prst="line">
            <a:avLst/>
          </a:prstGeom>
          <a:ln w="9525" cap="flat" cmpd="sng" algn="ctr">
            <a:solidFill>
              <a:srgbClr val="D5DA0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순서도: 지연 3">
            <a:hlinkClick r:id="rId6" action="ppaction://hlinksldjump"/>
            <a:extLst>
              <a:ext uri="{FF2B5EF4-FFF2-40B4-BE49-F238E27FC236}">
                <a16:creationId xmlns:a16="http://schemas.microsoft.com/office/drawing/2014/main" id="{6CF6D622-1C1F-CA27-C816-13E0B3AE8483}"/>
              </a:ext>
            </a:extLst>
          </p:cNvPr>
          <p:cNvSpPr/>
          <p:nvPr/>
        </p:nvSpPr>
        <p:spPr>
          <a:xfrm>
            <a:off x="-148787" y="1275470"/>
            <a:ext cx="782336" cy="631707"/>
          </a:xfrm>
          <a:prstGeom prst="flowChartDelay">
            <a:avLst/>
          </a:prstGeom>
          <a:solidFill>
            <a:srgbClr val="D5DA0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A002E-B2DC-5EED-3F8A-3B2567506CEB}"/>
              </a:ext>
            </a:extLst>
          </p:cNvPr>
          <p:cNvSpPr txBox="1"/>
          <p:nvPr/>
        </p:nvSpPr>
        <p:spPr>
          <a:xfrm>
            <a:off x="-158158" y="1375879"/>
            <a:ext cx="8621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/>
              <a:t>국악</a:t>
            </a:r>
            <a:endParaRPr lang="en-US" altLang="ko-KR" sz="1100" dirty="0"/>
          </a:p>
          <a:p>
            <a:pPr algn="ctr"/>
            <a:r>
              <a:rPr lang="ko-KR" altLang="en-US" sz="1100" dirty="0"/>
              <a:t>관현악</a:t>
            </a:r>
          </a:p>
        </p:txBody>
      </p:sp>
      <p:pic>
        <p:nvPicPr>
          <p:cNvPr id="13" name="[아침나라 중음②]_3단원_교과서_79쪽_7.국악 기악곡의 종류_모듬북을 위한 연주곡 타_음원편집">
            <a:hlinkClick r:id="" action="ppaction://media"/>
            <a:extLst>
              <a:ext uri="{FF2B5EF4-FFF2-40B4-BE49-F238E27FC236}">
                <a16:creationId xmlns:a16="http://schemas.microsoft.com/office/drawing/2014/main" id="{E628AD8A-4ED9-5F4A-4009-BB5BD2BE1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3789" y="1975998"/>
            <a:ext cx="384175" cy="384175"/>
          </a:xfrm>
          <a:prstGeom prst="rect">
            <a:avLst/>
          </a:prstGeom>
        </p:spPr>
      </p:pic>
      <p:sp>
        <p:nvSpPr>
          <p:cNvPr id="19" name="순서도: 지연 18">
            <a:hlinkClick r:id="rId6" action="ppaction://hlinksldjump"/>
            <a:extLst>
              <a:ext uri="{FF2B5EF4-FFF2-40B4-BE49-F238E27FC236}">
                <a16:creationId xmlns:a16="http://schemas.microsoft.com/office/drawing/2014/main" id="{2659131C-332E-E30C-1342-FD9718C7852D}"/>
              </a:ext>
            </a:extLst>
          </p:cNvPr>
          <p:cNvSpPr/>
          <p:nvPr/>
        </p:nvSpPr>
        <p:spPr>
          <a:xfrm>
            <a:off x="-148787" y="3718821"/>
            <a:ext cx="782336" cy="631707"/>
          </a:xfrm>
          <a:prstGeom prst="flowChartDelay">
            <a:avLst/>
          </a:prstGeom>
          <a:solidFill>
            <a:srgbClr val="3CC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C498D9-94BB-A60B-01AC-7F555E27E3F1}"/>
              </a:ext>
            </a:extLst>
          </p:cNvPr>
          <p:cNvSpPr txBox="1"/>
          <p:nvPr/>
        </p:nvSpPr>
        <p:spPr>
          <a:xfrm>
            <a:off x="-158158" y="3819231"/>
            <a:ext cx="8621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창작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국악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F70E4D-7AFA-E07A-EA94-FB20A07BDF52}"/>
              </a:ext>
            </a:extLst>
          </p:cNvPr>
          <p:cNvSpPr txBox="1"/>
          <p:nvPr/>
        </p:nvSpPr>
        <p:spPr>
          <a:xfrm>
            <a:off x="1465172" y="381923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/>
              <a:t>거문장난감</a:t>
            </a:r>
            <a:endParaRPr lang="ko-KR" altLang="en-US" sz="1600" dirty="0"/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E875E3C0-64B7-7192-FAAB-A575A708C574}"/>
              </a:ext>
            </a:extLst>
          </p:cNvPr>
          <p:cNvCxnSpPr>
            <a:cxnSpLocks/>
          </p:cNvCxnSpPr>
          <p:nvPr/>
        </p:nvCxnSpPr>
        <p:spPr>
          <a:xfrm>
            <a:off x="884132" y="4164064"/>
            <a:ext cx="2372668" cy="0"/>
          </a:xfrm>
          <a:prstGeom prst="line">
            <a:avLst/>
          </a:prstGeom>
          <a:ln w="9525" cap="flat" cmpd="sng" algn="ctr">
            <a:solidFill>
              <a:srgbClr val="3CC86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8" name="[아침나라 중음②]_3단원_교과서_79쪽_8.창작국악_거문장난감_음원편집">
            <a:hlinkClick r:id="" action="ppaction://media"/>
            <a:extLst>
              <a:ext uri="{FF2B5EF4-FFF2-40B4-BE49-F238E27FC236}">
                <a16:creationId xmlns:a16="http://schemas.microsoft.com/office/drawing/2014/main" id="{98D2C42A-E48E-D383-5CDF-6DAF346E79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6802" y="4412524"/>
            <a:ext cx="418147" cy="418147"/>
          </a:xfrm>
          <a:prstGeom prst="rect">
            <a:avLst/>
          </a:prstGeom>
        </p:spPr>
      </p:pic>
      <p:sp>
        <p:nvSpPr>
          <p:cNvPr id="29" name="텍스트 개체 틀 1">
            <a:extLst>
              <a:ext uri="{FF2B5EF4-FFF2-40B4-BE49-F238E27FC236}">
                <a16:creationId xmlns:a16="http://schemas.microsoft.com/office/drawing/2014/main" id="{133FF83A-A6E1-F112-3CDA-C2B49B627AAF}"/>
              </a:ext>
            </a:extLst>
          </p:cNvPr>
          <p:cNvSpPr txBox="1">
            <a:spLocks/>
          </p:cNvSpPr>
          <p:nvPr/>
        </p:nvSpPr>
        <p:spPr>
          <a:xfrm>
            <a:off x="3466884" y="3819230"/>
            <a:ext cx="7873787" cy="132426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악곡은 제목에서 알 수 있듯이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백악지장이라는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거문고의 근엄한 이미지를 탈피하고자 하는 의도가 느껴진다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자동차 광고의 배경 음악으로도 사용되며 대중들에게 한층 친숙하게 다가간 이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연주곡은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거문고라는 전통 악기에 대한 고정관념을 무너뜨린다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루프 스테이션을 활용하여 거문고의 다양한 소리를 연주하였다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12C8DCEC-BBA7-42AC-9772-D959D05FBC58}"/>
              </a:ext>
            </a:extLst>
          </p:cNvPr>
          <p:cNvSpPr/>
          <p:nvPr/>
        </p:nvSpPr>
        <p:spPr>
          <a:xfrm>
            <a:off x="8176260" y="4495800"/>
            <a:ext cx="1188720" cy="292159"/>
          </a:xfrm>
          <a:prstGeom prst="roundRect">
            <a:avLst/>
          </a:prstGeom>
          <a:solidFill>
            <a:srgbClr val="3CC864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8C04D961-6F23-79B6-A479-2BF534A1B70F}"/>
              </a:ext>
            </a:extLst>
          </p:cNvPr>
          <p:cNvSpPr/>
          <p:nvPr/>
        </p:nvSpPr>
        <p:spPr>
          <a:xfrm>
            <a:off x="6035040" y="2952623"/>
            <a:ext cx="2259965" cy="583057"/>
          </a:xfrm>
          <a:prstGeom prst="roundRect">
            <a:avLst/>
          </a:prstGeom>
          <a:solidFill>
            <a:srgbClr val="3CC864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>
                <a:solidFill>
                  <a:schemeClr val="tx1"/>
                </a:solidFill>
              </a:rPr>
              <a:t>반복되는 구간에 소리를 쌓아 나가는 방식으로 즉흥적인 연주와 실시간 음악 창작이 가능한 음향 장비이다</a:t>
            </a:r>
            <a:r>
              <a:rPr lang="en-US" altLang="ko-KR" sz="900" dirty="0">
                <a:solidFill>
                  <a:schemeClr val="tx1"/>
                </a:solidFill>
              </a:rPr>
              <a:t>.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122E0F09-E55B-0CD3-D04F-A2DADB77E3CF}"/>
              </a:ext>
            </a:extLst>
          </p:cNvPr>
          <p:cNvSpPr/>
          <p:nvPr/>
        </p:nvSpPr>
        <p:spPr>
          <a:xfrm>
            <a:off x="4284662" y="5367711"/>
            <a:ext cx="5760720" cy="5830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i="1" dirty="0">
                <a:solidFill>
                  <a:srgbClr val="00B050"/>
                </a:solidFill>
              </a:rPr>
              <a:t>이 곡의 장르는 국악일까</a:t>
            </a:r>
            <a:r>
              <a:rPr lang="en-US" altLang="ko-KR" sz="1600" i="1" dirty="0">
                <a:solidFill>
                  <a:srgbClr val="00B050"/>
                </a:solidFill>
              </a:rPr>
              <a:t>? </a:t>
            </a:r>
            <a:r>
              <a:rPr lang="ko-KR" altLang="en-US" sz="1600" i="1" dirty="0">
                <a:solidFill>
                  <a:srgbClr val="00B050"/>
                </a:solidFill>
              </a:rPr>
              <a:t>어떤 장르에 해당할까</a:t>
            </a:r>
            <a:r>
              <a:rPr lang="en-US" altLang="ko-KR" sz="1600" i="1" dirty="0">
                <a:solidFill>
                  <a:srgbClr val="00B050"/>
                </a:solidFill>
              </a:rPr>
              <a:t>?</a:t>
            </a:r>
            <a:endParaRPr lang="ko-KR" altLang="en-US" sz="1600" i="1" dirty="0">
              <a:solidFill>
                <a:srgbClr val="00B050"/>
              </a:solidFill>
            </a:endParaRPr>
          </a:p>
        </p:txBody>
      </p:sp>
      <p:pic>
        <p:nvPicPr>
          <p:cNvPr id="38" name="그래픽 37" descr="뒤로 단색으로 채워진">
            <a:hlinkClick r:id="rId8" action="ppaction://hlinksldjump"/>
            <a:extLst>
              <a:ext uri="{FF2B5EF4-FFF2-40B4-BE49-F238E27FC236}">
                <a16:creationId xmlns:a16="http://schemas.microsoft.com/office/drawing/2014/main" id="{FEA87FDD-CE4B-778F-8570-2A849315C7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70476" y="5733752"/>
            <a:ext cx="415684" cy="415684"/>
          </a:xfrm>
          <a:prstGeom prst="rect">
            <a:avLst/>
          </a:prstGeom>
        </p:spPr>
      </p:pic>
      <p:sp>
        <p:nvSpPr>
          <p:cNvPr id="39" name="TextBox 38">
            <a:hlinkClick r:id="rId8" action="ppaction://hlinksldjump"/>
            <a:extLst>
              <a:ext uri="{FF2B5EF4-FFF2-40B4-BE49-F238E27FC236}">
                <a16:creationId xmlns:a16="http://schemas.microsoft.com/office/drawing/2014/main" id="{4AB2AFCA-CD6E-D487-8404-3A84B5C7EC2E}"/>
              </a:ext>
            </a:extLst>
          </p:cNvPr>
          <p:cNvSpPr txBox="1"/>
          <p:nvPr/>
        </p:nvSpPr>
        <p:spPr>
          <a:xfrm>
            <a:off x="11117580" y="580309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63516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1" grpId="0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39588"/>
            <a:ext cx="5760000" cy="1456509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다양한 종류의 국악 기악곡을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감상하고 음악적 특징을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설명할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다양한 국악 기악곡의 종류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" name="눈물 방울 7">
            <a:hlinkClick r:id="rId2" action="ppaction://hlinksldjump"/>
            <a:extLst>
              <a:ext uri="{FF2B5EF4-FFF2-40B4-BE49-F238E27FC236}">
                <a16:creationId xmlns:a16="http://schemas.microsoft.com/office/drawing/2014/main" id="{009D59C5-E180-975E-E193-CEB591698C22}"/>
              </a:ext>
            </a:extLst>
          </p:cNvPr>
          <p:cNvSpPr/>
          <p:nvPr/>
        </p:nvSpPr>
        <p:spPr>
          <a:xfrm>
            <a:off x="7369737" y="4345741"/>
            <a:ext cx="1365070" cy="121446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</a:rPr>
              <a:t>병주</a:t>
            </a:r>
          </a:p>
        </p:txBody>
      </p:sp>
      <p:sp>
        <p:nvSpPr>
          <p:cNvPr id="9" name="눈물 방울 8">
            <a:hlinkClick r:id="rId3" action="ppaction://hlinksldjump"/>
            <a:extLst>
              <a:ext uri="{FF2B5EF4-FFF2-40B4-BE49-F238E27FC236}">
                <a16:creationId xmlns:a16="http://schemas.microsoft.com/office/drawing/2014/main" id="{2107C8E6-D136-BF8D-AE37-C34CC66DE4DA}"/>
              </a:ext>
            </a:extLst>
          </p:cNvPr>
          <p:cNvSpPr/>
          <p:nvPr/>
        </p:nvSpPr>
        <p:spPr>
          <a:xfrm>
            <a:off x="3523948" y="1841157"/>
            <a:ext cx="1365070" cy="1214466"/>
          </a:xfrm>
          <a:prstGeom prst="teardrop">
            <a:avLst/>
          </a:prstGeom>
          <a:solidFill>
            <a:srgbClr val="9C3CC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</a:rPr>
              <a:t>대풍류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눈물 방울 9">
            <a:hlinkClick r:id="rId4" action="ppaction://hlinksldjump"/>
            <a:extLst>
              <a:ext uri="{FF2B5EF4-FFF2-40B4-BE49-F238E27FC236}">
                <a16:creationId xmlns:a16="http://schemas.microsoft.com/office/drawing/2014/main" id="{BE5CB553-8E16-1E66-3AF0-22A0F13E2033}"/>
              </a:ext>
            </a:extLst>
          </p:cNvPr>
          <p:cNvSpPr/>
          <p:nvPr/>
        </p:nvSpPr>
        <p:spPr>
          <a:xfrm>
            <a:off x="7369737" y="1841157"/>
            <a:ext cx="1365070" cy="1214466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</a:rPr>
              <a:t>줄풍류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눈물 방울 10">
            <a:hlinkClick r:id="rId5" action="ppaction://hlinksldjump"/>
            <a:extLst>
              <a:ext uri="{FF2B5EF4-FFF2-40B4-BE49-F238E27FC236}">
                <a16:creationId xmlns:a16="http://schemas.microsoft.com/office/drawing/2014/main" id="{B1FDCCF4-DF5C-28ED-2F13-9573293E6E1F}"/>
              </a:ext>
            </a:extLst>
          </p:cNvPr>
          <p:cNvSpPr/>
          <p:nvPr/>
        </p:nvSpPr>
        <p:spPr>
          <a:xfrm>
            <a:off x="5350122" y="5022040"/>
            <a:ext cx="1365070" cy="1214466"/>
          </a:xfrm>
          <a:prstGeom prst="teardrop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</a:rPr>
              <a:t>독주</a:t>
            </a:r>
          </a:p>
        </p:txBody>
      </p:sp>
      <p:sp>
        <p:nvSpPr>
          <p:cNvPr id="13" name="사각형: 모서리가 접힌 도형 12">
            <a:extLst>
              <a:ext uri="{FF2B5EF4-FFF2-40B4-BE49-F238E27FC236}">
                <a16:creationId xmlns:a16="http://schemas.microsoft.com/office/drawing/2014/main" id="{0E82535C-F1B1-039A-4AB7-571D96ADDF1A}"/>
              </a:ext>
            </a:extLst>
          </p:cNvPr>
          <p:cNvSpPr/>
          <p:nvPr/>
        </p:nvSpPr>
        <p:spPr>
          <a:xfrm>
            <a:off x="5122406" y="2964048"/>
            <a:ext cx="1820502" cy="1214468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1400" i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400" i="1" dirty="0">
                <a:solidFill>
                  <a:schemeClr val="tx1"/>
                </a:solidFill>
              </a:rPr>
              <a:t>국악 기악곡의 </a:t>
            </a:r>
            <a:endParaRPr lang="en-US" altLang="ko-KR" sz="1400" i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400" i="1" dirty="0">
                <a:solidFill>
                  <a:schemeClr val="tx1"/>
                </a:solidFill>
              </a:rPr>
              <a:t>종류를 </a:t>
            </a:r>
            <a:endParaRPr lang="en-US" altLang="ko-KR" sz="1400" i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400" i="1" dirty="0">
                <a:solidFill>
                  <a:schemeClr val="tx1"/>
                </a:solidFill>
              </a:rPr>
              <a:t>알아볼까요</a:t>
            </a:r>
            <a:r>
              <a:rPr lang="en-US" altLang="ko-KR" sz="1400" i="1" dirty="0">
                <a:solidFill>
                  <a:schemeClr val="tx1"/>
                </a:solidFill>
              </a:rPr>
              <a:t>?</a:t>
            </a:r>
            <a:endParaRPr lang="ko-KR" altLang="en-US" sz="2800" i="1" dirty="0">
              <a:solidFill>
                <a:schemeClr val="tx1"/>
              </a:solidFill>
            </a:endParaRPr>
          </a:p>
        </p:txBody>
      </p:sp>
      <p:sp>
        <p:nvSpPr>
          <p:cNvPr id="2" name="눈물 방울 1">
            <a:hlinkClick r:id="rId6" action="ppaction://hlinksldjump"/>
            <a:extLst>
              <a:ext uri="{FF2B5EF4-FFF2-40B4-BE49-F238E27FC236}">
                <a16:creationId xmlns:a16="http://schemas.microsoft.com/office/drawing/2014/main" id="{2D756D87-B081-B40C-999E-8DE47CB8F682}"/>
              </a:ext>
            </a:extLst>
          </p:cNvPr>
          <p:cNvSpPr/>
          <p:nvPr/>
        </p:nvSpPr>
        <p:spPr>
          <a:xfrm>
            <a:off x="1804741" y="2964049"/>
            <a:ext cx="1365070" cy="1214466"/>
          </a:xfrm>
          <a:prstGeom prst="teardrop">
            <a:avLst/>
          </a:prstGeom>
          <a:solidFill>
            <a:srgbClr val="F6B8E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</a:rPr>
              <a:t>제례악</a:t>
            </a:r>
          </a:p>
        </p:txBody>
      </p:sp>
      <p:sp>
        <p:nvSpPr>
          <p:cNvPr id="4" name="눈물 방울 3">
            <a:hlinkClick r:id="rId7" action="ppaction://hlinksldjump"/>
            <a:extLst>
              <a:ext uri="{FF2B5EF4-FFF2-40B4-BE49-F238E27FC236}">
                <a16:creationId xmlns:a16="http://schemas.microsoft.com/office/drawing/2014/main" id="{688716C2-F23D-AE2B-4E46-C782A73F0C29}"/>
              </a:ext>
            </a:extLst>
          </p:cNvPr>
          <p:cNvSpPr/>
          <p:nvPr/>
        </p:nvSpPr>
        <p:spPr>
          <a:xfrm>
            <a:off x="5350122" y="906058"/>
            <a:ext cx="1365070" cy="1214466"/>
          </a:xfrm>
          <a:prstGeom prst="teardrop">
            <a:avLst/>
          </a:prstGeom>
          <a:solidFill>
            <a:srgbClr val="AE122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solidFill>
                  <a:schemeClr val="bg1"/>
                </a:solidFill>
              </a:rPr>
              <a:t>행진악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눈물 방울 4">
            <a:hlinkClick r:id="rId8" action="ppaction://hlinksldjump"/>
            <a:extLst>
              <a:ext uri="{FF2B5EF4-FFF2-40B4-BE49-F238E27FC236}">
                <a16:creationId xmlns:a16="http://schemas.microsoft.com/office/drawing/2014/main" id="{643826BD-2E14-BA0D-31E8-EBCBC7B022F9}"/>
              </a:ext>
            </a:extLst>
          </p:cNvPr>
          <p:cNvSpPr/>
          <p:nvPr/>
        </p:nvSpPr>
        <p:spPr>
          <a:xfrm>
            <a:off x="8895503" y="2964049"/>
            <a:ext cx="1365070" cy="1214466"/>
          </a:xfrm>
          <a:prstGeom prst="teardrop">
            <a:avLst/>
          </a:prstGeom>
          <a:solidFill>
            <a:srgbClr val="D5DA0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</a:rPr>
              <a:t>국악 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</a:rPr>
              <a:t>관현악</a:t>
            </a:r>
          </a:p>
        </p:txBody>
      </p:sp>
      <p:sp>
        <p:nvSpPr>
          <p:cNvPr id="6" name="눈물 방울 5">
            <a:hlinkClick r:id="rId8" action="ppaction://hlinksldjump"/>
            <a:extLst>
              <a:ext uri="{FF2B5EF4-FFF2-40B4-BE49-F238E27FC236}">
                <a16:creationId xmlns:a16="http://schemas.microsoft.com/office/drawing/2014/main" id="{EEA1B374-7631-F902-E4A4-A897BB5E9BB5}"/>
              </a:ext>
            </a:extLst>
          </p:cNvPr>
          <p:cNvSpPr/>
          <p:nvPr/>
        </p:nvSpPr>
        <p:spPr>
          <a:xfrm>
            <a:off x="3523948" y="4345741"/>
            <a:ext cx="1365070" cy="1214466"/>
          </a:xfrm>
          <a:prstGeom prst="teardrop">
            <a:avLst/>
          </a:prstGeom>
          <a:solidFill>
            <a:srgbClr val="3CC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</a:rPr>
              <a:t>창작 국악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국악 독주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14982A3-D9EE-9E27-3B5F-ECE79A27A342}"/>
              </a:ext>
            </a:extLst>
          </p:cNvPr>
          <p:cNvSpPr txBox="1">
            <a:spLocks/>
          </p:cNvSpPr>
          <p:nvPr/>
        </p:nvSpPr>
        <p:spPr>
          <a:xfrm>
            <a:off x="2363938" y="1363323"/>
            <a:ext cx="8909308" cy="9246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청성’은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높은음을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뜻하고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자진한잎’은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전통 성악곡인 가곡의 순우리말 표현이다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청성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자진한잎’은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태평가’의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가락을 높이고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시김새를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더하여 만든 것으로 주로 관악기인 대금이나 단소 독주곡으로 연주된다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다른 이름으로는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요천순일지곡’이라고도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EB883F-AA91-9F7B-5710-BD35C53A2F32}"/>
              </a:ext>
            </a:extLst>
          </p:cNvPr>
          <p:cNvSpPr txBox="1"/>
          <p:nvPr/>
        </p:nvSpPr>
        <p:spPr>
          <a:xfrm>
            <a:off x="774103" y="136332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/>
              <a:t>청성자진한잎</a:t>
            </a:r>
            <a:endParaRPr lang="ko-KR" altLang="en-US" sz="1600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3783857C-1883-6E53-2BA3-D88C2C7FE0CB}"/>
              </a:ext>
            </a:extLst>
          </p:cNvPr>
          <p:cNvCxnSpPr>
            <a:cxnSpLocks/>
          </p:cNvCxnSpPr>
          <p:nvPr/>
        </p:nvCxnSpPr>
        <p:spPr>
          <a:xfrm>
            <a:off x="807612" y="1708156"/>
            <a:ext cx="1348755" cy="0"/>
          </a:xfrm>
          <a:prstGeom prst="line">
            <a:avLst/>
          </a:prstGeom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순서도: 지연 3">
            <a:hlinkClick r:id="rId4" action="ppaction://hlinksldjump"/>
            <a:extLst>
              <a:ext uri="{FF2B5EF4-FFF2-40B4-BE49-F238E27FC236}">
                <a16:creationId xmlns:a16="http://schemas.microsoft.com/office/drawing/2014/main" id="{4ACC8418-5C53-6A3B-7052-72289D3B13C8}"/>
              </a:ext>
            </a:extLst>
          </p:cNvPr>
          <p:cNvSpPr/>
          <p:nvPr/>
        </p:nvSpPr>
        <p:spPr>
          <a:xfrm>
            <a:off x="-148787" y="1275470"/>
            <a:ext cx="782336" cy="631707"/>
          </a:xfrm>
          <a:prstGeom prst="flowChartDelay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C7D999-FB67-F658-5F9D-6DCE3E6C80FA}"/>
              </a:ext>
            </a:extLst>
          </p:cNvPr>
          <p:cNvSpPr txBox="1"/>
          <p:nvPr/>
        </p:nvSpPr>
        <p:spPr>
          <a:xfrm>
            <a:off x="-158158" y="1452824"/>
            <a:ext cx="862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/>
              <a:t>독주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A9206C7-18A1-950F-605B-FA0986327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977" y="3737771"/>
            <a:ext cx="6244046" cy="832249"/>
          </a:xfrm>
          <a:prstGeom prst="rect">
            <a:avLst/>
          </a:prstGeom>
        </p:spPr>
      </p:pic>
      <p:pic>
        <p:nvPicPr>
          <p:cNvPr id="15" name="[아침나라 중음②]_3단원_교과서_74쪽_1.독주_청성 자진한잎_음원편집">
            <a:hlinkClick r:id="" action="ppaction://media"/>
            <a:extLst>
              <a:ext uri="{FF2B5EF4-FFF2-40B4-BE49-F238E27FC236}">
                <a16:creationId xmlns:a16="http://schemas.microsoft.com/office/drawing/2014/main" id="{74B51F38-7D03-EECB-2698-65DD1E292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9583" y="3903066"/>
            <a:ext cx="330593" cy="330593"/>
          </a:xfrm>
          <a:prstGeom prst="rect">
            <a:avLst/>
          </a:prstGeom>
        </p:spPr>
      </p:pic>
      <p:pic>
        <p:nvPicPr>
          <p:cNvPr id="10" name="그래픽 9" descr="뒤로 단색으로 채워진">
            <a:hlinkClick r:id="rId7" action="ppaction://hlinksldjump"/>
            <a:extLst>
              <a:ext uri="{FF2B5EF4-FFF2-40B4-BE49-F238E27FC236}">
                <a16:creationId xmlns:a16="http://schemas.microsoft.com/office/drawing/2014/main" id="{67634462-67A1-847C-DC2F-3E242450C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70476" y="5733752"/>
            <a:ext cx="415684" cy="415684"/>
          </a:xfrm>
          <a:prstGeom prst="rect">
            <a:avLst/>
          </a:prstGeom>
        </p:spPr>
      </p:pic>
      <p:sp>
        <p:nvSpPr>
          <p:cNvPr id="12" name="TextBox 11">
            <a:hlinkClick r:id="rId7" action="ppaction://hlinksldjump"/>
            <a:extLst>
              <a:ext uri="{FF2B5EF4-FFF2-40B4-BE49-F238E27FC236}">
                <a16:creationId xmlns:a16="http://schemas.microsoft.com/office/drawing/2014/main" id="{1B381953-44C8-55FA-0044-55C2164AF08D}"/>
              </a:ext>
            </a:extLst>
          </p:cNvPr>
          <p:cNvSpPr txBox="1"/>
          <p:nvPr/>
        </p:nvSpPr>
        <p:spPr>
          <a:xfrm>
            <a:off x="11117580" y="580309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9085076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60DB9-FA4E-2471-8602-42408D11C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A584DB1-A422-681E-E8DF-636A91DEF0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국악 </a:t>
            </a:r>
            <a:r>
              <a:rPr kumimoji="1" lang="ko-KR" altLang="en-US" dirty="0"/>
              <a:t>병주 </a:t>
            </a:r>
            <a:r>
              <a:rPr kumimoji="1" lang="ko-KR" altLang="en-US" dirty="0">
                <a:latin typeface="+mn-ea"/>
                <a:ea typeface="+mn-ea"/>
              </a:rPr>
              <a:t>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E18E268-A139-1F18-9012-ABAFAC9FD9D0}"/>
              </a:ext>
            </a:extLst>
          </p:cNvPr>
          <p:cNvSpPr txBox="1">
            <a:spLocks/>
          </p:cNvSpPr>
          <p:nvPr/>
        </p:nvSpPr>
        <p:spPr>
          <a:xfrm>
            <a:off x="2363938" y="1363323"/>
            <a:ext cx="8909308" cy="68754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수룡음’은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가곡 중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평롱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’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계락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’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편수대엽’을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기악으로 연주하는 음악이다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586263-4FC9-17B0-FBAD-0055558ABF8E}"/>
              </a:ext>
            </a:extLst>
          </p:cNvPr>
          <p:cNvSpPr txBox="1"/>
          <p:nvPr/>
        </p:nvSpPr>
        <p:spPr>
          <a:xfrm>
            <a:off x="1098634" y="13633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/>
              <a:t>수룡음</a:t>
            </a:r>
            <a:endParaRPr lang="ko-KR" altLang="en-US" sz="1600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10AF40AC-694A-56D6-4BAD-5D121B7898A2}"/>
              </a:ext>
            </a:extLst>
          </p:cNvPr>
          <p:cNvCxnSpPr>
            <a:cxnSpLocks/>
          </p:cNvCxnSpPr>
          <p:nvPr/>
        </p:nvCxnSpPr>
        <p:spPr>
          <a:xfrm>
            <a:off x="1059995" y="1708156"/>
            <a:ext cx="877497" cy="0"/>
          </a:xfrm>
          <a:prstGeom prst="line">
            <a:avLst/>
          </a:prstGeom>
          <a:ln w="952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순서도: 지연 3">
            <a:hlinkClick r:id="rId4" action="ppaction://hlinksldjump"/>
            <a:extLst>
              <a:ext uri="{FF2B5EF4-FFF2-40B4-BE49-F238E27FC236}">
                <a16:creationId xmlns:a16="http://schemas.microsoft.com/office/drawing/2014/main" id="{7220708F-FC56-2DCC-0069-2A2C0AD8FB73}"/>
              </a:ext>
            </a:extLst>
          </p:cNvPr>
          <p:cNvSpPr/>
          <p:nvPr/>
        </p:nvSpPr>
        <p:spPr>
          <a:xfrm>
            <a:off x="-148787" y="1275470"/>
            <a:ext cx="782336" cy="631707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DF2E97-F47C-521C-7BE6-5604DA8F5C3C}"/>
              </a:ext>
            </a:extLst>
          </p:cNvPr>
          <p:cNvSpPr txBox="1"/>
          <p:nvPr/>
        </p:nvSpPr>
        <p:spPr>
          <a:xfrm>
            <a:off x="-158158" y="1452824"/>
            <a:ext cx="862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/>
              <a:t>병주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2E2551E-9958-17A2-4B9B-B8D437EA6F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39356" y="2266405"/>
            <a:ext cx="5313287" cy="2848770"/>
          </a:xfrm>
          <a:prstGeom prst="rect">
            <a:avLst/>
          </a:prstGeom>
        </p:spPr>
      </p:pic>
      <p:pic>
        <p:nvPicPr>
          <p:cNvPr id="16" name="[아침나라 중음②]_3단원_교과서_74쪽_2.병주_수룡음_음원편집">
            <a:hlinkClick r:id="" action="ppaction://media"/>
            <a:extLst>
              <a:ext uri="{FF2B5EF4-FFF2-40B4-BE49-F238E27FC236}">
                <a16:creationId xmlns:a16="http://schemas.microsoft.com/office/drawing/2014/main" id="{AF2AE455-7246-45FC-B134-BC8FCA30E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0987" y="2407059"/>
            <a:ext cx="391614" cy="391614"/>
          </a:xfrm>
          <a:prstGeom prst="rect">
            <a:avLst/>
          </a:prstGeom>
        </p:spPr>
      </p:pic>
      <p:pic>
        <p:nvPicPr>
          <p:cNvPr id="2" name="그래픽 1" descr="뒤로 단색으로 채워진">
            <a:hlinkClick r:id="rId7" action="ppaction://hlinksldjump"/>
            <a:extLst>
              <a:ext uri="{FF2B5EF4-FFF2-40B4-BE49-F238E27FC236}">
                <a16:creationId xmlns:a16="http://schemas.microsoft.com/office/drawing/2014/main" id="{C0ED385E-1EFB-4A69-9F80-8E5D10BEA8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70476" y="5733752"/>
            <a:ext cx="415684" cy="415684"/>
          </a:xfrm>
          <a:prstGeom prst="rect">
            <a:avLst/>
          </a:prstGeom>
        </p:spPr>
      </p:pic>
      <p:sp>
        <p:nvSpPr>
          <p:cNvPr id="5" name="TextBox 4">
            <a:hlinkClick r:id="rId7" action="ppaction://hlinksldjump"/>
            <a:extLst>
              <a:ext uri="{FF2B5EF4-FFF2-40B4-BE49-F238E27FC236}">
                <a16:creationId xmlns:a16="http://schemas.microsoft.com/office/drawing/2014/main" id="{3B33C54E-256F-B63A-366D-88387FEA2EDD}"/>
              </a:ext>
            </a:extLst>
          </p:cNvPr>
          <p:cNvSpPr txBox="1"/>
          <p:nvPr/>
        </p:nvSpPr>
        <p:spPr>
          <a:xfrm>
            <a:off x="11117580" y="580309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8740317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74981-DEDC-F7A0-EEDA-6DDD72258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1133CB0-C87E-2BE5-53CE-1044632D62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줄풍류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8B5BCA3-3049-D760-A5D7-7AB5E249700B}"/>
              </a:ext>
            </a:extLst>
          </p:cNvPr>
          <p:cNvSpPr txBox="1">
            <a:spLocks/>
          </p:cNvSpPr>
          <p:nvPr/>
        </p:nvSpPr>
        <p:spPr>
          <a:xfrm>
            <a:off x="2363938" y="1422046"/>
            <a:ext cx="8909308" cy="134003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‘현악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영산회상’은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풍류방에서 연주되던 대표적인 악곡으로 ‘영산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회상불보살’이라는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성악곡에서 나와 만들어진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17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세기 후반 기악곡이다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거문고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가야금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양금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해금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단소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세피리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대금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장구 등의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단잽이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편성으로 연주한다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본래 궁중 의식에서 대규모의 관현악과 성악으로 연주되었으나 민간 풍류방에서 작은 규모로 여러 변주곡을 만들어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9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곡의 모음곡으로 완성되었다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0D3C4B-964E-0458-7DD5-D99D6FB043C2}"/>
              </a:ext>
            </a:extLst>
          </p:cNvPr>
          <p:cNvSpPr txBox="1"/>
          <p:nvPr/>
        </p:nvSpPr>
        <p:spPr>
          <a:xfrm>
            <a:off x="790010" y="1422046"/>
            <a:ext cx="1487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/>
              <a:t>현악 영산회상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90A3EDB9-AA55-EEF6-9A87-FDE115AD8400}"/>
              </a:ext>
            </a:extLst>
          </p:cNvPr>
          <p:cNvCxnSpPr>
            <a:cxnSpLocks/>
          </p:cNvCxnSpPr>
          <p:nvPr/>
        </p:nvCxnSpPr>
        <p:spPr>
          <a:xfrm>
            <a:off x="855617" y="1766879"/>
            <a:ext cx="1332412" cy="0"/>
          </a:xfrm>
          <a:prstGeom prst="line">
            <a:avLst/>
          </a:prstGeom>
          <a:ln w="952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순서도: 지연 3">
            <a:hlinkClick r:id="rId4" action="ppaction://hlinksldjump"/>
            <a:extLst>
              <a:ext uri="{FF2B5EF4-FFF2-40B4-BE49-F238E27FC236}">
                <a16:creationId xmlns:a16="http://schemas.microsoft.com/office/drawing/2014/main" id="{C48160FA-40C3-99B1-0C6E-44CC9AA322EF}"/>
              </a:ext>
            </a:extLst>
          </p:cNvPr>
          <p:cNvSpPr/>
          <p:nvPr/>
        </p:nvSpPr>
        <p:spPr>
          <a:xfrm>
            <a:off x="-148787" y="1275470"/>
            <a:ext cx="782336" cy="631707"/>
          </a:xfrm>
          <a:prstGeom prst="flowChartDelay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B9D183-7F4E-A6BE-B9A0-92389EF1F7F5}"/>
              </a:ext>
            </a:extLst>
          </p:cNvPr>
          <p:cNvSpPr txBox="1"/>
          <p:nvPr/>
        </p:nvSpPr>
        <p:spPr>
          <a:xfrm>
            <a:off x="-158158" y="1452824"/>
            <a:ext cx="862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solidFill>
                  <a:schemeClr val="bg1"/>
                </a:solidFill>
              </a:rPr>
              <a:t>줄풍류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1D66015-CAF2-B777-81D4-A6A7C6498C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38067" y="3644864"/>
            <a:ext cx="6915865" cy="1158874"/>
          </a:xfrm>
          <a:prstGeom prst="rect">
            <a:avLst/>
          </a:prstGeom>
        </p:spPr>
      </p:pic>
      <p:pic>
        <p:nvPicPr>
          <p:cNvPr id="8" name="[아침나라 중음②]_3단원_교과서_75쪽_3.줄풍류_영산회상 중 타령_음원편집">
            <a:hlinkClick r:id="" action="ppaction://media"/>
            <a:extLst>
              <a:ext uri="{FF2B5EF4-FFF2-40B4-BE49-F238E27FC236}">
                <a16:creationId xmlns:a16="http://schemas.microsoft.com/office/drawing/2014/main" id="{634CFCBD-9576-45CF-70B4-987DC9C2B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4353" y="4039652"/>
            <a:ext cx="369298" cy="369298"/>
          </a:xfrm>
          <a:prstGeom prst="rect">
            <a:avLst/>
          </a:prstGeom>
        </p:spPr>
      </p:pic>
      <p:pic>
        <p:nvPicPr>
          <p:cNvPr id="2" name="그래픽 1" descr="뒤로 단색으로 채워진">
            <a:hlinkClick r:id="rId7" action="ppaction://hlinksldjump"/>
            <a:extLst>
              <a:ext uri="{FF2B5EF4-FFF2-40B4-BE49-F238E27FC236}">
                <a16:creationId xmlns:a16="http://schemas.microsoft.com/office/drawing/2014/main" id="{0FFB4F59-BCC5-E2B3-9F11-40C1721BC1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70476" y="5733752"/>
            <a:ext cx="415684" cy="415684"/>
          </a:xfrm>
          <a:prstGeom prst="rect">
            <a:avLst/>
          </a:prstGeom>
        </p:spPr>
      </p:pic>
      <p:sp>
        <p:nvSpPr>
          <p:cNvPr id="5" name="TextBox 4">
            <a:hlinkClick r:id="rId7" action="ppaction://hlinksldjump"/>
            <a:extLst>
              <a:ext uri="{FF2B5EF4-FFF2-40B4-BE49-F238E27FC236}">
                <a16:creationId xmlns:a16="http://schemas.microsoft.com/office/drawing/2014/main" id="{0B1EF69E-0DE8-CA31-CD2E-F0AEDC7B46AF}"/>
              </a:ext>
            </a:extLst>
          </p:cNvPr>
          <p:cNvSpPr txBox="1"/>
          <p:nvPr/>
        </p:nvSpPr>
        <p:spPr>
          <a:xfrm>
            <a:off x="11117580" y="580309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14942082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2FC27-5113-BC50-A309-30360A511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2F898C5-BC24-C4CE-6B16-69F6C90C6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대풍류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800609-5215-4B03-6097-5F2346B6B80C}"/>
              </a:ext>
            </a:extLst>
          </p:cNvPr>
          <p:cNvSpPr txBox="1">
            <a:spLocks/>
          </p:cNvSpPr>
          <p:nvPr/>
        </p:nvSpPr>
        <p:spPr>
          <a:xfrm>
            <a:off x="2083526" y="1422046"/>
            <a:ext cx="9189720" cy="69413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아악의 백미라고 불리는 수제천은 현재 관악 합주편성으로 연주된다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18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세기 「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대악후보」에는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정읍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井邑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으로 소개되고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이는 백제의 옛 가요인 정읍사의 반주 음악으로 추정해 볼 수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고려와 조선 전기에는 무고정재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무용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의 반주로 쓰였으나 조선 후기에는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아박정재의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반주로 사용되었고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현재는 처용무의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반주곡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중 하나로 사용된다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E6762-1B8F-5FDF-F67B-9A64503F4F70}"/>
              </a:ext>
            </a:extLst>
          </p:cNvPr>
          <p:cNvSpPr txBox="1"/>
          <p:nvPr/>
        </p:nvSpPr>
        <p:spPr>
          <a:xfrm>
            <a:off x="918754" y="142204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/>
              <a:t>수제천</a:t>
            </a:r>
            <a:endParaRPr lang="ko-KR" altLang="en-US" sz="1600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EAF731B4-28D3-EC58-9AFF-60FFEE4A841A}"/>
              </a:ext>
            </a:extLst>
          </p:cNvPr>
          <p:cNvCxnSpPr>
            <a:cxnSpLocks/>
          </p:cNvCxnSpPr>
          <p:nvPr/>
        </p:nvCxnSpPr>
        <p:spPr>
          <a:xfrm>
            <a:off x="951557" y="1766879"/>
            <a:ext cx="734612" cy="0"/>
          </a:xfrm>
          <a:prstGeom prst="line">
            <a:avLst/>
          </a:prstGeom>
          <a:ln w="9525" cap="flat" cmpd="sng" algn="ctr">
            <a:solidFill>
              <a:srgbClr val="9C3CC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순서도: 지연 3">
            <a:hlinkClick r:id="rId4" action="ppaction://hlinksldjump"/>
            <a:extLst>
              <a:ext uri="{FF2B5EF4-FFF2-40B4-BE49-F238E27FC236}">
                <a16:creationId xmlns:a16="http://schemas.microsoft.com/office/drawing/2014/main" id="{6CF6D622-1C1F-CA27-C816-13E0B3AE8483}"/>
              </a:ext>
            </a:extLst>
          </p:cNvPr>
          <p:cNvSpPr/>
          <p:nvPr/>
        </p:nvSpPr>
        <p:spPr>
          <a:xfrm>
            <a:off x="-148787" y="1275470"/>
            <a:ext cx="782336" cy="631707"/>
          </a:xfrm>
          <a:prstGeom prst="flowChartDelay">
            <a:avLst/>
          </a:prstGeom>
          <a:solidFill>
            <a:srgbClr val="9C3CC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A002E-B2DC-5EED-3F8A-3B2567506CEB}"/>
              </a:ext>
            </a:extLst>
          </p:cNvPr>
          <p:cNvSpPr txBox="1"/>
          <p:nvPr/>
        </p:nvSpPr>
        <p:spPr>
          <a:xfrm>
            <a:off x="-158158" y="1452824"/>
            <a:ext cx="862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err="1">
                <a:solidFill>
                  <a:schemeClr val="bg1"/>
                </a:solidFill>
              </a:rPr>
              <a:t>대풍류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1D3BD9C-B4FD-DB90-3449-340C7925E6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82080" y="2686876"/>
            <a:ext cx="6427840" cy="3412443"/>
          </a:xfrm>
          <a:prstGeom prst="rect">
            <a:avLst/>
          </a:prstGeom>
        </p:spPr>
      </p:pic>
      <p:pic>
        <p:nvPicPr>
          <p:cNvPr id="5" name="[아침나라 중음②]_3단원_교과서_76쪽_4.대풍류_수제천_음원편집">
            <a:hlinkClick r:id="" action="ppaction://media"/>
            <a:extLst>
              <a:ext uri="{FF2B5EF4-FFF2-40B4-BE49-F238E27FC236}">
                <a16:creationId xmlns:a16="http://schemas.microsoft.com/office/drawing/2014/main" id="{451BF1EF-C562-82CA-FBFA-C54E0DEDF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5783" y="2880360"/>
            <a:ext cx="352697" cy="352697"/>
          </a:xfrm>
          <a:prstGeom prst="rect">
            <a:avLst/>
          </a:prstGeom>
        </p:spPr>
      </p:pic>
      <p:pic>
        <p:nvPicPr>
          <p:cNvPr id="2" name="그래픽 1" descr="뒤로 단색으로 채워진">
            <a:hlinkClick r:id="rId7" action="ppaction://hlinksldjump"/>
            <a:extLst>
              <a:ext uri="{FF2B5EF4-FFF2-40B4-BE49-F238E27FC236}">
                <a16:creationId xmlns:a16="http://schemas.microsoft.com/office/drawing/2014/main" id="{596A5576-EBFE-49C3-F90E-25486D32CA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70476" y="5733752"/>
            <a:ext cx="415684" cy="415684"/>
          </a:xfrm>
          <a:prstGeom prst="rect">
            <a:avLst/>
          </a:prstGeom>
        </p:spPr>
      </p:pic>
      <p:sp>
        <p:nvSpPr>
          <p:cNvPr id="7" name="TextBox 6">
            <a:hlinkClick r:id="rId7" action="ppaction://hlinksldjump"/>
            <a:extLst>
              <a:ext uri="{FF2B5EF4-FFF2-40B4-BE49-F238E27FC236}">
                <a16:creationId xmlns:a16="http://schemas.microsoft.com/office/drawing/2014/main" id="{CF8C3413-14F4-7EF0-5607-EBE9BEDD959F}"/>
              </a:ext>
            </a:extLst>
          </p:cNvPr>
          <p:cNvSpPr txBox="1"/>
          <p:nvPr/>
        </p:nvSpPr>
        <p:spPr>
          <a:xfrm>
            <a:off x="11117580" y="580309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32032000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3FDDE-2CC3-EDFB-CC87-7636F4292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타원 7">
            <a:extLst>
              <a:ext uri="{FF2B5EF4-FFF2-40B4-BE49-F238E27FC236}">
                <a16:creationId xmlns:a16="http://schemas.microsoft.com/office/drawing/2014/main" id="{D4EF2CEA-43E4-23CD-075F-1D85B41D94F5}"/>
              </a:ext>
            </a:extLst>
          </p:cNvPr>
          <p:cNvSpPr/>
          <p:nvPr/>
        </p:nvSpPr>
        <p:spPr>
          <a:xfrm>
            <a:off x="1642820" y="3211186"/>
            <a:ext cx="2533973" cy="253397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댓돌을 중심으로 등가와 </a:t>
            </a:r>
            <a:r>
              <a:rPr lang="ko-KR" altLang="en-US" sz="1400" dirty="0" err="1"/>
              <a:t>헌가로</a:t>
            </a:r>
            <a:r>
              <a:rPr lang="ko-KR" altLang="en-US" sz="1400" dirty="0"/>
              <a:t> 나뉜 악단이 </a:t>
            </a:r>
            <a:r>
              <a:rPr lang="en-US" altLang="ko-KR" sz="1400" dirty="0"/>
              <a:t>‘</a:t>
            </a:r>
            <a:r>
              <a:rPr lang="ko-KR" altLang="en-US" sz="1400" dirty="0" err="1"/>
              <a:t>보태평</a:t>
            </a:r>
            <a:r>
              <a:rPr lang="en-US" altLang="ko-KR" sz="1400" dirty="0"/>
              <a:t>‘</a:t>
            </a:r>
            <a:r>
              <a:rPr lang="ko-KR" altLang="en-US" sz="1400" dirty="0"/>
              <a:t>과 </a:t>
            </a:r>
            <a:r>
              <a:rPr lang="en-US" altLang="ko-KR" sz="1400" dirty="0"/>
              <a:t>‘</a:t>
            </a:r>
            <a:r>
              <a:rPr lang="ko-KR" altLang="en-US" sz="1400" dirty="0" err="1"/>
              <a:t>정대업</a:t>
            </a:r>
            <a:r>
              <a:rPr lang="en-US" altLang="ko-KR" sz="1400" dirty="0"/>
              <a:t>‘</a:t>
            </a:r>
            <a:r>
              <a:rPr lang="ko-KR" altLang="en-US" sz="1400" dirty="0"/>
              <a:t>을 연주한다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3446347C-22BF-8EB2-B56B-3A377C49DD70}"/>
              </a:ext>
            </a:extLst>
          </p:cNvPr>
          <p:cNvSpPr/>
          <p:nvPr/>
        </p:nvSpPr>
        <p:spPr>
          <a:xfrm>
            <a:off x="5083444" y="3204904"/>
            <a:ext cx="2533973" cy="2533973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노래를 </a:t>
            </a:r>
            <a:r>
              <a:rPr lang="en-US" altLang="ko-KR" sz="1400" dirty="0"/>
              <a:t>‘</a:t>
            </a:r>
            <a:r>
              <a:rPr lang="ko-KR" altLang="en-US" sz="1400" dirty="0"/>
              <a:t>악장</a:t>
            </a:r>
            <a:r>
              <a:rPr lang="en-US" altLang="ko-KR" sz="1400" dirty="0"/>
              <a:t>‘</a:t>
            </a:r>
            <a:r>
              <a:rPr lang="ko-KR" altLang="en-US" sz="1400" dirty="0"/>
              <a:t>이라고 하며 조선 시대 역대 왕들의 문덕과 무공을 찬양하는 노래를 부른다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0C2168CF-583E-1AF3-27FD-29A0A4DC2BCE}"/>
              </a:ext>
            </a:extLst>
          </p:cNvPr>
          <p:cNvSpPr/>
          <p:nvPr/>
        </p:nvSpPr>
        <p:spPr>
          <a:xfrm>
            <a:off x="8524068" y="3204904"/>
            <a:ext cx="2533973" cy="2533973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춤을 </a:t>
            </a:r>
            <a:r>
              <a:rPr lang="en-US" altLang="ko-KR" sz="1600" dirty="0"/>
              <a:t>‘</a:t>
            </a:r>
            <a:r>
              <a:rPr lang="ko-KR" altLang="en-US" sz="1600" dirty="0"/>
              <a:t>일무</a:t>
            </a:r>
            <a:r>
              <a:rPr lang="en-US" altLang="ko-KR" sz="1600" dirty="0"/>
              <a:t>’</a:t>
            </a:r>
            <a:r>
              <a:rPr lang="ko-KR" altLang="en-US" sz="1600" dirty="0"/>
              <a:t>라고 하며 </a:t>
            </a:r>
            <a:r>
              <a:rPr lang="en-US" altLang="ko-KR" sz="1600" dirty="0"/>
              <a:t>‘</a:t>
            </a:r>
            <a:r>
              <a:rPr lang="ko-KR" altLang="en-US" sz="1600" dirty="0"/>
              <a:t>문무</a:t>
            </a:r>
            <a:r>
              <a:rPr lang="en-US" altLang="ko-KR" sz="1600" dirty="0"/>
              <a:t>‘</a:t>
            </a:r>
            <a:r>
              <a:rPr lang="ko-KR" altLang="en-US" sz="1600" dirty="0"/>
              <a:t>와 </a:t>
            </a:r>
            <a:endParaRPr lang="en-US" altLang="ko-KR" sz="1600" dirty="0"/>
          </a:p>
          <a:p>
            <a:pPr algn="ctr"/>
            <a:r>
              <a:rPr lang="en-US" altLang="ko-KR" sz="1600" dirty="0"/>
              <a:t>‘</a:t>
            </a:r>
            <a:r>
              <a:rPr lang="ko-KR" altLang="en-US" sz="1600" dirty="0" err="1"/>
              <a:t>무무</a:t>
            </a:r>
            <a:r>
              <a:rPr lang="en-US" altLang="ko-KR" sz="1600" dirty="0"/>
              <a:t>‘</a:t>
            </a:r>
            <a:r>
              <a:rPr lang="ko-KR" altLang="en-US" sz="1600" dirty="0"/>
              <a:t>를 춘다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F93F76-4F0B-4FB2-EC30-4536E42274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제례악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CBD9F90-6AED-86EA-29A5-C48D9B268F2B}"/>
              </a:ext>
            </a:extLst>
          </p:cNvPr>
          <p:cNvSpPr txBox="1">
            <a:spLocks/>
          </p:cNvSpPr>
          <p:nvPr/>
        </p:nvSpPr>
        <p:spPr>
          <a:xfrm>
            <a:off x="2083526" y="1422046"/>
            <a:ext cx="9189720" cy="134003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조선의 역대 임금과 왕비의 신위를 모신 종묘에서 행해지는 제사인 종묘제례 때 쓰이는 노래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기악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춤 등의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악가무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형태로 연행되는 종합예술이다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음악은 문덕을 노래하는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보태평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(11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곡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과 무공을 노래하는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정대업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(11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곡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있으며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보태평에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맞춰 문무를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정대업에 맞춰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무무를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DB209E-D8B8-EBDA-1FC2-7D680BF3788A}"/>
              </a:ext>
            </a:extLst>
          </p:cNvPr>
          <p:cNvSpPr txBox="1"/>
          <p:nvPr/>
        </p:nvSpPr>
        <p:spPr>
          <a:xfrm>
            <a:off x="753243" y="1422046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/>
              <a:t>종묘제례악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080335A9-9A6A-6883-8C46-72A4C76FC7E3}"/>
              </a:ext>
            </a:extLst>
          </p:cNvPr>
          <p:cNvCxnSpPr>
            <a:cxnSpLocks/>
          </p:cNvCxnSpPr>
          <p:nvPr/>
        </p:nvCxnSpPr>
        <p:spPr>
          <a:xfrm>
            <a:off x="792000" y="1766879"/>
            <a:ext cx="1102114" cy="0"/>
          </a:xfrm>
          <a:prstGeom prst="line">
            <a:avLst/>
          </a:prstGeom>
          <a:ln w="9525" cap="flat" cmpd="sng" algn="ctr">
            <a:solidFill>
              <a:srgbClr val="F6B8ED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순서도: 지연 3">
            <a:hlinkClick r:id="rId4" action="ppaction://hlinksldjump"/>
            <a:extLst>
              <a:ext uri="{FF2B5EF4-FFF2-40B4-BE49-F238E27FC236}">
                <a16:creationId xmlns:a16="http://schemas.microsoft.com/office/drawing/2014/main" id="{5BEF257F-FB78-0F3E-7365-704C414BF0DD}"/>
              </a:ext>
            </a:extLst>
          </p:cNvPr>
          <p:cNvSpPr/>
          <p:nvPr/>
        </p:nvSpPr>
        <p:spPr>
          <a:xfrm>
            <a:off x="-148787" y="1275470"/>
            <a:ext cx="782336" cy="631707"/>
          </a:xfrm>
          <a:prstGeom prst="flowChartDelay">
            <a:avLst/>
          </a:prstGeom>
          <a:solidFill>
            <a:srgbClr val="F6B8E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8644FB-A813-203F-AED4-A59B556175D1}"/>
              </a:ext>
            </a:extLst>
          </p:cNvPr>
          <p:cNvSpPr txBox="1"/>
          <p:nvPr/>
        </p:nvSpPr>
        <p:spPr>
          <a:xfrm>
            <a:off x="-158158" y="1452824"/>
            <a:ext cx="862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/>
              <a:t>제례악</a:t>
            </a: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9118712-057C-0A9D-A7D1-44465C9CB648}"/>
              </a:ext>
            </a:extLst>
          </p:cNvPr>
          <p:cNvSpPr/>
          <p:nvPr/>
        </p:nvSpPr>
        <p:spPr>
          <a:xfrm>
            <a:off x="1627322" y="3204906"/>
            <a:ext cx="2533973" cy="253397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악</a:t>
            </a: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72705121-FAEA-83F3-C0F6-66D9897114C7}"/>
              </a:ext>
            </a:extLst>
          </p:cNvPr>
          <p:cNvSpPr/>
          <p:nvPr/>
        </p:nvSpPr>
        <p:spPr>
          <a:xfrm>
            <a:off x="5083444" y="3204906"/>
            <a:ext cx="2533973" cy="253397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가</a:t>
            </a: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B5802BEB-FB0D-4E52-A301-4D05D7458AE5}"/>
              </a:ext>
            </a:extLst>
          </p:cNvPr>
          <p:cNvSpPr/>
          <p:nvPr/>
        </p:nvSpPr>
        <p:spPr>
          <a:xfrm>
            <a:off x="8539566" y="3204905"/>
            <a:ext cx="2533973" cy="253397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무</a:t>
            </a:r>
          </a:p>
        </p:txBody>
      </p:sp>
      <p:pic>
        <p:nvPicPr>
          <p:cNvPr id="14" name="[아침나라 중음②]_3단원_교과서_77쪽_5.영신희문">
            <a:hlinkClick r:id="" action="ppaction://media"/>
            <a:extLst>
              <a:ext uri="{FF2B5EF4-FFF2-40B4-BE49-F238E27FC236}">
                <a16:creationId xmlns:a16="http://schemas.microsoft.com/office/drawing/2014/main" id="{CB172754-04D1-765F-EAEF-6AB0EB048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960" y="2019520"/>
            <a:ext cx="380193" cy="380193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AB30C107-6929-A229-FCCD-784B550A18A8}"/>
              </a:ext>
            </a:extLst>
          </p:cNvPr>
          <p:cNvSpPr/>
          <p:nvPr/>
        </p:nvSpPr>
        <p:spPr>
          <a:xfrm>
            <a:off x="913619" y="2449378"/>
            <a:ext cx="889820" cy="242716"/>
          </a:xfrm>
          <a:prstGeom prst="rect">
            <a:avLst/>
          </a:prstGeom>
          <a:noFill/>
          <a:ln w="9525" cap="flat" cmpd="sng" algn="ctr">
            <a:solidFill>
              <a:srgbClr val="F6B8E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ko-KR" altLang="en-US" sz="1100">
                <a:solidFill>
                  <a:srgbClr val="EA58D5"/>
                </a:solidFill>
              </a:rPr>
              <a:t>영신희문</a:t>
            </a:r>
            <a:endParaRPr lang="ko-KR" altLang="en-US" sz="1100" dirty="0">
              <a:solidFill>
                <a:srgbClr val="EA58D5"/>
              </a:solidFill>
            </a:endParaRPr>
          </a:p>
        </p:txBody>
      </p:sp>
      <p:pic>
        <p:nvPicPr>
          <p:cNvPr id="16" name="그래픽 15" descr="뒤로 단색으로 채워진">
            <a:hlinkClick r:id="rId6" action="ppaction://hlinksldjump"/>
            <a:extLst>
              <a:ext uri="{FF2B5EF4-FFF2-40B4-BE49-F238E27FC236}">
                <a16:creationId xmlns:a16="http://schemas.microsoft.com/office/drawing/2014/main" id="{002A07A6-7CDA-93A1-29EC-C6F88D7FC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0476" y="5733752"/>
            <a:ext cx="415684" cy="415684"/>
          </a:xfrm>
          <a:prstGeom prst="rect">
            <a:avLst/>
          </a:prstGeom>
        </p:spPr>
      </p:pic>
      <p:sp>
        <p:nvSpPr>
          <p:cNvPr id="17" name="TextBox 16">
            <a:hlinkClick r:id="rId6" action="ppaction://hlinksldjump"/>
            <a:extLst>
              <a:ext uri="{FF2B5EF4-FFF2-40B4-BE49-F238E27FC236}">
                <a16:creationId xmlns:a16="http://schemas.microsoft.com/office/drawing/2014/main" id="{A2D22BF6-3446-A7F2-CD64-61774CFB31CC}"/>
              </a:ext>
            </a:extLst>
          </p:cNvPr>
          <p:cNvSpPr txBox="1"/>
          <p:nvPr/>
        </p:nvSpPr>
        <p:spPr>
          <a:xfrm>
            <a:off x="11117580" y="580309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157678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3FDDE-2CC3-EDFB-CC87-7636F4292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F93F76-4F0B-4FB2-EC30-4536E42274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제례악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CBD9F90-6AED-86EA-29A5-C48D9B268F2B}"/>
              </a:ext>
            </a:extLst>
          </p:cNvPr>
          <p:cNvSpPr txBox="1">
            <a:spLocks/>
          </p:cNvSpPr>
          <p:nvPr/>
        </p:nvSpPr>
        <p:spPr>
          <a:xfrm>
            <a:off x="2083526" y="1422046"/>
            <a:ext cx="9189720" cy="134003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조선의 역대 임금과 왕비의 신위를 모신 종묘에서 행해지는 제사인 종묘제례 때 쓰이는 노래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기악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춤 등의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악가무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형태로 연행되는 종합예술이다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음악은 문덕을 노래하는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보태평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(11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곡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과 무공을 노래하는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정대업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(11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곡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있으며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보태평에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맞춰 문무를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정대업에 맞춰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무무를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DB209E-D8B8-EBDA-1FC2-7D680BF3788A}"/>
              </a:ext>
            </a:extLst>
          </p:cNvPr>
          <p:cNvSpPr txBox="1"/>
          <p:nvPr/>
        </p:nvSpPr>
        <p:spPr>
          <a:xfrm>
            <a:off x="753243" y="1422046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/>
              <a:t>종묘제례악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080335A9-9A6A-6883-8C46-72A4C76FC7E3}"/>
              </a:ext>
            </a:extLst>
          </p:cNvPr>
          <p:cNvCxnSpPr>
            <a:cxnSpLocks/>
          </p:cNvCxnSpPr>
          <p:nvPr/>
        </p:nvCxnSpPr>
        <p:spPr>
          <a:xfrm>
            <a:off x="792000" y="1766879"/>
            <a:ext cx="1102114" cy="0"/>
          </a:xfrm>
          <a:prstGeom prst="line">
            <a:avLst/>
          </a:prstGeom>
          <a:ln w="9525" cap="flat" cmpd="sng" algn="ctr">
            <a:solidFill>
              <a:srgbClr val="F6B8ED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순서도: 지연 3">
            <a:hlinkClick r:id="rId2" action="ppaction://hlinksldjump"/>
            <a:extLst>
              <a:ext uri="{FF2B5EF4-FFF2-40B4-BE49-F238E27FC236}">
                <a16:creationId xmlns:a16="http://schemas.microsoft.com/office/drawing/2014/main" id="{5BEF257F-FB78-0F3E-7365-704C414BF0DD}"/>
              </a:ext>
            </a:extLst>
          </p:cNvPr>
          <p:cNvSpPr/>
          <p:nvPr/>
        </p:nvSpPr>
        <p:spPr>
          <a:xfrm>
            <a:off x="-148787" y="1275470"/>
            <a:ext cx="782336" cy="631707"/>
          </a:xfrm>
          <a:prstGeom prst="flowChartDelay">
            <a:avLst/>
          </a:prstGeom>
          <a:solidFill>
            <a:srgbClr val="F6B8E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8644FB-A813-203F-AED4-A59B556175D1}"/>
              </a:ext>
            </a:extLst>
          </p:cNvPr>
          <p:cNvSpPr txBox="1"/>
          <p:nvPr/>
        </p:nvSpPr>
        <p:spPr>
          <a:xfrm>
            <a:off x="-158158" y="1452824"/>
            <a:ext cx="862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/>
              <a:t>제례악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064E47B3-C219-52F0-FD78-E9B9853D726C}"/>
              </a:ext>
            </a:extLst>
          </p:cNvPr>
          <p:cNvSpPr/>
          <p:nvPr/>
        </p:nvSpPr>
        <p:spPr>
          <a:xfrm>
            <a:off x="2083526" y="2981747"/>
            <a:ext cx="8291757" cy="2454207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73F95B-0628-A16E-F911-E353E29C4624}"/>
              </a:ext>
            </a:extLst>
          </p:cNvPr>
          <p:cNvSpPr txBox="1"/>
          <p:nvPr/>
        </p:nvSpPr>
        <p:spPr>
          <a:xfrm>
            <a:off x="2367326" y="3258894"/>
            <a:ext cx="175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종묘제례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29E407-3C27-7A1A-32A9-3BC0D3105948}"/>
              </a:ext>
            </a:extLst>
          </p:cNvPr>
          <p:cNvSpPr txBox="1"/>
          <p:nvPr/>
        </p:nvSpPr>
        <p:spPr>
          <a:xfrm>
            <a:off x="2314201" y="3628226"/>
            <a:ext cx="7782163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종묘는 조선 시대 역대 왕과 왕비의 신위를 모시고 제사를 지내는 국가 사당으로</a:t>
            </a:r>
            <a:r>
              <a:rPr lang="en-US" altLang="ko-KR" sz="1400" dirty="0"/>
              <a:t>, </a:t>
            </a:r>
            <a:r>
              <a:rPr lang="ko-KR" altLang="en-US" sz="1400" dirty="0"/>
              <a:t>국가 제사 가운데 가장 규모가 크고 중요하기 때문에 </a:t>
            </a:r>
            <a:r>
              <a:rPr lang="ko-KR" altLang="en-US" sz="1400" dirty="0" err="1"/>
              <a:t>종묘대제라고도</a:t>
            </a:r>
            <a:r>
              <a:rPr lang="ko-KR" altLang="en-US" sz="1400" dirty="0"/>
              <a:t> 한다</a:t>
            </a:r>
            <a:r>
              <a:rPr lang="en-US" altLang="ko-KR" sz="1400" dirty="0"/>
              <a:t>. </a:t>
            </a:r>
            <a:r>
              <a:rPr lang="ko-KR" altLang="en-US" sz="1400" dirty="0"/>
              <a:t>그 절차는 크게 신을 맞이하고</a:t>
            </a:r>
            <a:r>
              <a:rPr lang="en-US" altLang="ko-KR" sz="1400" dirty="0"/>
              <a:t>, </a:t>
            </a:r>
            <a:r>
              <a:rPr lang="ko-KR" altLang="en-US" sz="1400" dirty="0"/>
              <a:t>음악과 술을 올려 신을 즐겁게 해 드리며 신을 보내 드리는 절차로 구분한다</a:t>
            </a:r>
            <a:r>
              <a:rPr lang="en-US" altLang="ko-KR" sz="1400" dirty="0"/>
              <a:t>. </a:t>
            </a:r>
            <a:r>
              <a:rPr lang="ko-KR" altLang="en-US" sz="1400" dirty="0"/>
              <a:t>현재 서울 종로구 훈정동에 있으며</a:t>
            </a:r>
            <a:r>
              <a:rPr lang="en-US" altLang="ko-KR" sz="1400" dirty="0"/>
              <a:t>, 1964</a:t>
            </a:r>
            <a:r>
              <a:rPr lang="ko-KR" altLang="en-US" sz="1400" dirty="0"/>
              <a:t>년부터 매년 </a:t>
            </a:r>
            <a:r>
              <a:rPr lang="en-US" altLang="ko-KR" sz="1400" dirty="0"/>
              <a:t>5</a:t>
            </a:r>
            <a:r>
              <a:rPr lang="ko-KR" altLang="en-US" sz="1400" dirty="0"/>
              <a:t>월 첫 번째 일요일에 의식이 거행되고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17" name="그래픽 16" descr="뒤로 단색으로 채워진">
            <a:hlinkClick r:id="rId3" action="ppaction://hlinksldjump"/>
            <a:extLst>
              <a:ext uri="{FF2B5EF4-FFF2-40B4-BE49-F238E27FC236}">
                <a16:creationId xmlns:a16="http://schemas.microsoft.com/office/drawing/2014/main" id="{003203CC-C5CD-5AD7-5921-D796F0FD2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0476" y="5733752"/>
            <a:ext cx="415684" cy="415684"/>
          </a:xfrm>
          <a:prstGeom prst="rect">
            <a:avLst/>
          </a:prstGeom>
        </p:spPr>
      </p:pic>
      <p:sp>
        <p:nvSpPr>
          <p:cNvPr id="18" name="TextBox 17">
            <a:hlinkClick r:id="rId3" action="ppaction://hlinksldjump"/>
            <a:extLst>
              <a:ext uri="{FF2B5EF4-FFF2-40B4-BE49-F238E27FC236}">
                <a16:creationId xmlns:a16="http://schemas.microsoft.com/office/drawing/2014/main" id="{6F1AD643-BFE2-8D22-96B3-30B52288F16A}"/>
              </a:ext>
            </a:extLst>
          </p:cNvPr>
          <p:cNvSpPr txBox="1"/>
          <p:nvPr/>
        </p:nvSpPr>
        <p:spPr>
          <a:xfrm>
            <a:off x="11117580" y="580309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221425247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5084</TotalTime>
  <Words>741</Words>
  <Application>Microsoft Office PowerPoint</Application>
  <PresentationFormat>와이드스크린</PresentationFormat>
  <Paragraphs>89</Paragraphs>
  <Slides>12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0" baseType="lpstr">
      <vt:lpstr>NanumGothicExtraBold</vt:lpstr>
      <vt:lpstr>Arial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215</cp:revision>
  <dcterms:created xsi:type="dcterms:W3CDTF">2024-07-03T01:17:18Z</dcterms:created>
  <dcterms:modified xsi:type="dcterms:W3CDTF">2025-06-27T09:09:22Z</dcterms:modified>
</cp:coreProperties>
</file>