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8" r:id="rId6"/>
    <p:sldId id="317" r:id="rId7"/>
    <p:sldId id="314" r:id="rId8"/>
    <p:sldId id="315" r:id="rId9"/>
    <p:sldId id="295" r:id="rId10"/>
  </p:sldIdLst>
  <p:sldSz cx="12192000" cy="6858000"/>
  <p:notesSz cx="6858000" cy="9144000"/>
  <p:embeddedFontLst>
    <p:embeddedFont>
      <p:font typeface="NanumGothicExtraBold" panose="020D0904000000000000" pitchFamily="50" charset="-127"/>
      <p:bold r:id="rId12"/>
    </p:embeddedFont>
    <p:embeddedFont>
      <p:font typeface="Spoqa Han Sans Neo" panose="020B0600000101010101" charset="0"/>
      <p:regular r:id="rId13"/>
      <p:bold r:id="rId14"/>
      <p:italic r:id="rId15"/>
      <p:boldItalic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17"/>
            <p14:sldId id="314"/>
            <p14:sldId id="315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17" autoAdjust="0"/>
    <p:restoredTop sz="94145" autoAdjust="0"/>
  </p:normalViewPr>
  <p:slideViewPr>
    <p:cSldViewPr snapToGrid="0" showGuides="1">
      <p:cViewPr varScale="1">
        <p:scale>
          <a:sx n="153" d="100"/>
          <a:sy n="153" d="100"/>
        </p:scale>
        <p:origin x="129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4400" dirty="0">
                <a:solidFill>
                  <a:schemeClr val="tx1"/>
                </a:solidFill>
                <a:latin typeface="+mn-ea"/>
                <a:ea typeface="+mn-ea"/>
              </a:rPr>
              <a:t>영웅</a:t>
            </a:r>
            <a:endParaRPr kumimoji="1" lang="en-US" altLang="ko-KR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48608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43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64939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뮤지컬 「</a:t>
            </a:r>
            <a:r>
              <a:rPr kumimoji="1" lang="ko-KR" altLang="en-US" sz="3200" dirty="0" err="1">
                <a:latin typeface="+mn-ea"/>
                <a:ea typeface="+mn-ea"/>
              </a:rPr>
              <a:t>영웅」의</a:t>
            </a:r>
            <a:r>
              <a:rPr kumimoji="1" lang="ko-KR" altLang="en-US" sz="3200" dirty="0">
                <a:latin typeface="+mn-ea"/>
                <a:ea typeface="+mn-ea"/>
              </a:rPr>
              <a:t> 내용을 알고 </a:t>
            </a:r>
            <a:endParaRPr kumimoji="1" lang="en-US" altLang="ko-KR" sz="3200" dirty="0"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DCFC7C2-6E1E-C8E2-B461-FECBC4EDA9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03BB530-FEA3-5BA8-D2BB-9EF08C6CF7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8908" y="874202"/>
            <a:ext cx="7200000" cy="2914740"/>
          </a:xfrm>
          <a:prstGeom prst="rect">
            <a:avLst/>
          </a:prstGeo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바단조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♩</a:t>
            </a: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=80</a:t>
            </a: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D80CF58-49E6-3628-7C3D-B7EE86D3E981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4E99F2B-C861-BE11-2650-52245ED3DC32}"/>
              </a:ext>
            </a:extLst>
          </p:cNvPr>
          <p:cNvSpPr txBox="1">
            <a:spLocks/>
          </p:cNvSpPr>
          <p:nvPr/>
        </p:nvSpPr>
        <p:spPr>
          <a:xfrm>
            <a:off x="2708908" y="3547078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창작 뮤지컬 「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영웅」의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막에 나오는 곡으로 조국의 독립을 염원하는 결연한 의지를 담아 부르는 노래다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70EC5B2-37C5-9912-3955-DE2E44AFEC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89"/>
            <a:ext cx="213187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07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F57-46A8-B21A-8544-6DEBA9AF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D13432-E50F-8716-75E3-BA57A62E9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감상하기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9AD634-8B46-58D0-3926-1E1350A3BA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1CA912C9-0F2A-7655-35CA-469EC7947DCA}"/>
              </a:ext>
            </a:extLst>
          </p:cNvPr>
          <p:cNvGrpSpPr>
            <a:grpSpLocks/>
          </p:cNvGrpSpPr>
          <p:nvPr/>
        </p:nvGrpSpPr>
        <p:grpSpPr bwMode="auto">
          <a:xfrm>
            <a:off x="11178607" y="892248"/>
            <a:ext cx="603474" cy="377219"/>
            <a:chOff x="4665259" y="556012"/>
            <a:chExt cx="618853" cy="363546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0517176D-A9BD-81C0-7B19-6CB8C2CB945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CAE9D66-8B57-070B-5FDD-D7334C440C9B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16" name="그룹 31">
            <a:extLst>
              <a:ext uri="{FF2B5EF4-FFF2-40B4-BE49-F238E27FC236}">
                <a16:creationId xmlns:a16="http://schemas.microsoft.com/office/drawing/2014/main" id="{05388E4D-8123-0F4F-4019-2EE1BC117642}"/>
              </a:ext>
            </a:extLst>
          </p:cNvPr>
          <p:cNvGrpSpPr>
            <a:grpSpLocks/>
          </p:cNvGrpSpPr>
          <p:nvPr/>
        </p:nvGrpSpPr>
        <p:grpSpPr bwMode="auto">
          <a:xfrm>
            <a:off x="11178608" y="1808144"/>
            <a:ext cx="605025" cy="377219"/>
            <a:chOff x="4487479" y="556042"/>
            <a:chExt cx="618853" cy="363546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B7CD22AE-D4B0-DC6C-AACF-09383089C18C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5DC32EE-790E-94F5-6CDF-906669CFF603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id="{08149C43-7335-93DF-10D4-036E5D94F2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21557" y="833617"/>
            <a:ext cx="5597391" cy="5190766"/>
          </a:xfrm>
          <a:prstGeom prst="rect">
            <a:avLst/>
          </a:prstGeom>
        </p:spPr>
      </p:pic>
      <p:pic>
        <p:nvPicPr>
          <p:cNvPr id="2" name="1단원_교과서_43쪽_QR26_2.영웅(노래)">
            <a:hlinkClick r:id="" action="ppaction://media"/>
            <a:extLst>
              <a:ext uri="{FF2B5EF4-FFF2-40B4-BE49-F238E27FC236}">
                <a16:creationId xmlns:a16="http://schemas.microsoft.com/office/drawing/2014/main" id="{ADE21428-CEF4-E4B9-9EDD-EDCBD1C24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7396" y="494798"/>
            <a:ext cx="408488" cy="408488"/>
          </a:xfrm>
          <a:prstGeom prst="rect">
            <a:avLst/>
          </a:prstGeom>
        </p:spPr>
      </p:pic>
      <p:pic>
        <p:nvPicPr>
          <p:cNvPr id="5" name="1단원_교과서_43쪽_QR26_2.영웅(반주)">
            <a:hlinkClick r:id="" action="ppaction://media"/>
            <a:extLst>
              <a:ext uri="{FF2B5EF4-FFF2-40B4-BE49-F238E27FC236}">
                <a16:creationId xmlns:a16="http://schemas.microsoft.com/office/drawing/2014/main" id="{77ED4ECD-E0B2-84DB-7BEF-CEC6E063AE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8264" y="1541968"/>
            <a:ext cx="408488" cy="4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2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4B462-CDFF-A821-C21A-2D5892BAD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A3DC6E0-2FDF-87C9-CC41-CCA68FCA9B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뮤지컬 </a:t>
            </a:r>
            <a:r>
              <a:rPr kumimoji="1" lang="en-US" altLang="ko-KR" dirty="0">
                <a:latin typeface="+mn-ea"/>
                <a:ea typeface="+mn-ea"/>
              </a:rPr>
              <a:t>『</a:t>
            </a:r>
            <a:r>
              <a:rPr kumimoji="1" lang="ko-KR" altLang="en-US" dirty="0">
                <a:latin typeface="+mn-ea"/>
                <a:ea typeface="+mn-ea"/>
              </a:rPr>
              <a:t>영웅</a:t>
            </a:r>
            <a:r>
              <a:rPr kumimoji="1" lang="en-US" altLang="ko-KR" dirty="0">
                <a:latin typeface="+mn-ea"/>
                <a:ea typeface="+mn-ea"/>
              </a:rPr>
              <a:t>』 </a:t>
            </a:r>
            <a:r>
              <a:rPr kumimoji="1" lang="ko-KR" altLang="en-US" dirty="0">
                <a:latin typeface="+mn-ea"/>
                <a:ea typeface="+mn-ea"/>
              </a:rPr>
              <a:t>알아보기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B451357-C16B-B0B8-44EA-8E95F42F0E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DF506-5368-506C-C017-0BCD423A9B77}"/>
              </a:ext>
            </a:extLst>
          </p:cNvPr>
          <p:cNvSpPr txBox="1"/>
          <p:nvPr/>
        </p:nvSpPr>
        <p:spPr>
          <a:xfrm>
            <a:off x="1609010" y="1453011"/>
            <a:ext cx="9545417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2009</a:t>
            </a:r>
            <a:r>
              <a:rPr lang="ko-KR" altLang="en-US" dirty="0"/>
              <a:t>년 초연한 창작 뮤지컬로서 안중근 의사 서거 </a:t>
            </a:r>
            <a:r>
              <a:rPr lang="en-US" altLang="ko-KR" dirty="0"/>
              <a:t>100</a:t>
            </a:r>
            <a:r>
              <a:rPr lang="ko-KR" altLang="en-US" dirty="0"/>
              <a:t>주년을 기념하여 제작되었으며</a:t>
            </a:r>
            <a:r>
              <a:rPr lang="en-US" altLang="ko-KR" dirty="0"/>
              <a:t>, </a:t>
            </a:r>
            <a:r>
              <a:rPr lang="ko-KR" altLang="en-US" dirty="0"/>
              <a:t>조국 독립을 위해 목숨 바친 안중근 의사의 굳은 의지를 다시 한번 깨닫게 해주는 작품이다</a:t>
            </a:r>
            <a:r>
              <a:rPr lang="en-US" altLang="ko-KR" dirty="0"/>
              <a:t>.</a:t>
            </a:r>
            <a:endParaRPr lang="ko-KR" altLang="en-US" sz="2400" dirty="0">
              <a:latin typeface="+mn-ea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63B07C1-95EE-A6A4-443A-D3EAAD3392FB}"/>
              </a:ext>
            </a:extLst>
          </p:cNvPr>
          <p:cNvSpPr/>
          <p:nvPr/>
        </p:nvSpPr>
        <p:spPr>
          <a:xfrm>
            <a:off x="1240078" y="1033398"/>
            <a:ext cx="2154476" cy="35699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1600" dirty="0">
                <a:latin typeface="+mn-ea"/>
              </a:rPr>
              <a:t>뮤지컬 </a:t>
            </a:r>
            <a:r>
              <a:rPr kumimoji="1" lang="en-US" altLang="ko-KR" sz="1600" dirty="0">
                <a:latin typeface="+mn-ea"/>
              </a:rPr>
              <a:t>『</a:t>
            </a:r>
            <a:r>
              <a:rPr kumimoji="1" lang="ko-KR" altLang="en-US" sz="1600" dirty="0">
                <a:latin typeface="+mn-ea"/>
              </a:rPr>
              <a:t>영웅</a:t>
            </a:r>
            <a:r>
              <a:rPr kumimoji="1" lang="en-US" altLang="ko-KR" sz="1600" dirty="0">
                <a:latin typeface="+mn-ea"/>
              </a:rPr>
              <a:t>』</a:t>
            </a:r>
            <a:endParaRPr lang="ko-KR" altLang="en-US" sz="1600" dirty="0"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84A8E9-6A9A-801D-AD06-6B9643BAC5DE}"/>
              </a:ext>
            </a:extLst>
          </p:cNvPr>
          <p:cNvSpPr txBox="1"/>
          <p:nvPr/>
        </p:nvSpPr>
        <p:spPr>
          <a:xfrm>
            <a:off x="1609010" y="3173020"/>
            <a:ext cx="9545417" cy="2636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시대는 </a:t>
            </a:r>
            <a:r>
              <a:rPr lang="en-US" altLang="ko-KR" sz="1400" dirty="0"/>
              <a:t>1909</a:t>
            </a:r>
            <a:r>
              <a:rPr lang="ko-KR" altLang="en-US" sz="1400" dirty="0"/>
              <a:t>년</a:t>
            </a:r>
            <a:r>
              <a:rPr lang="en-US" altLang="ko-KR" sz="1400" dirty="0"/>
              <a:t>, </a:t>
            </a:r>
            <a:r>
              <a:rPr lang="ko-KR" altLang="en-US" sz="1400" dirty="0"/>
              <a:t>대한제국의 주권이 일본에 완전히 빼앗길 위기에 놓였다</a:t>
            </a:r>
            <a:r>
              <a:rPr lang="en-US" altLang="ko-KR" sz="1400" dirty="0"/>
              <a:t>. </a:t>
            </a:r>
            <a:r>
              <a:rPr lang="ko-KR" altLang="en-US" sz="1400" dirty="0"/>
              <a:t>서른 살의 안중근은 러시아에서 동지들과 단지동맹을 맺음으로써 독립운동의 결의를 다진다</a:t>
            </a:r>
            <a:r>
              <a:rPr lang="en-US" altLang="ko-KR" sz="1400" dirty="0"/>
              <a:t>. </a:t>
            </a:r>
            <a:r>
              <a:rPr lang="ko-KR" altLang="en-US" sz="1400" dirty="0"/>
              <a:t>명성황후 시해 당시 어린 궁녀로 이를 목격한 설희는 </a:t>
            </a:r>
            <a:r>
              <a:rPr lang="ko-KR" altLang="en-US" sz="1400" dirty="0" err="1"/>
              <a:t>김내관에게</a:t>
            </a:r>
            <a:r>
              <a:rPr lang="ko-KR" altLang="en-US" sz="1400" dirty="0"/>
              <a:t> 독립운동에 투신할 뜻을 밝힌다</a:t>
            </a:r>
            <a:r>
              <a:rPr lang="en-US" altLang="ko-KR" sz="1400" dirty="0"/>
              <a:t>. </a:t>
            </a:r>
            <a:r>
              <a:rPr lang="ko-KR" altLang="en-US" sz="1400" dirty="0"/>
              <a:t>황실의 비밀정보 조직을 몰래 이끌고 있는 </a:t>
            </a:r>
            <a:r>
              <a:rPr lang="ko-KR" altLang="en-US" sz="1400" dirty="0" err="1"/>
              <a:t>김내관은</a:t>
            </a:r>
            <a:r>
              <a:rPr lang="ko-KR" altLang="en-US" sz="1400" dirty="0"/>
              <a:t> 안중근과 </a:t>
            </a:r>
            <a:r>
              <a:rPr lang="ko-KR" altLang="en-US" sz="1400" dirty="0" err="1"/>
              <a:t>제국익문사</a:t>
            </a:r>
            <a:r>
              <a:rPr lang="ko-KR" altLang="en-US" sz="1400" dirty="0"/>
              <a:t> 요원들에게 설희를 소개한다</a:t>
            </a:r>
            <a:r>
              <a:rPr lang="en-US" altLang="ko-KR" sz="1400" dirty="0"/>
              <a:t>. </a:t>
            </a:r>
            <a:r>
              <a:rPr lang="ko-KR" altLang="en-US" sz="1400" dirty="0"/>
              <a:t>설희는 일본으로</a:t>
            </a:r>
            <a:r>
              <a:rPr lang="en-US" altLang="ko-KR" sz="1400" dirty="0"/>
              <a:t>, </a:t>
            </a:r>
            <a:r>
              <a:rPr lang="ko-KR" altLang="en-US" sz="1400" dirty="0"/>
              <a:t>안중근은 러시아로 먼 길을 떠나고</a:t>
            </a:r>
            <a:r>
              <a:rPr lang="en-US" altLang="ko-KR" sz="1400" dirty="0"/>
              <a:t>, </a:t>
            </a:r>
            <a:r>
              <a:rPr lang="ko-KR" altLang="en-US" sz="1400" dirty="0"/>
              <a:t>이토 </a:t>
            </a:r>
            <a:r>
              <a:rPr lang="ko-KR" altLang="en-US" sz="1400" dirty="0" err="1"/>
              <a:t>히로부미는</a:t>
            </a:r>
            <a:r>
              <a:rPr lang="ko-KR" altLang="en-US" sz="1400" dirty="0"/>
              <a:t> 대륙 진출의 꿈을 이루기 위해 만주 하얼빈으로 가 러시아 외무장관과 회담을 갖기로 한다</a:t>
            </a:r>
            <a:r>
              <a:rPr lang="en-US" altLang="ko-KR" sz="1400" dirty="0"/>
              <a:t>. </a:t>
            </a:r>
            <a:r>
              <a:rPr lang="ko-KR" altLang="en-US" sz="1400" dirty="0" err="1"/>
              <a:t>게이샤가</a:t>
            </a:r>
            <a:r>
              <a:rPr lang="ko-KR" altLang="en-US" sz="1400" dirty="0"/>
              <a:t> 되어 일본의 정보를 수집하고 있던 설희는 이를 러시아에 있는 안중근에게 전달하고</a:t>
            </a:r>
            <a:r>
              <a:rPr lang="en-US" altLang="ko-KR" sz="1400" dirty="0"/>
              <a:t>, </a:t>
            </a:r>
            <a:r>
              <a:rPr lang="ko-KR" altLang="en-US" sz="1400" dirty="0"/>
              <a:t>이토의 하얼빈행을 전해들은 안중근은 그를 암살하는 것만이 조선 독립의 길임을 다짐하고 동지들과 거사를 준비한다</a:t>
            </a:r>
            <a:r>
              <a:rPr lang="en-US" altLang="ko-KR" sz="1400" dirty="0"/>
              <a:t>. 1909</a:t>
            </a:r>
            <a:r>
              <a:rPr lang="ko-KR" altLang="en-US" sz="1400" dirty="0"/>
              <a:t>년 </a:t>
            </a:r>
            <a:r>
              <a:rPr lang="en-US" altLang="ko-KR" sz="1400" dirty="0"/>
              <a:t>10</a:t>
            </a:r>
            <a:r>
              <a:rPr lang="ko-KR" altLang="en-US" sz="1400" dirty="0"/>
              <a:t>월 </a:t>
            </a:r>
            <a:r>
              <a:rPr lang="en-US" altLang="ko-KR" sz="1400" dirty="0"/>
              <a:t>26</a:t>
            </a:r>
            <a:r>
              <a:rPr lang="ko-KR" altLang="en-US" sz="1400" dirty="0"/>
              <a:t>일 권총에 일곱 발의 총알을 장전하고 안중근은 하얼빈역으로 향한다</a:t>
            </a:r>
            <a:r>
              <a:rPr lang="en-US" altLang="ko-KR" sz="1400" dirty="0"/>
              <a:t>. </a:t>
            </a:r>
            <a:r>
              <a:rPr lang="ko-KR" altLang="en-US" sz="1400" dirty="0"/>
              <a:t>그날 하얼빈역에선 일곱 발의 총성이 울려 퍼진다</a:t>
            </a:r>
            <a:r>
              <a:rPr lang="en-US" altLang="ko-KR" sz="1400" dirty="0"/>
              <a:t>.</a:t>
            </a:r>
            <a:endParaRPr lang="ko-KR" altLang="en-US" dirty="0">
              <a:latin typeface="+mn-ea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8CDCF9AB-DC4A-A2A7-C8FF-4E7E3CE3479C}"/>
              </a:ext>
            </a:extLst>
          </p:cNvPr>
          <p:cNvSpPr/>
          <p:nvPr/>
        </p:nvSpPr>
        <p:spPr>
          <a:xfrm>
            <a:off x="1240078" y="2853496"/>
            <a:ext cx="1077237" cy="2569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ko-KR" altLang="en-US" sz="1100">
                <a:latin typeface="+mn-ea"/>
              </a:rPr>
              <a:t>줄거리</a:t>
            </a:r>
            <a:endParaRPr lang="ko-KR" altLang="en-US" sz="11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987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4139</TotalTime>
  <Words>244</Words>
  <Application>Microsoft Office PowerPoint</Application>
  <PresentationFormat>와이드스크린</PresentationFormat>
  <Paragraphs>33</Paragraphs>
  <Slides>6</Slides>
  <Notes>2</Notes>
  <HiddenSlides>0</HiddenSlides>
  <MMClips>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6" baseType="lpstr">
      <vt:lpstr>Times New Roman</vt:lpstr>
      <vt:lpstr>맑은 고딕</vt:lpstr>
      <vt:lpstr>나눔고딕</vt:lpstr>
      <vt:lpstr>Arial</vt:lpstr>
      <vt:lpstr>Spoqa Han Sans Neo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179</cp:revision>
  <dcterms:created xsi:type="dcterms:W3CDTF">2024-07-03T01:17:18Z</dcterms:created>
  <dcterms:modified xsi:type="dcterms:W3CDTF">2025-04-28T09:13:49Z</dcterms:modified>
</cp:coreProperties>
</file>