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305" r:id="rId7"/>
    <p:sldId id="328" r:id="rId8"/>
    <p:sldId id="311" r:id="rId9"/>
    <p:sldId id="329" r:id="rId10"/>
    <p:sldId id="330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A2C9"/>
    <a:srgbClr val="E7C4D9"/>
    <a:srgbClr val="F0C1C8"/>
    <a:srgbClr val="C4A6C0"/>
    <a:srgbClr val="B2B8E3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0" autoAdjust="0"/>
    <p:restoredTop sz="94658"/>
  </p:normalViewPr>
  <p:slideViewPr>
    <p:cSldViewPr snapToGrid="0" showGuides="1">
      <p:cViewPr>
        <p:scale>
          <a:sx n="125" d="100"/>
          <a:sy n="125" d="100"/>
        </p:scale>
        <p:origin x="1500" y="6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악곡의 형식과 창작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102~103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악곡의 구성 요소를 이해하고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 err="1">
                <a:latin typeface="+mn-ea"/>
                <a:ea typeface="+mn-ea"/>
              </a:rPr>
              <a:t>한도막</a:t>
            </a:r>
            <a:r>
              <a:rPr kumimoji="1" lang="ko-KR" altLang="en-US" sz="2800" dirty="0">
                <a:latin typeface="+mn-ea"/>
                <a:ea typeface="+mn-ea"/>
              </a:rPr>
              <a:t> 형식의 곡을 창작할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악보만 보고 어떤 곡인지 맞히기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4BA3A1C-C425-AB7E-15BA-04AE1D72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2606503"/>
            <a:ext cx="6140450" cy="106379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6484A3-12C9-80BB-E9E9-CF0EF294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950" y="2580992"/>
            <a:ext cx="6140450" cy="1029636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22D32988-7BDD-2E47-57B5-2B58130DC32A}"/>
              </a:ext>
            </a:extLst>
          </p:cNvPr>
          <p:cNvSpPr/>
          <p:nvPr/>
        </p:nvSpPr>
        <p:spPr>
          <a:xfrm>
            <a:off x="3711575" y="3865119"/>
            <a:ext cx="5181600" cy="40023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작은 별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B2999FC-2D75-A9C4-4CFD-3E011EE50B43}"/>
              </a:ext>
            </a:extLst>
          </p:cNvPr>
          <p:cNvSpPr/>
          <p:nvPr/>
        </p:nvSpPr>
        <p:spPr>
          <a:xfrm>
            <a:off x="3711575" y="3865119"/>
            <a:ext cx="5181600" cy="40023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비행기</a:t>
            </a: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E57B502-F3AC-FC93-B8AA-5986BC3997DC}"/>
              </a:ext>
            </a:extLst>
          </p:cNvPr>
          <p:cNvSpPr/>
          <p:nvPr/>
        </p:nvSpPr>
        <p:spPr>
          <a:xfrm>
            <a:off x="3711575" y="3865119"/>
            <a:ext cx="5181600" cy="40023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/>
              <a:t>솜사탕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A6AB7F8-FD81-8FB6-063A-84C924030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0" y="2580992"/>
            <a:ext cx="6140450" cy="100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199AB-FB58-8976-C7EF-15605D59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1EE6C9-E8D5-178C-E1CB-68ADA9E21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악곡의 구성 요소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F6F1611-02B8-E523-2ECF-10F3AC716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79" y="2596165"/>
            <a:ext cx="8045450" cy="2526729"/>
          </a:xfrm>
          <a:prstGeom prst="rect">
            <a:avLst/>
          </a:prstGeom>
        </p:spPr>
      </p:pic>
      <p:sp>
        <p:nvSpPr>
          <p:cNvPr id="9" name="왼쪽 중괄호 8">
            <a:extLst>
              <a:ext uri="{FF2B5EF4-FFF2-40B4-BE49-F238E27FC236}">
                <a16:creationId xmlns:a16="http://schemas.microsoft.com/office/drawing/2014/main" id="{C57942A3-DFEF-94DF-86C7-E21737DE956B}"/>
              </a:ext>
            </a:extLst>
          </p:cNvPr>
          <p:cNvSpPr/>
          <p:nvPr/>
        </p:nvSpPr>
        <p:spPr>
          <a:xfrm rot="5400000">
            <a:off x="5101605" y="1084071"/>
            <a:ext cx="145256" cy="331708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왼쪽 중괄호 9">
            <a:extLst>
              <a:ext uri="{FF2B5EF4-FFF2-40B4-BE49-F238E27FC236}">
                <a16:creationId xmlns:a16="http://schemas.microsoft.com/office/drawing/2014/main" id="{3CF7815E-F90A-9AD1-161D-DA00DC9343AB}"/>
              </a:ext>
            </a:extLst>
          </p:cNvPr>
          <p:cNvSpPr/>
          <p:nvPr/>
        </p:nvSpPr>
        <p:spPr>
          <a:xfrm rot="5400000">
            <a:off x="6817897" y="-734125"/>
            <a:ext cx="251999" cy="6856413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왼쪽 중괄호 10">
            <a:extLst>
              <a:ext uri="{FF2B5EF4-FFF2-40B4-BE49-F238E27FC236}">
                <a16:creationId xmlns:a16="http://schemas.microsoft.com/office/drawing/2014/main" id="{5F3ECFD9-0744-E659-5657-A6ADCB9F253F}"/>
              </a:ext>
            </a:extLst>
          </p:cNvPr>
          <p:cNvSpPr/>
          <p:nvPr/>
        </p:nvSpPr>
        <p:spPr>
          <a:xfrm>
            <a:off x="2136155" y="2881630"/>
            <a:ext cx="370364" cy="1914524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5A441A8A-1C10-7BE4-9FFD-6BB15BDEF3AD}"/>
              </a:ext>
            </a:extLst>
          </p:cNvPr>
          <p:cNvSpPr/>
          <p:nvPr/>
        </p:nvSpPr>
        <p:spPr>
          <a:xfrm>
            <a:off x="4612258" y="2196115"/>
            <a:ext cx="1123950" cy="4000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동기</a:t>
            </a: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A2A8C141-3952-4F56-F810-D398A145107E}"/>
              </a:ext>
            </a:extLst>
          </p:cNvPr>
          <p:cNvSpPr/>
          <p:nvPr/>
        </p:nvSpPr>
        <p:spPr>
          <a:xfrm>
            <a:off x="6381921" y="2144902"/>
            <a:ext cx="1123950" cy="4000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작은악절</a:t>
            </a: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A24E89BB-DCE4-E738-E120-90E2C882D4ED}"/>
              </a:ext>
            </a:extLst>
          </p:cNvPr>
          <p:cNvSpPr/>
          <p:nvPr/>
        </p:nvSpPr>
        <p:spPr>
          <a:xfrm>
            <a:off x="920921" y="3638867"/>
            <a:ext cx="1123950" cy="4000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큰악절</a:t>
            </a:r>
          </a:p>
        </p:txBody>
      </p:sp>
      <p:sp>
        <p:nvSpPr>
          <p:cNvPr id="7" name="사각형: 둥근 대각선 방향 모서리 6">
            <a:extLst>
              <a:ext uri="{FF2B5EF4-FFF2-40B4-BE49-F238E27FC236}">
                <a16:creationId xmlns:a16="http://schemas.microsoft.com/office/drawing/2014/main" id="{BDF14E45-A5F3-BCCA-BBFD-875B3E71ED72}"/>
              </a:ext>
            </a:extLst>
          </p:cNvPr>
          <p:cNvSpPr/>
          <p:nvPr/>
        </p:nvSpPr>
        <p:spPr>
          <a:xfrm>
            <a:off x="2892505" y="1324476"/>
            <a:ext cx="4563456" cy="78607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가락을 구성하는 가장 작은 단위이며 일반적으로 </a:t>
            </a:r>
            <a:r>
              <a:rPr lang="en-US" altLang="ko-KR" sz="1200" dirty="0"/>
              <a:t>2</a:t>
            </a:r>
            <a:r>
              <a:rPr lang="ko-KR" altLang="en-US" sz="1200" dirty="0"/>
              <a:t>마디이다</a:t>
            </a:r>
            <a:r>
              <a:rPr lang="en-US" altLang="ko-KR" sz="1200" dirty="0"/>
              <a:t>. </a:t>
            </a:r>
            <a:r>
              <a:rPr lang="ko-KR" altLang="en-US" sz="1200" dirty="0"/>
              <a:t>이 동기가 여러 가지 방법으로 진행되면서 가락을 만든다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12" name="사각형: 둥근 대각선 방향 모서리 11">
            <a:extLst>
              <a:ext uri="{FF2B5EF4-FFF2-40B4-BE49-F238E27FC236}">
                <a16:creationId xmlns:a16="http://schemas.microsoft.com/office/drawing/2014/main" id="{C117AC7E-BE33-F2F6-512C-9FA3622CC1F4}"/>
              </a:ext>
            </a:extLst>
          </p:cNvPr>
          <p:cNvSpPr/>
          <p:nvPr/>
        </p:nvSpPr>
        <p:spPr>
          <a:xfrm>
            <a:off x="4732270" y="1209756"/>
            <a:ext cx="4201010" cy="786079"/>
          </a:xfrm>
          <a:prstGeom prst="round2Diag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동기가 발전하여 만들어지며</a:t>
            </a:r>
            <a:r>
              <a:rPr lang="en-US" altLang="ko-KR" sz="1200" dirty="0"/>
              <a:t>, </a:t>
            </a:r>
            <a:r>
              <a:rPr lang="ko-KR" altLang="en-US" sz="1200" dirty="0"/>
              <a:t>하나의 덩어리로 느껴지는 단위이다</a:t>
            </a:r>
            <a:r>
              <a:rPr lang="en-US" altLang="ko-KR" sz="1200" dirty="0"/>
              <a:t>. </a:t>
            </a:r>
            <a:r>
              <a:rPr lang="ko-KR" altLang="en-US" sz="1200" dirty="0"/>
              <a:t>작은악절은 일반적으로 </a:t>
            </a:r>
            <a:r>
              <a:rPr lang="en-US" altLang="ko-KR" sz="1200" dirty="0"/>
              <a:t>4</a:t>
            </a:r>
            <a:r>
              <a:rPr lang="ko-KR" altLang="en-US" sz="1200" dirty="0"/>
              <a:t>마디이다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13" name="사각형: 둥근 대각선 방향 모서리 12">
            <a:extLst>
              <a:ext uri="{FF2B5EF4-FFF2-40B4-BE49-F238E27FC236}">
                <a16:creationId xmlns:a16="http://schemas.microsoft.com/office/drawing/2014/main" id="{7E2107C3-2928-A6D7-27D8-4756E5BEEAA4}"/>
              </a:ext>
            </a:extLst>
          </p:cNvPr>
          <p:cNvSpPr/>
          <p:nvPr/>
        </p:nvSpPr>
        <p:spPr>
          <a:xfrm>
            <a:off x="792000" y="5196714"/>
            <a:ext cx="4201010" cy="786079"/>
          </a:xfrm>
          <a:prstGeom prst="round2Diag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작은악절이 </a:t>
            </a:r>
            <a:r>
              <a:rPr lang="en-US" altLang="ko-KR" sz="1200" dirty="0"/>
              <a:t>2</a:t>
            </a:r>
            <a:r>
              <a:rPr lang="ko-KR" altLang="en-US" sz="1200" dirty="0"/>
              <a:t>개 모여 만들어지며 완성된 하나의 악곡인 </a:t>
            </a:r>
            <a:r>
              <a:rPr lang="ko-KR" altLang="en-US" sz="1200" dirty="0" err="1"/>
              <a:t>한도막</a:t>
            </a:r>
            <a:r>
              <a:rPr lang="ko-KR" altLang="en-US" sz="1200" dirty="0"/>
              <a:t> 형식은 보통 </a:t>
            </a:r>
            <a:r>
              <a:rPr lang="en-US" altLang="ko-KR" sz="1200" dirty="0"/>
              <a:t>8</a:t>
            </a:r>
            <a:r>
              <a:rPr lang="ko-KR" altLang="en-US" sz="1200" dirty="0"/>
              <a:t>마디가 된다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868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2" grpId="0" animBg="1"/>
      <p:bldP spid="2" grpId="1" animBg="1"/>
      <p:bldP spid="4" grpId="0" animBg="1"/>
      <p:bldP spid="4" grpId="1" animBg="1"/>
      <p:bldP spid="5" grpId="0" animBg="1"/>
      <p:bldP spid="7" grpId="0" animBg="1"/>
      <p:bldP spid="7" grpId="1" animBg="1"/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7200000" cy="251999"/>
          </a:xfrm>
        </p:spPr>
        <p:txBody>
          <a:bodyPr/>
          <a:lstStyle/>
          <a:p>
            <a:r>
              <a:rPr lang="ko-KR" altLang="en-US" dirty="0"/>
              <a:t>악곡의 형식 알아보기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11B712-A9EB-6309-96C6-F6F5B9B143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47"/>
          <a:stretch/>
        </p:blipFill>
        <p:spPr>
          <a:xfrm>
            <a:off x="2517439" y="1639015"/>
            <a:ext cx="7044055" cy="4618782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DCE7467E-F4FF-6770-9CD4-604AAEB068A3}"/>
              </a:ext>
            </a:extLst>
          </p:cNvPr>
          <p:cNvSpPr/>
          <p:nvPr/>
        </p:nvSpPr>
        <p:spPr>
          <a:xfrm>
            <a:off x="3089975" y="1969108"/>
            <a:ext cx="3182555" cy="304942"/>
          </a:xfrm>
          <a:prstGeom prst="rect">
            <a:avLst/>
          </a:prstGeom>
          <a:solidFill>
            <a:schemeClr val="accent3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59DFD43-A41A-6AC2-2F58-9C55F1B68F30}"/>
              </a:ext>
            </a:extLst>
          </p:cNvPr>
          <p:cNvSpPr/>
          <p:nvPr/>
        </p:nvSpPr>
        <p:spPr>
          <a:xfrm>
            <a:off x="2884469" y="4351923"/>
            <a:ext cx="3285773" cy="304942"/>
          </a:xfrm>
          <a:prstGeom prst="rect">
            <a:avLst/>
          </a:prstGeom>
          <a:solidFill>
            <a:schemeClr val="accent3">
              <a:alpha val="2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7C98009-4D5E-280A-70BD-760707047912}"/>
              </a:ext>
            </a:extLst>
          </p:cNvPr>
          <p:cNvSpPr/>
          <p:nvPr/>
        </p:nvSpPr>
        <p:spPr>
          <a:xfrm>
            <a:off x="2571714" y="1510298"/>
            <a:ext cx="227939" cy="2244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a</a:t>
            </a:r>
            <a:endParaRPr lang="ko-KR" altLang="en-US" sz="1100" dirty="0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9D2BEA18-C6F5-66EE-59E5-84A06AA203D8}"/>
              </a:ext>
            </a:extLst>
          </p:cNvPr>
          <p:cNvSpPr/>
          <p:nvPr/>
        </p:nvSpPr>
        <p:spPr>
          <a:xfrm>
            <a:off x="2579034" y="2757615"/>
            <a:ext cx="227939" cy="224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/>
              <a:t>b</a:t>
            </a:r>
            <a:endParaRPr lang="ko-KR" altLang="en-US" sz="1100" dirty="0"/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FE5E96E-0F1A-1DA0-D464-1CE4249121AB}"/>
              </a:ext>
            </a:extLst>
          </p:cNvPr>
          <p:cNvGrpSpPr/>
          <p:nvPr/>
        </p:nvGrpSpPr>
        <p:grpSpPr>
          <a:xfrm>
            <a:off x="2562208" y="3908627"/>
            <a:ext cx="422135" cy="253916"/>
            <a:chOff x="2416158" y="3711845"/>
            <a:chExt cx="422135" cy="253916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A051995C-D92C-43D8-3203-88ACD0075C82}"/>
                </a:ext>
              </a:extLst>
            </p:cNvPr>
            <p:cNvSpPr/>
            <p:nvPr/>
          </p:nvSpPr>
          <p:spPr>
            <a:xfrm>
              <a:off x="2432984" y="3730282"/>
              <a:ext cx="227939" cy="2244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1E7395-D483-D085-A170-122394A77205}"/>
                </a:ext>
              </a:extLst>
            </p:cNvPr>
            <p:cNvSpPr txBox="1"/>
            <p:nvPr/>
          </p:nvSpPr>
          <p:spPr>
            <a:xfrm>
              <a:off x="2416158" y="3711845"/>
              <a:ext cx="42213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chemeClr val="bg1"/>
                  </a:solidFill>
                </a:rPr>
                <a:t>a’</a:t>
              </a:r>
              <a:endParaRPr lang="ko-KR" altLang="en-US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F985B3A2-B715-378A-2D74-EBE4C4808828}"/>
              </a:ext>
            </a:extLst>
          </p:cNvPr>
          <p:cNvGrpSpPr/>
          <p:nvPr/>
        </p:nvGrpSpPr>
        <p:grpSpPr>
          <a:xfrm>
            <a:off x="2574271" y="5135121"/>
            <a:ext cx="270947" cy="253916"/>
            <a:chOff x="2428221" y="5037072"/>
            <a:chExt cx="270947" cy="253916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99414BB5-EB43-36C9-68B5-6CA85D734C35}"/>
                </a:ext>
              </a:extLst>
            </p:cNvPr>
            <p:cNvSpPr/>
            <p:nvPr/>
          </p:nvSpPr>
          <p:spPr>
            <a:xfrm>
              <a:off x="2432984" y="5037588"/>
              <a:ext cx="227939" cy="2244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407512-DDFD-7712-62CE-2CDFF75F619E}"/>
                </a:ext>
              </a:extLst>
            </p:cNvPr>
            <p:cNvSpPr txBox="1"/>
            <p:nvPr/>
          </p:nvSpPr>
          <p:spPr>
            <a:xfrm>
              <a:off x="2428221" y="5037072"/>
              <a:ext cx="270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50" dirty="0">
                  <a:solidFill>
                    <a:schemeClr val="bg1"/>
                  </a:solidFill>
                </a:rPr>
                <a:t>b’</a:t>
              </a:r>
              <a:endParaRPr lang="ko-KR" altLang="en-US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84A83116-B441-5059-566D-173C62A95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089" y="2088584"/>
            <a:ext cx="331158" cy="130836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684F9B-C0AC-65DF-9E6D-525DC3F19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938" y="4475408"/>
            <a:ext cx="328809" cy="1283932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73E1F6A8-3E4A-E6CE-4015-B903A5D5CDBC}"/>
              </a:ext>
            </a:extLst>
          </p:cNvPr>
          <p:cNvSpPr/>
          <p:nvPr/>
        </p:nvSpPr>
        <p:spPr>
          <a:xfrm>
            <a:off x="2894982" y="3157532"/>
            <a:ext cx="3285773" cy="304942"/>
          </a:xfrm>
          <a:prstGeom prst="rect">
            <a:avLst/>
          </a:prstGeom>
          <a:solidFill>
            <a:srgbClr val="91A2C9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90560AF-0686-0C48-9D03-BA0897E778BD}"/>
              </a:ext>
            </a:extLst>
          </p:cNvPr>
          <p:cNvSpPr/>
          <p:nvPr/>
        </p:nvSpPr>
        <p:spPr>
          <a:xfrm>
            <a:off x="7819690" y="3152233"/>
            <a:ext cx="1653782" cy="304942"/>
          </a:xfrm>
          <a:prstGeom prst="rect">
            <a:avLst/>
          </a:prstGeom>
          <a:solidFill>
            <a:srgbClr val="92D05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63420C6-BD4F-FAD5-7A61-43BE07E32F05}"/>
              </a:ext>
            </a:extLst>
          </p:cNvPr>
          <p:cNvSpPr/>
          <p:nvPr/>
        </p:nvSpPr>
        <p:spPr>
          <a:xfrm>
            <a:off x="7912586" y="5538274"/>
            <a:ext cx="1560886" cy="304942"/>
          </a:xfrm>
          <a:prstGeom prst="rect">
            <a:avLst/>
          </a:prstGeom>
          <a:solidFill>
            <a:srgbClr val="92D050">
              <a:alpha val="2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B76130-0583-6E8C-06D8-9A65E4E96C4B}"/>
              </a:ext>
            </a:extLst>
          </p:cNvPr>
          <p:cNvSpPr txBox="1"/>
          <p:nvPr/>
        </p:nvSpPr>
        <p:spPr>
          <a:xfrm>
            <a:off x="2945739" y="1457769"/>
            <a:ext cx="792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① 주제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A6CC8C-D157-6156-79A0-B880F5AA8625}"/>
              </a:ext>
            </a:extLst>
          </p:cNvPr>
          <p:cNvSpPr txBox="1"/>
          <p:nvPr/>
        </p:nvSpPr>
        <p:spPr>
          <a:xfrm>
            <a:off x="2845218" y="2670316"/>
            <a:ext cx="792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② 대조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B9E92B-F934-A683-3CD4-BFDADB687B38}"/>
              </a:ext>
            </a:extLst>
          </p:cNvPr>
          <p:cNvSpPr txBox="1"/>
          <p:nvPr/>
        </p:nvSpPr>
        <p:spPr>
          <a:xfrm>
            <a:off x="2799653" y="3871079"/>
            <a:ext cx="792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③ 반복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60196D-4D55-681F-D2F4-1BF14125B41F}"/>
              </a:ext>
            </a:extLst>
          </p:cNvPr>
          <p:cNvSpPr txBox="1"/>
          <p:nvPr/>
        </p:nvSpPr>
        <p:spPr>
          <a:xfrm>
            <a:off x="8778230" y="2791746"/>
            <a:ext cx="94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</a:rPr>
              <a:t>④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</a:rPr>
              <a:t>반마침</a:t>
            </a:r>
            <a:endParaRPr lang="ko-KR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CEAB3EC-7B46-4116-B9B8-188A9C4A7430}"/>
              </a:ext>
            </a:extLst>
          </p:cNvPr>
          <p:cNvSpPr txBox="1"/>
          <p:nvPr/>
        </p:nvSpPr>
        <p:spPr>
          <a:xfrm>
            <a:off x="8566992" y="5203500"/>
            <a:ext cx="1074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>
                <a:solidFill>
                  <a:schemeClr val="accent6">
                    <a:lumMod val="75000"/>
                  </a:schemeClr>
                </a:solidFill>
              </a:rPr>
              <a:t>④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</a:rPr>
              <a:t>바른마침</a:t>
            </a:r>
            <a:endParaRPr lang="ko-KR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928684D2-62DC-CBB1-51F4-BED44BB5F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121" y="1003723"/>
            <a:ext cx="4124241" cy="4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9" grpId="0" animBg="1"/>
      <p:bldP spid="30" grpId="0" animBg="1"/>
      <p:bldP spid="32" grpId="0" animBg="1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24C5C-1F1E-A8F0-A05B-A5D3AC772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40EBCD-D525-7CA3-5BD8-177F70D7B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곡을 통해 화성과 가락의 구성 표시해 보기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0B3A8EA-01E9-46D0-7B9F-9CFEAC1F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89" y="1615843"/>
            <a:ext cx="8653822" cy="36263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B712F-1147-9BA4-F5C3-0D98ABCB9731}"/>
              </a:ext>
            </a:extLst>
          </p:cNvPr>
          <p:cNvSpPr txBox="1"/>
          <p:nvPr/>
        </p:nvSpPr>
        <p:spPr>
          <a:xfrm>
            <a:off x="2952750" y="3292243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FC7B9-8A59-8429-0FDE-BB4F16C1AD2F}"/>
              </a:ext>
            </a:extLst>
          </p:cNvPr>
          <p:cNvSpPr txBox="1"/>
          <p:nvPr/>
        </p:nvSpPr>
        <p:spPr>
          <a:xfrm>
            <a:off x="4813300" y="3292243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1ABBA2-C7C1-7533-35B0-07152D682E11}"/>
              </a:ext>
            </a:extLst>
          </p:cNvPr>
          <p:cNvSpPr txBox="1"/>
          <p:nvPr/>
        </p:nvSpPr>
        <p:spPr>
          <a:xfrm>
            <a:off x="8343900" y="4764979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3D3515-ED2F-EA0F-F9D4-2ACC7959E0EF}"/>
              </a:ext>
            </a:extLst>
          </p:cNvPr>
          <p:cNvSpPr txBox="1"/>
          <p:nvPr/>
        </p:nvSpPr>
        <p:spPr>
          <a:xfrm>
            <a:off x="6673850" y="3292243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9DA6A2-211C-4032-045A-45A097090F3A}"/>
              </a:ext>
            </a:extLst>
          </p:cNvPr>
          <p:cNvSpPr txBox="1"/>
          <p:nvPr/>
        </p:nvSpPr>
        <p:spPr>
          <a:xfrm>
            <a:off x="2628900" y="4764979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5A7B9-6C73-B2F2-7248-F5922FD99E62}"/>
              </a:ext>
            </a:extLst>
          </p:cNvPr>
          <p:cNvSpPr txBox="1"/>
          <p:nvPr/>
        </p:nvSpPr>
        <p:spPr>
          <a:xfrm>
            <a:off x="4514850" y="4764979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03C167-7794-3CBF-AAE7-8308D74E2A0B}"/>
              </a:ext>
            </a:extLst>
          </p:cNvPr>
          <p:cNvSpPr txBox="1"/>
          <p:nvPr/>
        </p:nvSpPr>
        <p:spPr>
          <a:xfrm>
            <a:off x="5461000" y="4764979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4CF8FF-15B6-4C7C-9541-054764BD50CB}"/>
              </a:ext>
            </a:extLst>
          </p:cNvPr>
          <p:cNvSpPr txBox="1"/>
          <p:nvPr/>
        </p:nvSpPr>
        <p:spPr>
          <a:xfrm>
            <a:off x="6500505" y="4764979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FEB76A-4938-F6C0-0440-623735A43B5F}"/>
              </a:ext>
            </a:extLst>
          </p:cNvPr>
          <p:cNvSpPr txBox="1"/>
          <p:nvPr/>
        </p:nvSpPr>
        <p:spPr>
          <a:xfrm>
            <a:off x="8437255" y="3292243"/>
            <a:ext cx="4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ko-KR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4417AB-994D-8F9D-2A66-4560AE28607C}"/>
              </a:ext>
            </a:extLst>
          </p:cNvPr>
          <p:cNvSpPr txBox="1"/>
          <p:nvPr/>
        </p:nvSpPr>
        <p:spPr>
          <a:xfrm>
            <a:off x="2694934" y="2273220"/>
            <a:ext cx="84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주제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D68431-3F3D-7B52-84F1-5A4EFD1CC6C5}"/>
              </a:ext>
            </a:extLst>
          </p:cNvPr>
          <p:cNvSpPr txBox="1"/>
          <p:nvPr/>
        </p:nvSpPr>
        <p:spPr>
          <a:xfrm>
            <a:off x="8409934" y="2328656"/>
            <a:ext cx="84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반마침</a:t>
            </a:r>
            <a:endParaRPr lang="ko-KR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EE41CF-352A-CAD5-E70C-D73D87569F68}"/>
              </a:ext>
            </a:extLst>
          </p:cNvPr>
          <p:cNvSpPr txBox="1"/>
          <p:nvPr/>
        </p:nvSpPr>
        <p:spPr>
          <a:xfrm>
            <a:off x="8258814" y="3793248"/>
            <a:ext cx="996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바른마침</a:t>
            </a:r>
            <a:endParaRPr lang="ko-KR" alt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D5BD9D-777F-D3D1-D6CF-1D87B9B4E5C3}"/>
              </a:ext>
            </a:extLst>
          </p:cNvPr>
          <p:cNvSpPr txBox="1"/>
          <p:nvPr/>
        </p:nvSpPr>
        <p:spPr>
          <a:xfrm>
            <a:off x="2529834" y="3801392"/>
            <a:ext cx="845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대조</a:t>
            </a:r>
          </a:p>
        </p:txBody>
      </p:sp>
    </p:spTree>
    <p:extLst>
      <p:ext uri="{BB962C8B-B14F-4D97-AF65-F5344CB8AC3E}">
        <p14:creationId xmlns:p14="http://schemas.microsoft.com/office/powerpoint/2010/main" val="27180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745E3-3D7F-11C0-292E-5C20A7CF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1995E6-F858-115B-D1C5-23CBA80D16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제시된 주제를 발전시켜 </a:t>
            </a:r>
            <a:r>
              <a:rPr kumimoji="1" lang="ko-KR" altLang="en-US" dirty="0" err="1">
                <a:latin typeface="+mn-ea"/>
                <a:ea typeface="+mn-ea"/>
              </a:rPr>
              <a:t>한도막</a:t>
            </a:r>
            <a:r>
              <a:rPr kumimoji="1" lang="ko-KR" altLang="en-US" dirty="0">
                <a:latin typeface="+mn-ea"/>
                <a:ea typeface="+mn-ea"/>
              </a:rPr>
              <a:t> 형식의 악곡 창작하기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5B314EF-02C0-9706-9A8D-320773235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69089" y="1493144"/>
            <a:ext cx="8653822" cy="2436612"/>
          </a:xfrm>
          <a:prstGeom prst="rect">
            <a:avLst/>
          </a:prstGeom>
        </p:spPr>
      </p:pic>
      <p:sp>
        <p:nvSpPr>
          <p:cNvPr id="2" name="사각형: 잘린 대각선 방향 모서리 1">
            <a:extLst>
              <a:ext uri="{FF2B5EF4-FFF2-40B4-BE49-F238E27FC236}">
                <a16:creationId xmlns:a16="http://schemas.microsoft.com/office/drawing/2014/main" id="{B220C510-516F-06FE-5135-4D31ED5387D5}"/>
              </a:ext>
            </a:extLst>
          </p:cNvPr>
          <p:cNvSpPr/>
          <p:nvPr/>
        </p:nvSpPr>
        <p:spPr>
          <a:xfrm>
            <a:off x="2435225" y="4108450"/>
            <a:ext cx="7321550" cy="1936750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곡의 짜임새 정하기</a:t>
            </a:r>
            <a:r>
              <a:rPr lang="en-US" altLang="ko-KR" sz="1400" dirty="0"/>
              <a:t>(</a:t>
            </a:r>
            <a:r>
              <a:rPr lang="en-US" altLang="ko-KR" sz="1400" dirty="0" err="1"/>
              <a:t>a+a</a:t>
            </a:r>
            <a:r>
              <a:rPr lang="en-US" altLang="ko-KR" sz="1400" dirty="0"/>
              <a:t>' </a:t>
            </a:r>
            <a:r>
              <a:rPr lang="ko-KR" altLang="en-US" sz="1400" dirty="0"/>
              <a:t>또는 </a:t>
            </a:r>
            <a:r>
              <a:rPr lang="en-US" altLang="ko-KR" sz="1400" dirty="0" err="1"/>
              <a:t>a+b</a:t>
            </a:r>
            <a:r>
              <a:rPr lang="en-US" altLang="ko-KR" sz="14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/>
              <a:t>화음을 정하고 박자와 리듬에 맞게 </a:t>
            </a:r>
            <a:r>
              <a:rPr lang="ko-KR" altLang="en-US" sz="1400" dirty="0" err="1"/>
              <a:t>구성음</a:t>
            </a:r>
            <a:r>
              <a:rPr lang="ko-KR" altLang="en-US" sz="1400" dirty="0"/>
              <a:t> 표시하기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/>
              <a:t>화음의 구성음과 화음 밖의 음을 적절히 사용하여 동기를 발전시켜 가락 짓기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/>
              <a:t>4. </a:t>
            </a:r>
            <a:r>
              <a:rPr lang="ko-KR" altLang="en-US" sz="1400" dirty="0"/>
              <a:t>계이름을 불러 보면서 뛰어가기와 </a:t>
            </a:r>
            <a:r>
              <a:rPr lang="ko-KR" altLang="en-US" sz="1400" dirty="0" err="1"/>
              <a:t>차례가기를</a:t>
            </a:r>
            <a:r>
              <a:rPr lang="ko-KR" altLang="en-US" sz="1400" dirty="0"/>
              <a:t> 적절히 섞어 어색한 부분 수정하기</a:t>
            </a:r>
          </a:p>
        </p:txBody>
      </p:sp>
    </p:spTree>
    <p:extLst>
      <p:ext uri="{BB962C8B-B14F-4D97-AF65-F5344CB8AC3E}">
        <p14:creationId xmlns:p14="http://schemas.microsoft.com/office/powerpoint/2010/main" val="23096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193</Words>
  <Application>Microsoft Office PowerPoint</Application>
  <PresentationFormat>와이드스크린</PresentationFormat>
  <Paragraphs>49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7" baseType="lpstr">
      <vt:lpstr>Arial</vt:lpstr>
      <vt:lpstr>NanumGothicExtraBold</vt:lpstr>
      <vt:lpstr>맑은 고딕</vt:lpstr>
      <vt:lpstr>Times New Roman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217</cp:revision>
  <dcterms:created xsi:type="dcterms:W3CDTF">2024-07-03T01:17:18Z</dcterms:created>
  <dcterms:modified xsi:type="dcterms:W3CDTF">2025-06-10T06:35:15Z</dcterms:modified>
</cp:coreProperties>
</file>