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2"/>
  </p:notesMasterIdLst>
  <p:sldIdLst>
    <p:sldId id="292" r:id="rId5"/>
    <p:sldId id="298" r:id="rId6"/>
    <p:sldId id="297" r:id="rId7"/>
    <p:sldId id="318" r:id="rId8"/>
    <p:sldId id="312" r:id="rId9"/>
    <p:sldId id="320" r:id="rId10"/>
    <p:sldId id="295" r:id="rId11"/>
  </p:sldIdLst>
  <p:sldSz cx="12192000" cy="6858000"/>
  <p:notesSz cx="6858000" cy="9144000"/>
  <p:embeddedFontLst>
    <p:embeddedFont>
      <p:font typeface="NanumGothicExtraBold" panose="020D0904000000000000" pitchFamily="50" charset="-127"/>
      <p:bold r:id="rId13"/>
    </p:embeddedFont>
    <p:embeddedFont>
      <p:font typeface="Spoqa Han Sans Neo" panose="020B0600000101010101" charset="0"/>
      <p:regular r:id="rId14"/>
      <p:bold r:id="rId15"/>
      <p:italic r:id="rId16"/>
      <p:boldItalic r:id="rId17"/>
    </p:embeddedFont>
    <p:embeddedFont>
      <p:font typeface="나눔고딕" panose="020D0604000000000000" pitchFamily="50" charset="-127"/>
      <p:regular r:id="rId18"/>
      <p:bold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318"/>
            <p14:sldId id="312"/>
            <p14:sldId id="320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DF1"/>
    <a:srgbClr val="EEEBF5"/>
    <a:srgbClr val="F3E7B3"/>
    <a:srgbClr val="FFFFCC"/>
    <a:srgbClr val="CCCC00"/>
    <a:srgbClr val="F7FAD6"/>
    <a:srgbClr val="9999FF"/>
    <a:srgbClr val="DBCDE1"/>
    <a:srgbClr val="C1E8BE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3188" autoAdjust="0"/>
  </p:normalViewPr>
  <p:slideViewPr>
    <p:cSldViewPr snapToGrid="0" showGuides="1">
      <p:cViewPr varScale="1">
        <p:scale>
          <a:sx n="147" d="100"/>
          <a:sy n="147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9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2025-03-28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1252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9460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6870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6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0625" y="3229548"/>
            <a:ext cx="7310750" cy="901938"/>
          </a:xfrm>
        </p:spPr>
        <p:txBody>
          <a:bodyPr/>
          <a:lstStyle/>
          <a:p>
            <a:r>
              <a:rPr kumimoji="1" lang="ko-KR" altLang="en-US" sz="3200" dirty="0" err="1">
                <a:latin typeface="+mj-ea"/>
                <a:ea typeface="+mj-ea"/>
              </a:rPr>
              <a:t>음악극</a:t>
            </a:r>
            <a:r>
              <a:rPr kumimoji="1" lang="ko-KR" altLang="en-US" sz="3200" dirty="0">
                <a:latin typeface="+mj-ea"/>
                <a:ea typeface="+mj-ea"/>
              </a:rPr>
              <a:t> 만들기</a:t>
            </a:r>
            <a:endParaRPr kumimoji="1" lang="en-US" altLang="ko-KR" sz="3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Ⅳ.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창작해요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019675" y="4894508"/>
            <a:ext cx="215265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114~115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2740" y="3297406"/>
            <a:ext cx="6446520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음악극을 만들고 발표할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음악극에 대해 알아보기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A48AFB-345E-8E0B-AE79-BE1602ABC551}"/>
              </a:ext>
            </a:extLst>
          </p:cNvPr>
          <p:cNvSpPr txBox="1"/>
          <p:nvPr/>
        </p:nvSpPr>
        <p:spPr>
          <a:xfrm>
            <a:off x="1737359" y="1693002"/>
            <a:ext cx="9664506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‘</a:t>
            </a:r>
            <a:r>
              <a:rPr lang="ko-KR" altLang="en-US" sz="1400" dirty="0" err="1">
                <a:latin typeface="+mn-ea"/>
              </a:rPr>
              <a:t>음악’과</a:t>
            </a:r>
            <a:r>
              <a:rPr lang="ko-KR" altLang="en-US" sz="1400" dirty="0">
                <a:latin typeface="+mn-ea"/>
              </a:rPr>
              <a:t> ‘</a:t>
            </a:r>
            <a:r>
              <a:rPr lang="ko-KR" altLang="en-US" sz="1400" dirty="0" err="1">
                <a:latin typeface="+mn-ea"/>
              </a:rPr>
              <a:t>극’이</a:t>
            </a:r>
            <a:r>
              <a:rPr lang="ko-KR" altLang="en-US" sz="1400" dirty="0">
                <a:latin typeface="+mn-ea"/>
              </a:rPr>
              <a:t> 만나는 모든 공연 장르를 말한다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연극과 음악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무용이 밀접하게 결합된 연주 형태의 하나이다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포괄적으로는 오페라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오페레타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발레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뮤지컬 등을 말하며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판소리나 개화기 이후의 창극 등도 음악극의 범주에 포함할 수 있다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0" name="사각형: 둥근 모서리 59">
            <a:extLst>
              <a:ext uri="{FF2B5EF4-FFF2-40B4-BE49-F238E27FC236}">
                <a16:creationId xmlns:a16="http://schemas.microsoft.com/office/drawing/2014/main" id="{A943CDA5-35CF-7F38-A1CE-D84D04E99B9E}"/>
              </a:ext>
            </a:extLst>
          </p:cNvPr>
          <p:cNvSpPr/>
          <p:nvPr/>
        </p:nvSpPr>
        <p:spPr>
          <a:xfrm>
            <a:off x="1395854" y="1205186"/>
            <a:ext cx="1487509" cy="3953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>
                <a:solidFill>
                  <a:schemeClr val="tx1"/>
                </a:solidFill>
              </a:rPr>
              <a:t>음악극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3398D12-7AE6-01E1-D4A2-60D3797DC4B7}"/>
              </a:ext>
            </a:extLst>
          </p:cNvPr>
          <p:cNvSpPr/>
          <p:nvPr/>
        </p:nvSpPr>
        <p:spPr>
          <a:xfrm>
            <a:off x="5637632" y="4226464"/>
            <a:ext cx="1106878" cy="482970"/>
          </a:xfrm>
          <a:prstGeom prst="roundRect">
            <a:avLst/>
          </a:prstGeom>
          <a:solidFill>
            <a:srgbClr val="DCD6EA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err="1">
                <a:solidFill>
                  <a:schemeClr val="tx1"/>
                </a:solidFill>
              </a:rPr>
              <a:t>음악극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26C99996-AB10-C066-C318-D3F26A21967C}"/>
              </a:ext>
            </a:extLst>
          </p:cNvPr>
          <p:cNvCxnSpPr>
            <a:cxnSpLocks/>
          </p:cNvCxnSpPr>
          <p:nvPr/>
        </p:nvCxnSpPr>
        <p:spPr>
          <a:xfrm flipH="1" flipV="1">
            <a:off x="4499999" y="3509498"/>
            <a:ext cx="1409952" cy="716966"/>
          </a:xfrm>
          <a:prstGeom prst="line">
            <a:avLst/>
          </a:prstGeom>
          <a:ln>
            <a:solidFill>
              <a:srgbClr val="EEEB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34953103-E36A-66EF-0086-969FBBB996AC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6673174" y="3690969"/>
            <a:ext cx="1018828" cy="535495"/>
          </a:xfrm>
          <a:prstGeom prst="line">
            <a:avLst/>
          </a:prstGeom>
          <a:ln>
            <a:solidFill>
              <a:srgbClr val="EEEB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81B917ED-66F4-D157-FD9F-562E718CA81C}"/>
              </a:ext>
            </a:extLst>
          </p:cNvPr>
          <p:cNvCxnSpPr>
            <a:endCxn id="11" idx="1"/>
          </p:cNvCxnSpPr>
          <p:nvPr/>
        </p:nvCxnSpPr>
        <p:spPr>
          <a:xfrm>
            <a:off x="6744510" y="4598563"/>
            <a:ext cx="1072621" cy="326959"/>
          </a:xfrm>
          <a:prstGeom prst="line">
            <a:avLst/>
          </a:prstGeom>
          <a:ln>
            <a:solidFill>
              <a:srgbClr val="EEEB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4B8E1472-D3D8-DD92-87A5-591A653BF5C1}"/>
              </a:ext>
            </a:extLst>
          </p:cNvPr>
          <p:cNvCxnSpPr>
            <a:stCxn id="5" idx="3"/>
          </p:cNvCxnSpPr>
          <p:nvPr/>
        </p:nvCxnSpPr>
        <p:spPr>
          <a:xfrm flipV="1">
            <a:off x="4849399" y="4598563"/>
            <a:ext cx="857495" cy="201681"/>
          </a:xfrm>
          <a:prstGeom prst="line">
            <a:avLst/>
          </a:prstGeom>
          <a:ln>
            <a:solidFill>
              <a:srgbClr val="EEEB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64F9DDA2-0A60-9929-AAB6-3434860E3E07}"/>
              </a:ext>
            </a:extLst>
          </p:cNvPr>
          <p:cNvCxnSpPr>
            <a:cxnSpLocks/>
            <a:stCxn id="2" idx="2"/>
            <a:endCxn id="7" idx="0"/>
          </p:cNvCxnSpPr>
          <p:nvPr/>
        </p:nvCxnSpPr>
        <p:spPr>
          <a:xfrm>
            <a:off x="6191071" y="4709434"/>
            <a:ext cx="0" cy="807776"/>
          </a:xfrm>
          <a:prstGeom prst="line">
            <a:avLst/>
          </a:prstGeom>
          <a:ln>
            <a:solidFill>
              <a:srgbClr val="EEEBF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F1EBA1B-B517-1F7B-F102-CCFBC67BBBC0}"/>
              </a:ext>
            </a:extLst>
          </p:cNvPr>
          <p:cNvSpPr/>
          <p:nvPr/>
        </p:nvSpPr>
        <p:spPr>
          <a:xfrm>
            <a:off x="3736776" y="3257499"/>
            <a:ext cx="1526447" cy="251999"/>
          </a:xfrm>
          <a:prstGeom prst="roundRect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5">
                    <a:lumMod val="50000"/>
                  </a:schemeClr>
                </a:solidFill>
              </a:rPr>
              <a:t>오페라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1F81640-FC42-F2FA-7F3D-6E89EF3BF9C4}"/>
              </a:ext>
            </a:extLst>
          </p:cNvPr>
          <p:cNvSpPr/>
          <p:nvPr/>
        </p:nvSpPr>
        <p:spPr>
          <a:xfrm>
            <a:off x="3322952" y="4674244"/>
            <a:ext cx="1526447" cy="251999"/>
          </a:xfrm>
          <a:prstGeom prst="roundRect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5">
                    <a:lumMod val="50000"/>
                  </a:schemeClr>
                </a:solidFill>
              </a:rPr>
              <a:t>발레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4E32EAC-C5D1-58EE-0386-D08C4EC14D4E}"/>
              </a:ext>
            </a:extLst>
          </p:cNvPr>
          <p:cNvSpPr/>
          <p:nvPr/>
        </p:nvSpPr>
        <p:spPr>
          <a:xfrm>
            <a:off x="5427847" y="5517210"/>
            <a:ext cx="1526447" cy="251999"/>
          </a:xfrm>
          <a:prstGeom prst="roundRect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5">
                    <a:lumMod val="50000"/>
                  </a:schemeClr>
                </a:solidFill>
              </a:rPr>
              <a:t>뮤지컬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85076F9-8640-6EC0-4C96-E22DFEAB4088}"/>
              </a:ext>
            </a:extLst>
          </p:cNvPr>
          <p:cNvSpPr/>
          <p:nvPr/>
        </p:nvSpPr>
        <p:spPr>
          <a:xfrm>
            <a:off x="6928778" y="3438970"/>
            <a:ext cx="1526447" cy="251999"/>
          </a:xfrm>
          <a:prstGeom prst="roundRect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5">
                    <a:lumMod val="50000"/>
                  </a:schemeClr>
                </a:solidFill>
              </a:rPr>
              <a:t>창극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E5821F6A-5D16-6012-9FD9-709ACA37AB50}"/>
              </a:ext>
            </a:extLst>
          </p:cNvPr>
          <p:cNvSpPr/>
          <p:nvPr/>
        </p:nvSpPr>
        <p:spPr>
          <a:xfrm>
            <a:off x="7817131" y="4799522"/>
            <a:ext cx="1526447" cy="251999"/>
          </a:xfrm>
          <a:prstGeom prst="roundRect">
            <a:avLst/>
          </a:prstGeom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accent5">
                    <a:lumMod val="50000"/>
                  </a:schemeClr>
                </a:solidFill>
              </a:rPr>
              <a:t>판소리</a:t>
            </a:r>
          </a:p>
        </p:txBody>
      </p:sp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음악극을 만들고 발표하는 과정 알아보기</a:t>
            </a:r>
          </a:p>
        </p:txBody>
      </p:sp>
      <p:pic>
        <p:nvPicPr>
          <p:cNvPr id="29" name="그림 28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8AFFEB2F-7F67-0D94-DAEF-8ECAA27BD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352" y="1771296"/>
            <a:ext cx="2336702" cy="1440000"/>
          </a:xfrm>
          <a:prstGeom prst="rect">
            <a:avLst/>
          </a:prstGeom>
        </p:spPr>
      </p:pic>
      <p:pic>
        <p:nvPicPr>
          <p:cNvPr id="31" name="그림 30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EE817992-27E1-BD3A-749A-43FBC46FA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541" y="1771296"/>
            <a:ext cx="2260645" cy="1440000"/>
          </a:xfrm>
          <a:prstGeom prst="rect">
            <a:avLst/>
          </a:prstGeom>
        </p:spPr>
      </p:pic>
      <p:pic>
        <p:nvPicPr>
          <p:cNvPr id="33" name="그림 32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C78326E3-6B01-DB28-E2B4-15A810DF9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674" y="1823236"/>
            <a:ext cx="2445024" cy="1388060"/>
          </a:xfrm>
          <a:prstGeom prst="rect">
            <a:avLst/>
          </a:prstGeom>
        </p:spPr>
      </p:pic>
      <p:pic>
        <p:nvPicPr>
          <p:cNvPr id="35" name="그림 34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484CC9CF-A899-D0E2-B5FA-9D19EFF67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2480" y="3931978"/>
            <a:ext cx="2158770" cy="1440000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AE6B19D3-D3C6-A12A-98E7-B04A35495CF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112684" y="3954132"/>
            <a:ext cx="2158770" cy="1417846"/>
          </a:xfrm>
          <a:prstGeom prst="rect">
            <a:avLst/>
          </a:prstGeom>
        </p:spPr>
      </p:pic>
      <p:pic>
        <p:nvPicPr>
          <p:cNvPr id="39" name="그림 38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ADD17C5D-A5C3-45BD-43E4-C9140B4D8E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6616" y="3954132"/>
            <a:ext cx="2156307" cy="1417846"/>
          </a:xfrm>
          <a:prstGeom prst="rect">
            <a:avLst/>
          </a:prstGeom>
        </p:spPr>
      </p:pic>
      <p:sp>
        <p:nvSpPr>
          <p:cNvPr id="40" name="화살표: 오른쪽 39">
            <a:extLst>
              <a:ext uri="{FF2B5EF4-FFF2-40B4-BE49-F238E27FC236}">
                <a16:creationId xmlns:a16="http://schemas.microsoft.com/office/drawing/2014/main" id="{6D440493-CBA5-BBFE-D188-35FA9F61D490}"/>
              </a:ext>
            </a:extLst>
          </p:cNvPr>
          <p:cNvSpPr/>
          <p:nvPr/>
        </p:nvSpPr>
        <p:spPr>
          <a:xfrm>
            <a:off x="3786561" y="2535677"/>
            <a:ext cx="447473" cy="155642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화살표: 오른쪽 40">
            <a:extLst>
              <a:ext uri="{FF2B5EF4-FFF2-40B4-BE49-F238E27FC236}">
                <a16:creationId xmlns:a16="http://schemas.microsoft.com/office/drawing/2014/main" id="{7708F337-E42A-1BCE-4501-E994F586E59B}"/>
              </a:ext>
            </a:extLst>
          </p:cNvPr>
          <p:cNvSpPr/>
          <p:nvPr/>
        </p:nvSpPr>
        <p:spPr>
          <a:xfrm>
            <a:off x="6855693" y="2535677"/>
            <a:ext cx="447473" cy="155642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화살표: 오른쪽 41">
            <a:extLst>
              <a:ext uri="{FF2B5EF4-FFF2-40B4-BE49-F238E27FC236}">
                <a16:creationId xmlns:a16="http://schemas.microsoft.com/office/drawing/2014/main" id="{4AE08601-59F8-93D4-BE98-69C4B45B1102}"/>
              </a:ext>
            </a:extLst>
          </p:cNvPr>
          <p:cNvSpPr/>
          <p:nvPr/>
        </p:nvSpPr>
        <p:spPr>
          <a:xfrm>
            <a:off x="10087444" y="2535677"/>
            <a:ext cx="447473" cy="155642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화살표: 오른쪽 42">
            <a:extLst>
              <a:ext uri="{FF2B5EF4-FFF2-40B4-BE49-F238E27FC236}">
                <a16:creationId xmlns:a16="http://schemas.microsoft.com/office/drawing/2014/main" id="{B310DB87-944B-8680-64EF-D70ED018F3A8}"/>
              </a:ext>
            </a:extLst>
          </p:cNvPr>
          <p:cNvSpPr/>
          <p:nvPr/>
        </p:nvSpPr>
        <p:spPr>
          <a:xfrm>
            <a:off x="5373090" y="4569829"/>
            <a:ext cx="447473" cy="155642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화살표: 오른쪽 43">
            <a:extLst>
              <a:ext uri="{FF2B5EF4-FFF2-40B4-BE49-F238E27FC236}">
                <a16:creationId xmlns:a16="http://schemas.microsoft.com/office/drawing/2014/main" id="{111B2E14-F514-B3A1-161E-28F801E5110F}"/>
              </a:ext>
            </a:extLst>
          </p:cNvPr>
          <p:cNvSpPr/>
          <p:nvPr/>
        </p:nvSpPr>
        <p:spPr>
          <a:xfrm>
            <a:off x="8597163" y="4569829"/>
            <a:ext cx="447473" cy="155642"/>
          </a:xfrm>
          <a:prstGeom prst="right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84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en-US" altLang="ko-KR" dirty="0"/>
              <a:t>&lt;</a:t>
            </a:r>
            <a:r>
              <a:rPr kumimoji="1" lang="ko-KR" altLang="en-US" dirty="0"/>
              <a:t>별주부전</a:t>
            </a:r>
            <a:r>
              <a:rPr kumimoji="1" lang="en-US" altLang="ko-KR" dirty="0"/>
              <a:t>&gt; </a:t>
            </a:r>
            <a:r>
              <a:rPr kumimoji="1" lang="ko-KR" altLang="en-US" dirty="0"/>
              <a:t>알아보기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4F3183D8-0BA0-1BA8-411B-A29680097669}"/>
              </a:ext>
            </a:extLst>
          </p:cNvPr>
          <p:cNvSpPr/>
          <p:nvPr/>
        </p:nvSpPr>
        <p:spPr>
          <a:xfrm>
            <a:off x="1302261" y="2054589"/>
            <a:ext cx="1369603" cy="447857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R" sz="1600" dirty="0">
                <a:solidFill>
                  <a:schemeClr val="tx1"/>
                </a:solidFill>
              </a:rPr>
              <a:t>&lt;</a:t>
            </a:r>
            <a:r>
              <a:rPr kumimoji="1" lang="ko-KR" altLang="en-US" sz="1600" dirty="0">
                <a:solidFill>
                  <a:schemeClr val="tx1"/>
                </a:solidFill>
              </a:rPr>
              <a:t>별주부전</a:t>
            </a:r>
            <a:r>
              <a:rPr kumimoji="1" lang="en-US" altLang="ko-KR" sz="1600" dirty="0">
                <a:solidFill>
                  <a:schemeClr val="tx1"/>
                </a:solidFill>
              </a:rPr>
              <a:t>&gt;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A3A874-942D-9286-F4BE-704D805ECDAA}"/>
              </a:ext>
            </a:extLst>
          </p:cNvPr>
          <p:cNvSpPr txBox="1"/>
          <p:nvPr/>
        </p:nvSpPr>
        <p:spPr>
          <a:xfrm>
            <a:off x="2921793" y="2054589"/>
            <a:ext cx="8470292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용왕의 병을 고치기 위해 토끼의 간을 구하러 땅으로 올라간 </a:t>
            </a:r>
            <a:r>
              <a:rPr lang="ko-KR" altLang="en-US" sz="1400" dirty="0" err="1">
                <a:latin typeface="+mn-ea"/>
              </a:rPr>
              <a:t>별주부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자라</a:t>
            </a:r>
            <a:r>
              <a:rPr lang="en-US" altLang="ko-KR" sz="1400" dirty="0">
                <a:latin typeface="+mn-ea"/>
              </a:rPr>
              <a:t>)</a:t>
            </a:r>
            <a:r>
              <a:rPr lang="ko-KR" altLang="en-US" sz="1400" dirty="0">
                <a:latin typeface="+mn-ea"/>
              </a:rPr>
              <a:t>가 토끼를 속여 용궁으로 데리고 간다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별주부에게 속은 토끼가 기지를 발휘하여 용궁을 탈출하는 이야기로 </a:t>
            </a:r>
            <a:r>
              <a:rPr lang="en-US" altLang="ko-KR" sz="1400" dirty="0">
                <a:latin typeface="+mn-ea"/>
              </a:rPr>
              <a:t>〈</a:t>
            </a:r>
            <a:r>
              <a:rPr lang="ko-KR" altLang="en-US" sz="1400" dirty="0">
                <a:latin typeface="+mn-ea"/>
              </a:rPr>
              <a:t>삼국사기</a:t>
            </a:r>
            <a:r>
              <a:rPr lang="en-US" altLang="ko-KR" sz="1400" dirty="0">
                <a:latin typeface="+mn-ea"/>
              </a:rPr>
              <a:t>〉</a:t>
            </a:r>
            <a:r>
              <a:rPr lang="ko-KR" altLang="en-US" sz="1400" dirty="0">
                <a:latin typeface="+mn-ea"/>
              </a:rPr>
              <a:t>에 실려 있다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39DC96C2-D51C-33CD-B3A4-BD7AEA0E3CB1}"/>
              </a:ext>
            </a:extLst>
          </p:cNvPr>
          <p:cNvSpPr/>
          <p:nvPr/>
        </p:nvSpPr>
        <p:spPr>
          <a:xfrm>
            <a:off x="1302261" y="3568320"/>
            <a:ext cx="1369603" cy="447857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『</a:t>
            </a:r>
            <a:r>
              <a:rPr lang="ko-KR" altLang="en-US" sz="1400" dirty="0">
                <a:solidFill>
                  <a:schemeClr val="tx1"/>
                </a:solidFill>
              </a:rPr>
              <a:t>수궁가</a:t>
            </a:r>
            <a:r>
              <a:rPr lang="en-US" altLang="ko-KR" sz="1400" dirty="0">
                <a:solidFill>
                  <a:schemeClr val="tx1"/>
                </a:solidFill>
              </a:rPr>
              <a:t>』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2D7EA9-7862-3598-67D0-DB4DC4E395DC}"/>
              </a:ext>
            </a:extLst>
          </p:cNvPr>
          <p:cNvSpPr txBox="1"/>
          <p:nvPr/>
        </p:nvSpPr>
        <p:spPr>
          <a:xfrm>
            <a:off x="2921793" y="3550444"/>
            <a:ext cx="8563203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〈</a:t>
            </a:r>
            <a:r>
              <a:rPr lang="ko-KR" altLang="en-US" sz="1400" dirty="0">
                <a:latin typeface="+mn-ea"/>
              </a:rPr>
              <a:t>별주부전</a:t>
            </a:r>
            <a:r>
              <a:rPr lang="en-US" altLang="ko-KR" sz="1400" dirty="0">
                <a:latin typeface="+mn-ea"/>
              </a:rPr>
              <a:t>〉</a:t>
            </a:r>
            <a:r>
              <a:rPr lang="ko-KR" altLang="en-US" sz="1400" dirty="0">
                <a:latin typeface="+mn-ea"/>
              </a:rPr>
              <a:t>의 이야기를 소리로 구성한 판소리로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‘별주부타령’ 또는 ‘</a:t>
            </a:r>
            <a:r>
              <a:rPr lang="ko-KR" altLang="en-US" sz="1400" dirty="0" err="1">
                <a:latin typeface="+mn-ea"/>
              </a:rPr>
              <a:t>토끼타령’이라고도</a:t>
            </a:r>
            <a:r>
              <a:rPr lang="ko-KR" altLang="en-US" sz="1400" dirty="0">
                <a:latin typeface="+mn-ea"/>
              </a:rPr>
              <a:t> 한다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병든 용왕이 토끼의 간이 약이 된다는 말을 듣고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자라를 보내어 토끼를 수중 궁궐로 데려오게 한다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그러나 토끼는 꾀를 내 용왕과 자라를 속이고 무사히 육지로 돌아간다는 내용이다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dirty="0">
                <a:latin typeface="+mn-ea"/>
              </a:rPr>
              <a:t> 판소리 다섯 마당 중 하나이다</a:t>
            </a:r>
            <a:r>
              <a:rPr lang="en-US" altLang="ko-KR" sz="1400" dirty="0">
                <a:latin typeface="+mn-ea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AE46D4-EBCB-F147-F12A-3E4B9BF6CFC0}"/>
              </a:ext>
            </a:extLst>
          </p:cNvPr>
          <p:cNvSpPr txBox="1"/>
          <p:nvPr/>
        </p:nvSpPr>
        <p:spPr>
          <a:xfrm>
            <a:off x="2921793" y="4604641"/>
            <a:ext cx="8470292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+mn-ea"/>
              </a:rPr>
              <a:t>주요 대목</a:t>
            </a:r>
            <a:r>
              <a:rPr lang="en-US" altLang="ko-KR" sz="1200" dirty="0">
                <a:latin typeface="+mn-ea"/>
              </a:rPr>
              <a:t>: </a:t>
            </a:r>
            <a:r>
              <a:rPr lang="ko-KR" altLang="en-US" sz="1200" dirty="0">
                <a:latin typeface="+mn-ea"/>
              </a:rPr>
              <a:t>‘토끼화성’</a:t>
            </a:r>
            <a:r>
              <a:rPr lang="en-US" altLang="ko-KR" sz="1200" dirty="0">
                <a:latin typeface="+mn-ea"/>
              </a:rPr>
              <a:t>, ‘</a:t>
            </a:r>
            <a:r>
              <a:rPr lang="ko-KR" altLang="en-US" sz="1200" dirty="0">
                <a:latin typeface="+mn-ea"/>
              </a:rPr>
              <a:t>고고천변’</a:t>
            </a:r>
            <a:r>
              <a:rPr lang="en-US" altLang="ko-KR" sz="1200" dirty="0">
                <a:latin typeface="+mn-ea"/>
              </a:rPr>
              <a:t>, ‘</a:t>
            </a:r>
            <a:r>
              <a:rPr lang="ko-KR" altLang="en-US" sz="1200" dirty="0">
                <a:latin typeface="+mn-ea"/>
              </a:rPr>
              <a:t>토끼 배 가르는 대목’</a:t>
            </a:r>
            <a:r>
              <a:rPr lang="en-US" altLang="ko-KR" sz="1200" dirty="0">
                <a:latin typeface="+mn-ea"/>
              </a:rPr>
              <a:t>, ‘</a:t>
            </a:r>
            <a:r>
              <a:rPr lang="ko-KR" altLang="en-US" sz="1200" dirty="0">
                <a:latin typeface="+mn-ea"/>
              </a:rPr>
              <a:t>토끼 업고 세상에 나오는 대목’ 등</a:t>
            </a:r>
          </a:p>
        </p:txBody>
      </p:sp>
    </p:spTree>
    <p:extLst>
      <p:ext uri="{BB962C8B-B14F-4D97-AF65-F5344CB8AC3E}">
        <p14:creationId xmlns:p14="http://schemas.microsoft.com/office/powerpoint/2010/main" val="135068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 err="1"/>
              <a:t>음악극</a:t>
            </a:r>
            <a:r>
              <a:rPr kumimoji="1" lang="ko-KR" altLang="en-US" dirty="0"/>
              <a:t> 만들고 발표하기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66A8A1-0ADB-2A7B-9495-28131D0C1716}"/>
              </a:ext>
            </a:extLst>
          </p:cNvPr>
          <p:cNvSpPr txBox="1"/>
          <p:nvPr/>
        </p:nvSpPr>
        <p:spPr>
          <a:xfrm>
            <a:off x="4406882" y="1172616"/>
            <a:ext cx="4614564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① </a:t>
            </a:r>
            <a:r>
              <a:rPr lang="ko-KR" altLang="en-US" sz="1400" dirty="0" err="1">
                <a:latin typeface="+mn-ea"/>
              </a:rPr>
              <a:t>음악극</a:t>
            </a:r>
            <a:r>
              <a:rPr lang="ko-KR" altLang="en-US" sz="1400" dirty="0">
                <a:latin typeface="+mn-ea"/>
              </a:rPr>
              <a:t> 구성의 역할 정하기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1453BD-D731-E969-1AAE-D67DED50F040}"/>
              </a:ext>
            </a:extLst>
          </p:cNvPr>
          <p:cNvSpPr txBox="1"/>
          <p:nvPr/>
        </p:nvSpPr>
        <p:spPr>
          <a:xfrm>
            <a:off x="4406882" y="1852558"/>
            <a:ext cx="4614564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② </a:t>
            </a:r>
            <a:r>
              <a:rPr lang="ko-KR" altLang="en-US" sz="1400" dirty="0" err="1">
                <a:latin typeface="+mn-ea"/>
              </a:rPr>
              <a:t>음악극</a:t>
            </a:r>
            <a:r>
              <a:rPr lang="ko-KR" altLang="en-US" sz="1400" dirty="0">
                <a:latin typeface="+mn-ea"/>
              </a:rPr>
              <a:t> 줄거리 만들기</a:t>
            </a: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   - </a:t>
            </a:r>
            <a:r>
              <a:rPr lang="ko-KR" altLang="en-US" sz="1400" dirty="0">
                <a:latin typeface="+mn-ea"/>
              </a:rPr>
              <a:t>줄거리와 줄거리의 대본을 함께 만들어 본다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DBB26-CBF7-7894-164C-7B916B144678}"/>
              </a:ext>
            </a:extLst>
          </p:cNvPr>
          <p:cNvSpPr txBox="1"/>
          <p:nvPr/>
        </p:nvSpPr>
        <p:spPr>
          <a:xfrm>
            <a:off x="4406882" y="2855665"/>
            <a:ext cx="4614564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③ 각 부분에서 어떤 요소가 필요한지 정한다</a:t>
            </a:r>
            <a:r>
              <a:rPr lang="en-US" altLang="ko-KR" sz="1400" dirty="0">
                <a:latin typeface="+mn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   - </a:t>
            </a:r>
            <a:r>
              <a:rPr lang="ko-KR" altLang="en-US" sz="1400" dirty="0">
                <a:latin typeface="+mn-ea"/>
              </a:rPr>
              <a:t>음향 효과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악기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소리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소품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조명 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D04506-1D66-C92E-86A6-C6A411FD044E}"/>
              </a:ext>
            </a:extLst>
          </p:cNvPr>
          <p:cNvSpPr txBox="1"/>
          <p:nvPr/>
        </p:nvSpPr>
        <p:spPr>
          <a:xfrm>
            <a:off x="4406882" y="3858772"/>
            <a:ext cx="4614564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④ 발표를 준비하며 홍보 자료를 만들기</a:t>
            </a: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   - </a:t>
            </a:r>
            <a:r>
              <a:rPr lang="ko-KR" altLang="en-US" sz="1400" dirty="0">
                <a:latin typeface="+mn-ea"/>
              </a:rPr>
              <a:t>홍보 포스터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초대장 등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0AB870-BDD5-A4C1-878A-F7EB45EFBA44}"/>
              </a:ext>
            </a:extLst>
          </p:cNvPr>
          <p:cNvSpPr txBox="1"/>
          <p:nvPr/>
        </p:nvSpPr>
        <p:spPr>
          <a:xfrm>
            <a:off x="4406882" y="4861877"/>
            <a:ext cx="4614564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⑤ 발표회 하기</a:t>
            </a: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   - </a:t>
            </a:r>
            <a:r>
              <a:rPr lang="ko-KR" altLang="en-US" sz="1400" dirty="0" err="1">
                <a:latin typeface="+mn-ea"/>
              </a:rPr>
              <a:t>리허설하며</a:t>
            </a:r>
            <a:r>
              <a:rPr lang="ko-KR" altLang="en-US" sz="1400" dirty="0">
                <a:latin typeface="+mn-ea"/>
              </a:rPr>
              <a:t> 점검하기</a:t>
            </a:r>
            <a:endParaRPr lang="en-US" altLang="ko-KR" sz="1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   - </a:t>
            </a:r>
            <a:r>
              <a:rPr lang="ko-KR" altLang="en-US" sz="1400" dirty="0">
                <a:latin typeface="+mn-ea"/>
              </a:rPr>
              <a:t>다른 모둠의 발표를 경청하기</a:t>
            </a:r>
          </a:p>
        </p:txBody>
      </p:sp>
    </p:spTree>
    <p:extLst>
      <p:ext uri="{BB962C8B-B14F-4D97-AF65-F5344CB8AC3E}">
        <p14:creationId xmlns:p14="http://schemas.microsoft.com/office/powerpoint/2010/main" val="15595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자주색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4442</TotalTime>
  <Words>289</Words>
  <Application>Microsoft Office PowerPoint</Application>
  <PresentationFormat>와이드스크린</PresentationFormat>
  <Paragraphs>41</Paragraphs>
  <Slides>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Arial</vt:lpstr>
      <vt:lpstr>NanumGothicExtraBold</vt:lpstr>
      <vt:lpstr>맑은 고딕</vt:lpstr>
      <vt:lpstr>Spoqa Han Sans Neo</vt:lpstr>
      <vt:lpstr>나눔고딕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218</cp:revision>
  <dcterms:created xsi:type="dcterms:W3CDTF">2024-07-03T01:17:18Z</dcterms:created>
  <dcterms:modified xsi:type="dcterms:W3CDTF">2025-03-28T07:11:46Z</dcterms:modified>
</cp:coreProperties>
</file>