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sldIdLst>
    <p:sldId id="292" r:id="rId5"/>
    <p:sldId id="299" r:id="rId6"/>
    <p:sldId id="296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295" r:id="rId15"/>
  </p:sldIdLst>
  <p:sldSz cx="12192000" cy="6858000"/>
  <p:notesSz cx="6858000" cy="9144000"/>
  <p:embeddedFontLst>
    <p:embeddedFont>
      <p:font typeface="NanumGothicExtraBold" pitchFamily="2" charset="-127"/>
      <p:bold r:id="rId17"/>
    </p:embeddedFont>
    <p:embeddedFont>
      <p:font typeface="나눔고딕" pitchFamily="2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B8D1"/>
    <a:srgbClr val="3CC864"/>
    <a:srgbClr val="19552A"/>
    <a:srgbClr val="633CC8"/>
    <a:srgbClr val="3CC7C2"/>
    <a:srgbClr val="3C48C7"/>
    <a:srgbClr val="42DC6E"/>
    <a:srgbClr val="73D790"/>
    <a:srgbClr val="3CC885"/>
    <a:srgbClr val="9C3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5" autoAdjust="0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492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2025-06-23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4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p3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16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1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4.png"/><Relationship Id="rId5" Type="http://schemas.microsoft.com/office/2007/relationships/media" Target="../media/media10.mp3"/><Relationship Id="rId15" Type="http://schemas.openxmlformats.org/officeDocument/2006/relationships/slide" Target="slide3.xml"/><Relationship Id="rId10" Type="http://schemas.openxmlformats.org/officeDocument/2006/relationships/image" Target="../media/image13.png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기악곡의 종류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Ⅲ.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 69~71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기악곡의 종류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276FD40F-11BC-FCE3-5CE9-74D800FE7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038952"/>
              </p:ext>
            </p:extLst>
          </p:nvPr>
        </p:nvGraphicFramePr>
        <p:xfrm>
          <a:off x="894080" y="2165167"/>
          <a:ext cx="10403840" cy="3128556"/>
        </p:xfrm>
        <a:graphic>
          <a:graphicData uri="http://schemas.openxmlformats.org/drawingml/2006/table">
            <a:tbl>
              <a:tblPr firstCol="1" bandRow="1">
                <a:tableStyleId>{7DF18680-E054-41AD-8BC1-D1AEF772440D}</a:tableStyleId>
              </a:tblPr>
              <a:tblGrid>
                <a:gridCol w="2082800">
                  <a:extLst>
                    <a:ext uri="{9D8B030D-6E8A-4147-A177-3AD203B41FA5}">
                      <a16:colId xmlns:a16="http://schemas.microsoft.com/office/drawing/2014/main" val="3077322567"/>
                    </a:ext>
                  </a:extLst>
                </a:gridCol>
                <a:gridCol w="8321040">
                  <a:extLst>
                    <a:ext uri="{9D8B030D-6E8A-4147-A177-3AD203B41FA5}">
                      <a16:colId xmlns:a16="http://schemas.microsoft.com/office/drawing/2014/main" val="611387744"/>
                    </a:ext>
                  </a:extLst>
                </a:gridCol>
              </a:tblGrid>
              <a:tr h="78213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600" dirty="0"/>
                        <a:t>교향곡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6013481"/>
                  </a:ext>
                </a:extLst>
              </a:tr>
              <a:tr h="78213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600" dirty="0"/>
                        <a:t>협주곡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846546"/>
                  </a:ext>
                </a:extLst>
              </a:tr>
              <a:tr h="78213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600" dirty="0"/>
                        <a:t>변주곡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804592"/>
                  </a:ext>
                </a:extLst>
              </a:tr>
              <a:tr h="78213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600" dirty="0"/>
                        <a:t>환상곡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7494287"/>
                  </a:ext>
                </a:extLst>
              </a:tr>
            </a:tbl>
          </a:graphicData>
        </a:graphic>
      </p:graphicFrame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FE71024-545E-AE35-5AD6-A9BFA8587725}"/>
              </a:ext>
            </a:extLst>
          </p:cNvPr>
          <p:cNvSpPr txBox="1">
            <a:spLocks/>
          </p:cNvSpPr>
          <p:nvPr/>
        </p:nvSpPr>
        <p:spPr>
          <a:xfrm>
            <a:off x="3229629" y="2393088"/>
            <a:ext cx="7544988" cy="33489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관현악단에 의해 연주되는 보통 </a:t>
            </a:r>
            <a:r>
              <a:rPr kumimoji="1" lang="en-US" altLang="ko-KR" sz="1200" b="0" dirty="0">
                <a:solidFill>
                  <a:schemeClr val="accent6"/>
                </a:solidFill>
                <a:latin typeface="+mn-ea"/>
                <a:ea typeface="+mn-ea"/>
              </a:rPr>
              <a:t>4</a:t>
            </a: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악장으로 구성된 기악곡이다</a:t>
            </a:r>
            <a:r>
              <a:rPr kumimoji="1" lang="en-US" altLang="ko-KR" sz="1200" b="0" dirty="0">
                <a:solidFill>
                  <a:schemeClr val="accent6"/>
                </a:solidFill>
                <a:latin typeface="+mn-ea"/>
                <a:ea typeface="+mn-ea"/>
              </a:rPr>
              <a:t>. </a:t>
            </a: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관현악으로 연주하는 악곡 중 가장 규모가 크다</a:t>
            </a:r>
            <a:r>
              <a:rPr kumimoji="1" lang="en-US" altLang="ko-KR" sz="1200" b="0" dirty="0">
                <a:solidFill>
                  <a:schemeClr val="accent6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90470014-C90C-3DA1-6925-3C04D201E505}"/>
              </a:ext>
            </a:extLst>
          </p:cNvPr>
          <p:cNvSpPr txBox="1">
            <a:spLocks/>
          </p:cNvSpPr>
          <p:nvPr/>
        </p:nvSpPr>
        <p:spPr>
          <a:xfrm>
            <a:off x="3229629" y="3179682"/>
            <a:ext cx="7318628" cy="33489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독주 악기와 관현악이 함께 연주하는 곡으로</a:t>
            </a:r>
            <a:r>
              <a:rPr kumimoji="1" lang="en-US" altLang="ko-KR" sz="1200" b="0" dirty="0">
                <a:solidFill>
                  <a:schemeClr val="accent6"/>
                </a:solidFill>
                <a:latin typeface="+mn-ea"/>
                <a:ea typeface="+mn-ea"/>
              </a:rPr>
              <a:t>, </a:t>
            </a: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보통 </a:t>
            </a:r>
            <a:r>
              <a:rPr kumimoji="1" lang="en-US" altLang="ko-KR" sz="1200" b="0" dirty="0">
                <a:solidFill>
                  <a:schemeClr val="accent6"/>
                </a:solidFill>
                <a:latin typeface="+mn-ea"/>
                <a:ea typeface="+mn-ea"/>
              </a:rPr>
              <a:t>3</a:t>
            </a: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악장 구성이다</a:t>
            </a:r>
            <a:r>
              <a:rPr kumimoji="1" lang="en-US" altLang="ko-KR" sz="1200" b="0" dirty="0">
                <a:solidFill>
                  <a:schemeClr val="accent6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31A1F08D-A1CF-3F74-DF30-2BC9558B4B08}"/>
              </a:ext>
            </a:extLst>
          </p:cNvPr>
          <p:cNvSpPr txBox="1">
            <a:spLocks/>
          </p:cNvSpPr>
          <p:nvPr/>
        </p:nvSpPr>
        <p:spPr>
          <a:xfrm>
            <a:off x="3229629" y="4752869"/>
            <a:ext cx="7318628" cy="33489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즉흥적으로 떠오르는 악상에 의해 환상적으로 전개되는 곡을 말한다</a:t>
            </a:r>
            <a:r>
              <a:rPr kumimoji="1" lang="en-US" altLang="ko-KR" sz="1200" b="0" dirty="0">
                <a:solidFill>
                  <a:schemeClr val="accent6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D6F4B182-84BC-D80C-2C76-BA9D1ECC75DC}"/>
              </a:ext>
            </a:extLst>
          </p:cNvPr>
          <p:cNvSpPr txBox="1">
            <a:spLocks/>
          </p:cNvSpPr>
          <p:nvPr/>
        </p:nvSpPr>
        <p:spPr>
          <a:xfrm>
            <a:off x="3229629" y="3966276"/>
            <a:ext cx="7318628" cy="33489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변주곡은 짧은 주제를 박자</a:t>
            </a:r>
            <a:r>
              <a:rPr kumimoji="1" lang="en-US" altLang="ko-KR" sz="1200" b="0" dirty="0">
                <a:solidFill>
                  <a:schemeClr val="accent6"/>
                </a:solidFill>
                <a:latin typeface="+mn-ea"/>
                <a:ea typeface="+mn-ea"/>
              </a:rPr>
              <a:t>, </a:t>
            </a: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리듬</a:t>
            </a:r>
            <a:r>
              <a:rPr kumimoji="1" lang="en-US" altLang="ko-KR" sz="1200" b="0" dirty="0">
                <a:solidFill>
                  <a:schemeClr val="accent6"/>
                </a:solidFill>
                <a:latin typeface="+mn-ea"/>
                <a:ea typeface="+mn-ea"/>
              </a:rPr>
              <a:t>, </a:t>
            </a: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가락</a:t>
            </a:r>
            <a:r>
              <a:rPr kumimoji="1" lang="en-US" altLang="ko-KR" sz="1200" b="0" dirty="0">
                <a:solidFill>
                  <a:schemeClr val="accent6"/>
                </a:solidFill>
                <a:latin typeface="+mn-ea"/>
                <a:ea typeface="+mn-ea"/>
              </a:rPr>
              <a:t>, </a:t>
            </a: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화성</a:t>
            </a:r>
            <a:r>
              <a:rPr kumimoji="1" lang="en-US" altLang="ko-KR" sz="1200" b="0" dirty="0">
                <a:solidFill>
                  <a:schemeClr val="accent6"/>
                </a:solidFill>
                <a:latin typeface="+mn-ea"/>
                <a:ea typeface="+mn-ea"/>
              </a:rPr>
              <a:t>, </a:t>
            </a: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200" b="0" dirty="0">
                <a:solidFill>
                  <a:schemeClr val="accent6"/>
                </a:solidFill>
                <a:latin typeface="+mn-ea"/>
                <a:ea typeface="+mn-ea"/>
              </a:rPr>
              <a:t>, </a:t>
            </a: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빠르기 등을 다양하게 변화시켜 만든다</a:t>
            </a:r>
            <a:r>
              <a:rPr kumimoji="1" lang="en-US" altLang="ko-KR" sz="1200" b="0" dirty="0">
                <a:solidFill>
                  <a:schemeClr val="accent6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99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048720"/>
            <a:ext cx="5760000" cy="2018580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기악곡의 종류에 따른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다양한 악곡을 감상하고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음악적 특징과 구성을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설명할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다양한 기악곡의 형태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타원 3">
            <a:hlinkClick r:id="rId2" action="ppaction://hlinksldjump"/>
            <a:extLst>
              <a:ext uri="{FF2B5EF4-FFF2-40B4-BE49-F238E27FC236}">
                <a16:creationId xmlns:a16="http://schemas.microsoft.com/office/drawing/2014/main" id="{F18D3908-11FD-E592-C525-81E3A53DF4B4}"/>
              </a:ext>
            </a:extLst>
          </p:cNvPr>
          <p:cNvSpPr/>
          <p:nvPr/>
        </p:nvSpPr>
        <p:spPr>
          <a:xfrm>
            <a:off x="4310800" y="5360359"/>
            <a:ext cx="1466216" cy="64408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서곡</a:t>
            </a:r>
          </a:p>
        </p:txBody>
      </p:sp>
      <p:sp>
        <p:nvSpPr>
          <p:cNvPr id="7" name="타원 6">
            <a:hlinkClick r:id="rId3" action="ppaction://hlinksldjump"/>
            <a:extLst>
              <a:ext uri="{FF2B5EF4-FFF2-40B4-BE49-F238E27FC236}">
                <a16:creationId xmlns:a16="http://schemas.microsoft.com/office/drawing/2014/main" id="{3F866D2E-8178-8604-ABF2-8BA85A39CDEF}"/>
              </a:ext>
            </a:extLst>
          </p:cNvPr>
          <p:cNvSpPr/>
          <p:nvPr/>
        </p:nvSpPr>
        <p:spPr>
          <a:xfrm>
            <a:off x="2379129" y="2108516"/>
            <a:ext cx="1466216" cy="6440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협주곡</a:t>
            </a:r>
          </a:p>
        </p:txBody>
      </p:sp>
      <p:sp>
        <p:nvSpPr>
          <p:cNvPr id="8" name="타원 7">
            <a:hlinkClick r:id="rId4" action="ppaction://hlinksldjump"/>
            <a:extLst>
              <a:ext uri="{FF2B5EF4-FFF2-40B4-BE49-F238E27FC236}">
                <a16:creationId xmlns:a16="http://schemas.microsoft.com/office/drawing/2014/main" id="{009D59C5-E180-975E-E193-CEB591698C22}"/>
              </a:ext>
            </a:extLst>
          </p:cNvPr>
          <p:cNvSpPr/>
          <p:nvPr/>
        </p:nvSpPr>
        <p:spPr>
          <a:xfrm>
            <a:off x="1455521" y="3950942"/>
            <a:ext cx="1466216" cy="64408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모음곡</a:t>
            </a:r>
          </a:p>
        </p:txBody>
      </p:sp>
      <p:sp>
        <p:nvSpPr>
          <p:cNvPr id="9" name="타원 8">
            <a:hlinkClick r:id="rId5" action="ppaction://hlinksldjump"/>
            <a:extLst>
              <a:ext uri="{FF2B5EF4-FFF2-40B4-BE49-F238E27FC236}">
                <a16:creationId xmlns:a16="http://schemas.microsoft.com/office/drawing/2014/main" id="{2107C8E6-D136-BF8D-AE37-C34CC66DE4DA}"/>
              </a:ext>
            </a:extLst>
          </p:cNvPr>
          <p:cNvSpPr/>
          <p:nvPr/>
        </p:nvSpPr>
        <p:spPr>
          <a:xfrm>
            <a:off x="8771587" y="4518218"/>
            <a:ext cx="1466216" cy="6440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교향곡</a:t>
            </a:r>
          </a:p>
        </p:txBody>
      </p:sp>
      <p:sp>
        <p:nvSpPr>
          <p:cNvPr id="10" name="타원 9">
            <a:hlinkClick r:id="rId6" action="ppaction://hlinksldjump"/>
            <a:extLst>
              <a:ext uri="{FF2B5EF4-FFF2-40B4-BE49-F238E27FC236}">
                <a16:creationId xmlns:a16="http://schemas.microsoft.com/office/drawing/2014/main" id="{BE5CB553-8E16-1E66-3AF0-22A0F13E2033}"/>
              </a:ext>
            </a:extLst>
          </p:cNvPr>
          <p:cNvSpPr/>
          <p:nvPr/>
        </p:nvSpPr>
        <p:spPr>
          <a:xfrm>
            <a:off x="8406643" y="1915860"/>
            <a:ext cx="1466216" cy="64408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춤곡</a:t>
            </a:r>
          </a:p>
        </p:txBody>
      </p:sp>
      <p:sp>
        <p:nvSpPr>
          <p:cNvPr id="11" name="타원 10">
            <a:hlinkClick r:id="rId7" action="ppaction://hlinksldjump"/>
            <a:extLst>
              <a:ext uri="{FF2B5EF4-FFF2-40B4-BE49-F238E27FC236}">
                <a16:creationId xmlns:a16="http://schemas.microsoft.com/office/drawing/2014/main" id="{B1FDCCF4-DF5C-28ED-2F13-9573293E6E1F}"/>
              </a:ext>
            </a:extLst>
          </p:cNvPr>
          <p:cNvSpPr/>
          <p:nvPr/>
        </p:nvSpPr>
        <p:spPr>
          <a:xfrm>
            <a:off x="6081727" y="1117539"/>
            <a:ext cx="1466216" cy="64408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교향시</a:t>
            </a:r>
          </a:p>
        </p:txBody>
      </p:sp>
      <p:sp>
        <p:nvSpPr>
          <p:cNvPr id="13" name="오각형 12">
            <a:extLst>
              <a:ext uri="{FF2B5EF4-FFF2-40B4-BE49-F238E27FC236}">
                <a16:creationId xmlns:a16="http://schemas.microsoft.com/office/drawing/2014/main" id="{0E82535C-F1B1-039A-4AB7-571D96ADDF1A}"/>
              </a:ext>
            </a:extLst>
          </p:cNvPr>
          <p:cNvSpPr/>
          <p:nvPr/>
        </p:nvSpPr>
        <p:spPr>
          <a:xfrm>
            <a:off x="4438245" y="2237902"/>
            <a:ext cx="3286964" cy="2602358"/>
          </a:xfrm>
          <a:prstGeom prst="pentag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700" i="1" dirty="0">
                <a:solidFill>
                  <a:schemeClr val="accent6"/>
                </a:solidFill>
              </a:rPr>
              <a:t>기악곡의 형태에는</a:t>
            </a:r>
            <a:endParaRPr lang="en-US" altLang="ko-KR" sz="1700" i="1" dirty="0">
              <a:solidFill>
                <a:schemeClr val="accent6"/>
              </a:solidFill>
            </a:endParaRPr>
          </a:p>
          <a:p>
            <a:pPr algn="ctr"/>
            <a:r>
              <a:rPr lang="ko-KR" altLang="en-US" sz="1700" i="1" dirty="0">
                <a:solidFill>
                  <a:schemeClr val="accent6"/>
                </a:solidFill>
              </a:rPr>
              <a:t>어떤 것이 </a:t>
            </a:r>
            <a:endParaRPr lang="en-US" altLang="ko-KR" sz="1700" i="1" dirty="0">
              <a:solidFill>
                <a:schemeClr val="accent6"/>
              </a:solidFill>
            </a:endParaRPr>
          </a:p>
          <a:p>
            <a:pPr algn="ctr"/>
            <a:r>
              <a:rPr lang="ko-KR" altLang="en-US" sz="1700" i="1" dirty="0">
                <a:solidFill>
                  <a:schemeClr val="accent6"/>
                </a:solidFill>
              </a:rPr>
              <a:t>있을까요</a:t>
            </a:r>
            <a:r>
              <a:rPr lang="en-US" altLang="ko-KR" sz="1700" i="1" dirty="0">
                <a:solidFill>
                  <a:schemeClr val="accent6"/>
                </a:solidFill>
              </a:rPr>
              <a:t>?</a:t>
            </a:r>
            <a:endParaRPr lang="ko-KR" altLang="en-US" sz="17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교향곡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14982A3-D9EE-9E27-3B5F-ECE79A27A342}"/>
              </a:ext>
            </a:extLst>
          </p:cNvPr>
          <p:cNvSpPr txBox="1">
            <a:spLocks/>
          </p:cNvSpPr>
          <p:nvPr/>
        </p:nvSpPr>
        <p:spPr>
          <a:xfrm>
            <a:off x="4255549" y="1288992"/>
            <a:ext cx="5027145" cy="67661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관현악단에 의해 연주되는 보통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악장으로 구성된 기악곡이다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관현악으로 연주하는 악곡 중 가장 규모가 크다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5" name="순서도: 문서 24">
            <a:extLst>
              <a:ext uri="{FF2B5EF4-FFF2-40B4-BE49-F238E27FC236}">
                <a16:creationId xmlns:a16="http://schemas.microsoft.com/office/drawing/2014/main" id="{AC43D63C-5D29-D000-27DD-F3AC03F0B0B8}"/>
              </a:ext>
            </a:extLst>
          </p:cNvPr>
          <p:cNvSpPr/>
          <p:nvPr/>
        </p:nvSpPr>
        <p:spPr>
          <a:xfrm>
            <a:off x="2082694" y="1288992"/>
            <a:ext cx="1926745" cy="274016"/>
          </a:xfrm>
          <a:prstGeom prst="homePlat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교향곡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(Symphony)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0BD6095C-C13D-9E31-4A22-9AA9C345D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694" y="3209922"/>
            <a:ext cx="8026612" cy="1827094"/>
          </a:xfrm>
          <a:prstGeom prst="rect">
            <a:avLst/>
          </a:prstGeom>
        </p:spPr>
      </p:pic>
      <p:pic>
        <p:nvPicPr>
          <p:cNvPr id="28" name="[아침나라 중음②]_3단원_교과서_69쪽_1.베토벤_교향곡 운명_음원편집_1주제">
            <a:hlinkClick r:id="" action="ppaction://media"/>
            <a:extLst>
              <a:ext uri="{FF2B5EF4-FFF2-40B4-BE49-F238E27FC236}">
                <a16:creationId xmlns:a16="http://schemas.microsoft.com/office/drawing/2014/main" id="{ABCE87E0-A0FF-A054-9D4A-654B4C48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0320" y="3488060"/>
            <a:ext cx="372427" cy="372427"/>
          </a:xfrm>
          <a:prstGeom prst="rect">
            <a:avLst/>
          </a:prstGeom>
        </p:spPr>
      </p:pic>
      <p:pic>
        <p:nvPicPr>
          <p:cNvPr id="29" name="[아침나라 중음②]_3단원_교과서_69쪽_1.베토벤_교향곡 운명_음원편집_2주제">
            <a:hlinkClick r:id="" action="ppaction://media"/>
            <a:extLst>
              <a:ext uri="{FF2B5EF4-FFF2-40B4-BE49-F238E27FC236}">
                <a16:creationId xmlns:a16="http://schemas.microsoft.com/office/drawing/2014/main" id="{7F69412C-E5F4-6F19-905E-51E47D89DC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0319" y="4469770"/>
            <a:ext cx="372427" cy="3724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EB883F-AA91-9F7B-5710-BD35C53A2F32}"/>
              </a:ext>
            </a:extLst>
          </p:cNvPr>
          <p:cNvSpPr txBox="1"/>
          <p:nvPr/>
        </p:nvSpPr>
        <p:spPr>
          <a:xfrm>
            <a:off x="2089153" y="2738889"/>
            <a:ext cx="1628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베토벤</a:t>
            </a:r>
            <a:r>
              <a:rPr lang="en-US" altLang="ko-KR" sz="1200" dirty="0"/>
              <a:t>, </a:t>
            </a:r>
            <a:r>
              <a:rPr lang="ko-KR" altLang="en-US" sz="1200" dirty="0"/>
              <a:t>교향곡 </a:t>
            </a:r>
            <a:r>
              <a:rPr lang="en-US" altLang="ko-KR" sz="1200" dirty="0"/>
              <a:t>‘</a:t>
            </a:r>
            <a:r>
              <a:rPr lang="ko-KR" altLang="en-US" sz="1200" dirty="0"/>
              <a:t>운명</a:t>
            </a:r>
            <a:r>
              <a:rPr lang="en-US" altLang="ko-KR" sz="1200" dirty="0"/>
              <a:t>‘</a:t>
            </a:r>
            <a:endParaRPr lang="ko-KR" altLang="en-US" sz="1200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3783857C-1883-6E53-2BA3-D88C2C7FE0CB}"/>
              </a:ext>
            </a:extLst>
          </p:cNvPr>
          <p:cNvCxnSpPr>
            <a:cxnSpLocks/>
          </p:cNvCxnSpPr>
          <p:nvPr/>
        </p:nvCxnSpPr>
        <p:spPr>
          <a:xfrm>
            <a:off x="2082694" y="3022168"/>
            <a:ext cx="1641891" cy="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텍스트 개체 틀 1">
            <a:extLst>
              <a:ext uri="{FF2B5EF4-FFF2-40B4-BE49-F238E27FC236}">
                <a16:creationId xmlns:a16="http://schemas.microsoft.com/office/drawing/2014/main" id="{7A7844F4-3512-A51C-CFA0-99D269DC1928}"/>
              </a:ext>
            </a:extLst>
          </p:cNvPr>
          <p:cNvSpPr txBox="1">
            <a:spLocks/>
          </p:cNvSpPr>
          <p:nvPr/>
        </p:nvSpPr>
        <p:spPr>
          <a:xfrm>
            <a:off x="3267221" y="5204727"/>
            <a:ext cx="6842085" cy="808955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베토벤의 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9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개 교향곡 중 제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번 교향곡이며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단순한 네 개의 음으로 구성된 첫 동기가 전체 악장에 나타난다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제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악장은 소나타 형식으로 짧고 강력한 네 개의 음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(‘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문 두드리는 동기’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으로 이루어진 동기가 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악장 전체를 끊임없이 지배하여 전체의 음향이 한 덩어리를 이루어 긴박함을 형성한다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" name="타원 1">
            <a:hlinkClick r:id="rId8" action="ppaction://hlinksldjump"/>
            <a:extLst>
              <a:ext uri="{FF2B5EF4-FFF2-40B4-BE49-F238E27FC236}">
                <a16:creationId xmlns:a16="http://schemas.microsoft.com/office/drawing/2014/main" id="{8C1F2A36-B84D-1954-3BED-748F29AA7F8D}"/>
              </a:ext>
            </a:extLst>
          </p:cNvPr>
          <p:cNvSpPr/>
          <p:nvPr/>
        </p:nvSpPr>
        <p:spPr>
          <a:xfrm>
            <a:off x="11077997" y="5853850"/>
            <a:ext cx="876051" cy="31966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bg1"/>
                </a:solidFill>
              </a:rPr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9085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협주</a:t>
            </a:r>
            <a:r>
              <a:rPr kumimoji="1" lang="ko-KR" altLang="en-US" dirty="0">
                <a:latin typeface="+mn-ea"/>
                <a:ea typeface="+mn-ea"/>
              </a:rPr>
              <a:t>곡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14982A3-D9EE-9E27-3B5F-ECE79A27A342}"/>
              </a:ext>
            </a:extLst>
          </p:cNvPr>
          <p:cNvSpPr txBox="1">
            <a:spLocks/>
          </p:cNvSpPr>
          <p:nvPr/>
        </p:nvSpPr>
        <p:spPr>
          <a:xfrm>
            <a:off x="2753692" y="1258554"/>
            <a:ext cx="8185736" cy="33489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독주 악기와 관현악이 함께 연주하는 곡으로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보통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악장 구성이다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5" name="순서도: 문서 24">
            <a:extLst>
              <a:ext uri="{FF2B5EF4-FFF2-40B4-BE49-F238E27FC236}">
                <a16:creationId xmlns:a16="http://schemas.microsoft.com/office/drawing/2014/main" id="{AC43D63C-5D29-D000-27DD-F3AC03F0B0B8}"/>
              </a:ext>
            </a:extLst>
          </p:cNvPr>
          <p:cNvSpPr/>
          <p:nvPr/>
        </p:nvSpPr>
        <p:spPr>
          <a:xfrm>
            <a:off x="580837" y="1288992"/>
            <a:ext cx="1926745" cy="274016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협주곡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(Concerto)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0BD6095C-C13D-9E31-4A22-9AA9C345D6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0837" y="3121811"/>
            <a:ext cx="5619208" cy="19691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EB883F-AA91-9F7B-5710-BD35C53A2F32}"/>
              </a:ext>
            </a:extLst>
          </p:cNvPr>
          <p:cNvSpPr txBox="1"/>
          <p:nvPr/>
        </p:nvSpPr>
        <p:spPr>
          <a:xfrm>
            <a:off x="580837" y="2426621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/>
              <a:t>라흐마니노프</a:t>
            </a:r>
            <a:r>
              <a:rPr lang="en-US" altLang="ko-KR" sz="1200" dirty="0"/>
              <a:t>, </a:t>
            </a:r>
            <a:r>
              <a:rPr lang="ko-KR" altLang="en-US" sz="1200" dirty="0"/>
              <a:t>피아노 협주곡 </a:t>
            </a:r>
            <a:r>
              <a:rPr lang="en-US" altLang="ko-KR" sz="1200" dirty="0"/>
              <a:t>2</a:t>
            </a:r>
            <a:r>
              <a:rPr lang="ko-KR" altLang="en-US" sz="1200" dirty="0"/>
              <a:t>번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3783857C-1883-6E53-2BA3-D88C2C7FE0CB}"/>
              </a:ext>
            </a:extLst>
          </p:cNvPr>
          <p:cNvCxnSpPr>
            <a:cxnSpLocks/>
          </p:cNvCxnSpPr>
          <p:nvPr/>
        </p:nvCxnSpPr>
        <p:spPr>
          <a:xfrm>
            <a:off x="574378" y="2709900"/>
            <a:ext cx="247380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텍스트 개체 틀 1">
            <a:extLst>
              <a:ext uri="{FF2B5EF4-FFF2-40B4-BE49-F238E27FC236}">
                <a16:creationId xmlns:a16="http://schemas.microsoft.com/office/drawing/2014/main" id="{7A7844F4-3512-A51C-CFA0-99D269DC1928}"/>
              </a:ext>
            </a:extLst>
          </p:cNvPr>
          <p:cNvSpPr txBox="1">
            <a:spLocks/>
          </p:cNvSpPr>
          <p:nvPr/>
        </p:nvSpPr>
        <p:spPr>
          <a:xfrm>
            <a:off x="3153755" y="5458357"/>
            <a:ext cx="6842085" cy="52862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고전주의적 특색인 빠름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-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느림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-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빠름의 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악장 구성이며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피아노의 화려하고 감미로운 멜로디와 오케스트라의 풍부한 반주가 어우러져 아름다운 조화를 이룬다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[아침나라 중음②]_3단원_교과서_69쪽_2.라흐마니노프_피아노 협주곡 2번 1악장">
            <a:hlinkClick r:id="" action="ppaction://media"/>
            <a:extLst>
              <a:ext uri="{FF2B5EF4-FFF2-40B4-BE49-F238E27FC236}">
                <a16:creationId xmlns:a16="http://schemas.microsoft.com/office/drawing/2014/main" id="{65082731-121C-755F-6E19-F5A25FE26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1921" y="2425155"/>
            <a:ext cx="334892" cy="33489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B86406E-DD69-1EF0-87FA-E4532A995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004" y="3154355"/>
            <a:ext cx="5525171" cy="1252174"/>
          </a:xfrm>
          <a:prstGeom prst="rect">
            <a:avLst/>
          </a:prstGeom>
        </p:spPr>
      </p:pic>
      <p:sp>
        <p:nvSpPr>
          <p:cNvPr id="2" name="타원 1">
            <a:hlinkClick r:id="rId7" action="ppaction://hlinksldjump"/>
            <a:extLst>
              <a:ext uri="{FF2B5EF4-FFF2-40B4-BE49-F238E27FC236}">
                <a16:creationId xmlns:a16="http://schemas.microsoft.com/office/drawing/2014/main" id="{D1149E42-7E1F-E55A-C6FE-7FEB2FB058A5}"/>
              </a:ext>
            </a:extLst>
          </p:cNvPr>
          <p:cNvSpPr/>
          <p:nvPr/>
        </p:nvSpPr>
        <p:spPr>
          <a:xfrm>
            <a:off x="11077997" y="5853850"/>
            <a:ext cx="876051" cy="31966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bg1"/>
                </a:solidFill>
              </a:rPr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224294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서</a:t>
            </a:r>
            <a:r>
              <a:rPr kumimoji="1" lang="ko-KR" altLang="en-US" dirty="0">
                <a:latin typeface="+mn-ea"/>
                <a:ea typeface="+mn-ea"/>
              </a:rPr>
              <a:t>곡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14982A3-D9EE-9E27-3B5F-ECE79A27A342}"/>
              </a:ext>
            </a:extLst>
          </p:cNvPr>
          <p:cNvSpPr txBox="1">
            <a:spLocks/>
          </p:cNvSpPr>
          <p:nvPr/>
        </p:nvSpPr>
        <p:spPr>
          <a:xfrm>
            <a:off x="3347195" y="1288992"/>
            <a:ext cx="7544988" cy="63325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오페라나 모음곡의 처음에 연주되는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관현악곡으로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오페라의 분위기와 극의 내용을 암시한다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독립적으로 연주되기도 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5" name="순서도: 문서 24">
            <a:extLst>
              <a:ext uri="{FF2B5EF4-FFF2-40B4-BE49-F238E27FC236}">
                <a16:creationId xmlns:a16="http://schemas.microsoft.com/office/drawing/2014/main" id="{AC43D63C-5D29-D000-27DD-F3AC03F0B0B8}"/>
              </a:ext>
            </a:extLst>
          </p:cNvPr>
          <p:cNvSpPr/>
          <p:nvPr/>
        </p:nvSpPr>
        <p:spPr>
          <a:xfrm>
            <a:off x="1174340" y="1288992"/>
            <a:ext cx="1926745" cy="274016"/>
          </a:xfrm>
          <a:prstGeom prst="homePlat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서곡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(Overture)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0BD6095C-C13D-9E31-4A22-9AA9C345D6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74340" y="2662246"/>
            <a:ext cx="6053343" cy="28503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EB883F-AA91-9F7B-5710-BD35C53A2F32}"/>
              </a:ext>
            </a:extLst>
          </p:cNvPr>
          <p:cNvSpPr txBox="1"/>
          <p:nvPr/>
        </p:nvSpPr>
        <p:spPr>
          <a:xfrm>
            <a:off x="1174340" y="2266466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비제</a:t>
            </a:r>
            <a:r>
              <a:rPr lang="en-US" altLang="ko-KR" sz="1200" dirty="0"/>
              <a:t>, ‘</a:t>
            </a:r>
            <a:r>
              <a:rPr lang="ko-KR" altLang="en-US" sz="1200" dirty="0"/>
              <a:t>카르멘 서곡</a:t>
            </a:r>
            <a:r>
              <a:rPr lang="en-US" altLang="ko-KR" sz="1200" dirty="0"/>
              <a:t>’</a:t>
            </a:r>
            <a:endParaRPr lang="ko-KR" altLang="en-US" sz="1200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3783857C-1883-6E53-2BA3-D88C2C7FE0CB}"/>
              </a:ext>
            </a:extLst>
          </p:cNvPr>
          <p:cNvCxnSpPr>
            <a:cxnSpLocks/>
          </p:cNvCxnSpPr>
          <p:nvPr/>
        </p:nvCxnSpPr>
        <p:spPr>
          <a:xfrm>
            <a:off x="1167881" y="2549745"/>
            <a:ext cx="1401260" cy="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텍스트 개체 틀 1">
            <a:extLst>
              <a:ext uri="{FF2B5EF4-FFF2-40B4-BE49-F238E27FC236}">
                <a16:creationId xmlns:a16="http://schemas.microsoft.com/office/drawing/2014/main" id="{7A7844F4-3512-A51C-CFA0-99D269DC1928}"/>
              </a:ext>
            </a:extLst>
          </p:cNvPr>
          <p:cNvSpPr txBox="1">
            <a:spLocks/>
          </p:cNvSpPr>
          <p:nvPr/>
        </p:nvSpPr>
        <p:spPr>
          <a:xfrm>
            <a:off x="1057808" y="5631893"/>
            <a:ext cx="6286409" cy="52862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도입부는 투우사의 행진곡풍 주제로 시작되며 빠른 템포와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스타카토의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계속적인 사용으로 발랄하고 생기가 넘친다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이와는 매우 대조적으로 후반부는 어두운 운명의 주제를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교차시키고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있다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5" name="[아침나라 중음②]_3단원_교과서_70쪽_3.비제_카르멘 서곡">
            <a:hlinkClick r:id="" action="ppaction://media"/>
            <a:extLst>
              <a:ext uri="{FF2B5EF4-FFF2-40B4-BE49-F238E27FC236}">
                <a16:creationId xmlns:a16="http://schemas.microsoft.com/office/drawing/2014/main" id="{C51B1BE3-D0E3-3F19-49A8-5A17665E7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1727" y="2266466"/>
            <a:ext cx="301277" cy="301277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1AA462FA-553E-42D0-A7FA-DDF93B2AC51D}"/>
              </a:ext>
            </a:extLst>
          </p:cNvPr>
          <p:cNvGrpSpPr/>
          <p:nvPr/>
        </p:nvGrpSpPr>
        <p:grpSpPr>
          <a:xfrm>
            <a:off x="7584569" y="3429000"/>
            <a:ext cx="3834895" cy="1410789"/>
            <a:chOff x="7865420" y="3429000"/>
            <a:chExt cx="3834895" cy="1410789"/>
          </a:xfrm>
        </p:grpSpPr>
        <p:sp>
          <p:nvSpPr>
            <p:cNvPr id="10" name="사각형: 둥근 대각선 방향 모서리 9">
              <a:extLst>
                <a:ext uri="{FF2B5EF4-FFF2-40B4-BE49-F238E27FC236}">
                  <a16:creationId xmlns:a16="http://schemas.microsoft.com/office/drawing/2014/main" id="{C70364FE-8768-986B-A966-C06DFE8B99D1}"/>
                </a:ext>
              </a:extLst>
            </p:cNvPr>
            <p:cNvSpPr/>
            <p:nvPr/>
          </p:nvSpPr>
          <p:spPr>
            <a:xfrm>
              <a:off x="7865420" y="3429000"/>
              <a:ext cx="3834895" cy="1410789"/>
            </a:xfrm>
            <a:prstGeom prst="round2Diag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B88F89-9D50-6678-9FAC-FC6D55A87E05}"/>
                </a:ext>
              </a:extLst>
            </p:cNvPr>
            <p:cNvSpPr txBox="1"/>
            <p:nvPr/>
          </p:nvSpPr>
          <p:spPr>
            <a:xfrm>
              <a:off x="7969562" y="3639838"/>
              <a:ext cx="116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/>
                <a:t>론도 형식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971AC4-1CE9-73C4-D0EB-201F841F6167}"/>
                </a:ext>
              </a:extLst>
            </p:cNvPr>
            <p:cNvSpPr txBox="1"/>
            <p:nvPr/>
          </p:nvSpPr>
          <p:spPr>
            <a:xfrm>
              <a:off x="7969562" y="3892334"/>
              <a:ext cx="37307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/>
                <a:t>주제 </a:t>
              </a:r>
              <a:r>
                <a:rPr lang="en-US" altLang="ko-KR" sz="1200" dirty="0"/>
                <a:t>A</a:t>
              </a:r>
              <a:r>
                <a:rPr lang="ko-KR" altLang="en-US" sz="1200" dirty="0"/>
                <a:t>와 다른 주제 </a:t>
              </a:r>
              <a:r>
                <a:rPr lang="en-US" altLang="ko-KR" sz="1200" dirty="0"/>
                <a:t>B, C </a:t>
              </a:r>
              <a:r>
                <a:rPr lang="ko-KR" altLang="en-US" sz="1200" dirty="0"/>
                <a:t>등이 반복되는 형식</a:t>
              </a: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342B3F85-D9C3-6E13-6029-70885A4A4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4625" y="4285688"/>
            <a:ext cx="3426019" cy="426293"/>
          </a:xfrm>
          <a:prstGeom prst="rect">
            <a:avLst/>
          </a:prstGeom>
        </p:spPr>
      </p:pic>
      <p:sp>
        <p:nvSpPr>
          <p:cNvPr id="4" name="타원 3">
            <a:hlinkClick r:id="rId7" action="ppaction://hlinksldjump"/>
            <a:extLst>
              <a:ext uri="{FF2B5EF4-FFF2-40B4-BE49-F238E27FC236}">
                <a16:creationId xmlns:a16="http://schemas.microsoft.com/office/drawing/2014/main" id="{81CA2ACD-6CA6-6077-403E-D43CDB2AE1C9}"/>
              </a:ext>
            </a:extLst>
          </p:cNvPr>
          <p:cNvSpPr/>
          <p:nvPr/>
        </p:nvSpPr>
        <p:spPr>
          <a:xfrm>
            <a:off x="11077997" y="5853850"/>
            <a:ext cx="876051" cy="31966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bg1"/>
                </a:solidFill>
              </a:rPr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425165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모음곡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14982A3-D9EE-9E27-3B5F-ECE79A27A342}"/>
              </a:ext>
            </a:extLst>
          </p:cNvPr>
          <p:cNvSpPr txBox="1">
            <a:spLocks/>
          </p:cNvSpPr>
          <p:nvPr/>
        </p:nvSpPr>
        <p:spPr>
          <a:xfrm>
            <a:off x="3080741" y="1442961"/>
            <a:ext cx="7544988" cy="63325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몇 개의 고전 춤곡을 배열하여 만든 고전 모음곡과 춤곡 뿐만 아니라 피아노나 관현악을 위한 음악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발레를 위한 음악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연극을 위한 음악 등을 자유롭게 모은 근대 모음곡이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5" name="순서도: 문서 24">
            <a:extLst>
              <a:ext uri="{FF2B5EF4-FFF2-40B4-BE49-F238E27FC236}">
                <a16:creationId xmlns:a16="http://schemas.microsoft.com/office/drawing/2014/main" id="{AC43D63C-5D29-D000-27DD-F3AC03F0B0B8}"/>
              </a:ext>
            </a:extLst>
          </p:cNvPr>
          <p:cNvSpPr/>
          <p:nvPr/>
        </p:nvSpPr>
        <p:spPr>
          <a:xfrm>
            <a:off x="907886" y="1442961"/>
            <a:ext cx="1926745" cy="274016"/>
          </a:xfrm>
          <a:prstGeom prst="homePlat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모음곡</a:t>
            </a:r>
            <a:r>
              <a:rPr lang="en-US" altLang="ko-KR" sz="1200">
                <a:solidFill>
                  <a:schemeClr val="tx1">
                    <a:lumMod val="85000"/>
                    <a:lumOff val="15000"/>
                  </a:schemeClr>
                </a:solidFill>
              </a:rPr>
              <a:t>(Suite)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EB883F-AA91-9F7B-5710-BD35C53A2F32}"/>
              </a:ext>
            </a:extLst>
          </p:cNvPr>
          <p:cNvSpPr txBox="1"/>
          <p:nvPr/>
        </p:nvSpPr>
        <p:spPr>
          <a:xfrm>
            <a:off x="972210" y="2604821"/>
            <a:ext cx="1800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드뷔시</a:t>
            </a:r>
            <a:r>
              <a:rPr lang="en-US" altLang="ko-KR" sz="1200" dirty="0"/>
              <a:t>, </a:t>
            </a:r>
            <a:r>
              <a:rPr lang="ko-KR" altLang="en-US" sz="1200" dirty="0"/>
              <a:t>「어린이 세계」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3783857C-1883-6E53-2BA3-D88C2C7FE0CB}"/>
              </a:ext>
            </a:extLst>
          </p:cNvPr>
          <p:cNvCxnSpPr>
            <a:cxnSpLocks/>
          </p:cNvCxnSpPr>
          <p:nvPr/>
        </p:nvCxnSpPr>
        <p:spPr>
          <a:xfrm>
            <a:off x="965751" y="2888100"/>
            <a:ext cx="1690413" cy="0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텍스트 개체 틀 1">
            <a:extLst>
              <a:ext uri="{FF2B5EF4-FFF2-40B4-BE49-F238E27FC236}">
                <a16:creationId xmlns:a16="http://schemas.microsoft.com/office/drawing/2014/main" id="{7A7844F4-3512-A51C-CFA0-99D269DC1928}"/>
              </a:ext>
            </a:extLst>
          </p:cNvPr>
          <p:cNvSpPr txBox="1">
            <a:spLocks/>
          </p:cNvSpPr>
          <p:nvPr/>
        </p:nvSpPr>
        <p:spPr>
          <a:xfrm>
            <a:off x="2426643" y="5361378"/>
            <a:ext cx="8199086" cy="528628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드뷔시가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사랑하는 자신의 딸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슈슈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엠마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에게 선물할 목적으로 작곡한 피아노 독주 모음곡으로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, 1906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년부터 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1908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년까지 작곡했다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어린이 세계의 첫 곡 앞에는 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『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나의 사랑하는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슈슈에게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아버지의 사랑의 말을 곁들여서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』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라는 헌정문이 쓰여 있다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60335F6-7735-63F2-863D-DD1466763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00" y="3476195"/>
            <a:ext cx="5526168" cy="13438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A95E08C-5BBD-FB34-255B-CA9F43C64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8317" y="3354547"/>
            <a:ext cx="4945915" cy="1465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CB6A3F-419E-BD6D-A264-161178B2EBAC}"/>
              </a:ext>
            </a:extLst>
          </p:cNvPr>
          <p:cNvSpPr txBox="1"/>
          <p:nvPr/>
        </p:nvSpPr>
        <p:spPr>
          <a:xfrm>
            <a:off x="871239" y="3087639"/>
            <a:ext cx="14606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제</a:t>
            </a:r>
            <a:r>
              <a:rPr lang="en-US" altLang="ko-KR" sz="105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곡</a:t>
            </a:r>
            <a:r>
              <a:rPr lang="en-US" altLang="ko-KR" sz="105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ko-KR" altLang="en-US" sz="1050" dirty="0" err="1">
                <a:solidFill>
                  <a:schemeClr val="accent3">
                    <a:lumMod val="75000"/>
                  </a:schemeClr>
                </a:solidFill>
              </a:rPr>
              <a:t>짐보의</a:t>
            </a:r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 자장가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B1769-8F12-98F4-C423-62232B91DAAC}"/>
              </a:ext>
            </a:extLst>
          </p:cNvPr>
          <p:cNvSpPr txBox="1"/>
          <p:nvPr/>
        </p:nvSpPr>
        <p:spPr>
          <a:xfrm>
            <a:off x="6579580" y="3087639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제</a:t>
            </a:r>
            <a:r>
              <a:rPr lang="en-US" altLang="ko-KR" sz="1050" dirty="0">
                <a:solidFill>
                  <a:schemeClr val="accent3">
                    <a:lumMod val="75000"/>
                  </a:schemeClr>
                </a:solidFill>
              </a:rPr>
              <a:t>6</a:t>
            </a:r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곡</a:t>
            </a:r>
            <a:r>
              <a:rPr lang="en-US" altLang="ko-KR" sz="105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ko-KR" altLang="en-US" sz="1050" dirty="0" err="1">
                <a:solidFill>
                  <a:schemeClr val="accent3">
                    <a:lumMod val="75000"/>
                  </a:schemeClr>
                </a:solidFill>
              </a:rPr>
              <a:t>골리워그의</a:t>
            </a:r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 케이크워크</a:t>
            </a:r>
          </a:p>
        </p:txBody>
      </p:sp>
      <p:pic>
        <p:nvPicPr>
          <p:cNvPr id="12" name="[아침나라 중음②]_3단원_교과서_70쪽_4.드뷔시_어린이 세계_제 2곡 짐보의 자장가_음원편집">
            <a:hlinkClick r:id="" action="ppaction://media"/>
            <a:extLst>
              <a:ext uri="{FF2B5EF4-FFF2-40B4-BE49-F238E27FC236}">
                <a16:creationId xmlns:a16="http://schemas.microsoft.com/office/drawing/2014/main" id="{DF13EDF7-8260-DDC1-AC2B-9C39C054E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819" y="3051202"/>
            <a:ext cx="303345" cy="303345"/>
          </a:xfrm>
          <a:prstGeom prst="rect">
            <a:avLst/>
          </a:prstGeom>
        </p:spPr>
      </p:pic>
      <p:pic>
        <p:nvPicPr>
          <p:cNvPr id="13" name="[아침나라 중음②]_3단원_교과서_70쪽_4.드뷔시_어린이 세계_제 6곡 골리워그의 케이크워크_음원편집">
            <a:hlinkClick r:id="" action="ppaction://media"/>
            <a:extLst>
              <a:ext uri="{FF2B5EF4-FFF2-40B4-BE49-F238E27FC236}">
                <a16:creationId xmlns:a16="http://schemas.microsoft.com/office/drawing/2014/main" id="{0FF13533-F399-63BA-85A5-C03920CA31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3088" y="3062924"/>
            <a:ext cx="303345" cy="303345"/>
          </a:xfrm>
          <a:prstGeom prst="rect">
            <a:avLst/>
          </a:prstGeom>
        </p:spPr>
      </p:pic>
      <p:sp>
        <p:nvSpPr>
          <p:cNvPr id="2" name="타원 1">
            <a:hlinkClick r:id="rId9" action="ppaction://hlinksldjump"/>
            <a:extLst>
              <a:ext uri="{FF2B5EF4-FFF2-40B4-BE49-F238E27FC236}">
                <a16:creationId xmlns:a16="http://schemas.microsoft.com/office/drawing/2014/main" id="{AF04EC68-D98C-A7EF-0E4B-229269C05FC4}"/>
              </a:ext>
            </a:extLst>
          </p:cNvPr>
          <p:cNvSpPr/>
          <p:nvPr/>
        </p:nvSpPr>
        <p:spPr>
          <a:xfrm>
            <a:off x="11077997" y="5853850"/>
            <a:ext cx="876051" cy="31966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bg1"/>
                </a:solidFill>
              </a:rPr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31467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춤곡 알아보기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EB883F-AA91-9F7B-5710-BD35C53A2F32}"/>
              </a:ext>
            </a:extLst>
          </p:cNvPr>
          <p:cNvSpPr txBox="1"/>
          <p:nvPr/>
        </p:nvSpPr>
        <p:spPr>
          <a:xfrm>
            <a:off x="678295" y="1128282"/>
            <a:ext cx="3262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요한 슈트라우스 </a:t>
            </a:r>
            <a:r>
              <a:rPr lang="en-US" altLang="ko-KR" sz="1200" dirty="0"/>
              <a:t>2</a:t>
            </a:r>
            <a:r>
              <a:rPr lang="ko-KR" altLang="en-US" sz="1200" dirty="0"/>
              <a:t>세</a:t>
            </a:r>
            <a:r>
              <a:rPr lang="en-US" altLang="ko-KR" sz="1200" dirty="0"/>
              <a:t>, '</a:t>
            </a:r>
            <a:r>
              <a:rPr lang="ko-KR" altLang="en-US" sz="1200" dirty="0"/>
              <a:t>아름답고 푸른 </a:t>
            </a:r>
            <a:r>
              <a:rPr lang="ko-KR" altLang="en-US" sz="1200" dirty="0" err="1"/>
              <a:t>도나우</a:t>
            </a:r>
            <a:r>
              <a:rPr lang="en-US" altLang="ko-KR" sz="1200" dirty="0"/>
              <a:t>'</a:t>
            </a:r>
            <a:endParaRPr lang="ko-KR" altLang="en-US" sz="1200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3783857C-1883-6E53-2BA3-D88C2C7FE0CB}"/>
              </a:ext>
            </a:extLst>
          </p:cNvPr>
          <p:cNvCxnSpPr>
            <a:cxnSpLocks/>
          </p:cNvCxnSpPr>
          <p:nvPr/>
        </p:nvCxnSpPr>
        <p:spPr>
          <a:xfrm>
            <a:off x="671836" y="1411561"/>
            <a:ext cx="3214363" cy="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텍스트 개체 틀 1">
            <a:extLst>
              <a:ext uri="{FF2B5EF4-FFF2-40B4-BE49-F238E27FC236}">
                <a16:creationId xmlns:a16="http://schemas.microsoft.com/office/drawing/2014/main" id="{7A7844F4-3512-A51C-CFA0-99D269DC1928}"/>
              </a:ext>
            </a:extLst>
          </p:cNvPr>
          <p:cNvSpPr txBox="1">
            <a:spLocks/>
          </p:cNvSpPr>
          <p:nvPr/>
        </p:nvSpPr>
        <p:spPr>
          <a:xfrm>
            <a:off x="2242858" y="5465404"/>
            <a:ext cx="8566656" cy="528628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시인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게르네르트가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도나우강을 찬미한 한 편의 시를 바탕으로 ‘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도미솔솔’의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선율과 주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화음 위에 쌓아 올린 간단한 곡조는 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박자의 리듬에 실려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양쪽 언덕 사이를 유유히 흐르는 푸른 도나우강의 아름다운 풍경과 물 위에서 즐겁게 놀고 있는 사람들의 모습을 묘사한다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A95E08C-5BBD-FB34-255B-CA9F43C641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38381" y="1634547"/>
            <a:ext cx="6315239" cy="3595309"/>
          </a:xfrm>
          <a:prstGeom prst="rect">
            <a:avLst/>
          </a:prstGeom>
        </p:spPr>
      </p:pic>
      <p:pic>
        <p:nvPicPr>
          <p:cNvPr id="5" name="[아침나라 중음②]_3단원_교과서_71쪽_5.요한스트라우스 2세_아름답고 푸른도나우_음원 편집">
            <a:hlinkClick r:id="" action="ppaction://media"/>
            <a:extLst>
              <a:ext uri="{FF2B5EF4-FFF2-40B4-BE49-F238E27FC236}">
                <a16:creationId xmlns:a16="http://schemas.microsoft.com/office/drawing/2014/main" id="{30B52CCD-E6C7-CBA1-6FCC-6BC7519B2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8359" y="1128282"/>
            <a:ext cx="373641" cy="373641"/>
          </a:xfrm>
          <a:prstGeom prst="rect">
            <a:avLst/>
          </a:prstGeom>
        </p:spPr>
      </p:pic>
      <p:sp>
        <p:nvSpPr>
          <p:cNvPr id="7" name="타원 6">
            <a:hlinkClick r:id="rId6" action="ppaction://hlinksldjump"/>
            <a:extLst>
              <a:ext uri="{FF2B5EF4-FFF2-40B4-BE49-F238E27FC236}">
                <a16:creationId xmlns:a16="http://schemas.microsoft.com/office/drawing/2014/main" id="{2B75AAD2-2134-7C3E-7C10-52076B8543FF}"/>
              </a:ext>
            </a:extLst>
          </p:cNvPr>
          <p:cNvSpPr/>
          <p:nvPr/>
        </p:nvSpPr>
        <p:spPr>
          <a:xfrm>
            <a:off x="11077997" y="5853850"/>
            <a:ext cx="876051" cy="31966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bg1"/>
                </a:solidFill>
              </a:rPr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249856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교향시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14982A3-D9EE-9E27-3B5F-ECE79A27A342}"/>
              </a:ext>
            </a:extLst>
          </p:cNvPr>
          <p:cNvSpPr txBox="1">
            <a:spLocks/>
          </p:cNvSpPr>
          <p:nvPr/>
        </p:nvSpPr>
        <p:spPr>
          <a:xfrm>
            <a:off x="3267579" y="1228920"/>
            <a:ext cx="7544988" cy="63325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표제에 따른 시적 또는 회화적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문학적인 소재를 자유로운 형식으로 작곡한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단악장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작품이다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19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세기 리스트에 의해 처음 사용되었다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5" name="순서도: 문서 24">
            <a:extLst>
              <a:ext uri="{FF2B5EF4-FFF2-40B4-BE49-F238E27FC236}">
                <a16:creationId xmlns:a16="http://schemas.microsoft.com/office/drawing/2014/main" id="{AC43D63C-5D29-D000-27DD-F3AC03F0B0B8}"/>
              </a:ext>
            </a:extLst>
          </p:cNvPr>
          <p:cNvSpPr/>
          <p:nvPr/>
        </p:nvSpPr>
        <p:spPr>
          <a:xfrm>
            <a:off x="978838" y="1228920"/>
            <a:ext cx="2068766" cy="27401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교향시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(Symphonic Poem)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EB883F-AA91-9F7B-5710-BD35C53A2F32}"/>
              </a:ext>
            </a:extLst>
          </p:cNvPr>
          <p:cNvSpPr txBox="1"/>
          <p:nvPr/>
        </p:nvSpPr>
        <p:spPr>
          <a:xfrm>
            <a:off x="978838" y="2295403"/>
            <a:ext cx="1664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/>
              <a:t>뒤카</a:t>
            </a:r>
            <a:r>
              <a:rPr lang="en-US" altLang="ko-KR" sz="1200" dirty="0"/>
              <a:t>, ‘</a:t>
            </a:r>
            <a:r>
              <a:rPr lang="ko-KR" altLang="en-US" sz="1200" dirty="0"/>
              <a:t>마법사의 제자</a:t>
            </a:r>
            <a:r>
              <a:rPr lang="en-US" altLang="ko-KR" sz="1200" dirty="0"/>
              <a:t>‘</a:t>
            </a:r>
            <a:endParaRPr lang="ko-KR" altLang="en-US" sz="1200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3783857C-1883-6E53-2BA3-D88C2C7FE0CB}"/>
              </a:ext>
            </a:extLst>
          </p:cNvPr>
          <p:cNvCxnSpPr>
            <a:cxnSpLocks/>
          </p:cNvCxnSpPr>
          <p:nvPr/>
        </p:nvCxnSpPr>
        <p:spPr>
          <a:xfrm>
            <a:off x="965751" y="2578682"/>
            <a:ext cx="1690413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텍스트 개체 틀 1">
            <a:extLst>
              <a:ext uri="{FF2B5EF4-FFF2-40B4-BE49-F238E27FC236}">
                <a16:creationId xmlns:a16="http://schemas.microsoft.com/office/drawing/2014/main" id="{7A7844F4-3512-A51C-CFA0-99D269DC1928}"/>
              </a:ext>
            </a:extLst>
          </p:cNvPr>
          <p:cNvSpPr txBox="1">
            <a:spLocks/>
          </p:cNvSpPr>
          <p:nvPr/>
        </p:nvSpPr>
        <p:spPr>
          <a:xfrm>
            <a:off x="2336074" y="5409762"/>
            <a:ext cx="7519852" cy="5286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괴테의 발라드 ‘마법사의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제자’를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기초로 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1897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년에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스케르초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형식으로 음악화한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관현악곡이다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서주와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코다가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더해지고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스케르초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부분은 끊임없이 늘어나는 물을 묘사하며 전개된다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정교한 구성과 색채적인 관현악법이 돋보이는 작품이다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60335F6-7735-63F2-863D-DD14667634D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05451" y="3018120"/>
            <a:ext cx="4994846" cy="6294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A95E08C-5BBD-FB34-255B-CA9F43C6419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488317" y="3070517"/>
            <a:ext cx="4945915" cy="497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CB6A3F-419E-BD6D-A264-161178B2EBAC}"/>
              </a:ext>
            </a:extLst>
          </p:cNvPr>
          <p:cNvSpPr txBox="1"/>
          <p:nvPr/>
        </p:nvSpPr>
        <p:spPr>
          <a:xfrm>
            <a:off x="871239" y="2721476"/>
            <a:ext cx="1627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신비로운 마법사의 모습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B1769-8F12-98F4-C423-62232B91DAAC}"/>
              </a:ext>
            </a:extLst>
          </p:cNvPr>
          <p:cNvSpPr txBox="1"/>
          <p:nvPr/>
        </p:nvSpPr>
        <p:spPr>
          <a:xfrm>
            <a:off x="6452251" y="2721476"/>
            <a:ext cx="19447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마법에 걸려 움직이는 빗자루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449B687-EF69-B9D4-72EA-B1D8020A267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05451" y="4091216"/>
            <a:ext cx="4994846" cy="526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DB55C6-4412-BAA5-9107-F687887A6F43}"/>
              </a:ext>
            </a:extLst>
          </p:cNvPr>
          <p:cNvSpPr txBox="1"/>
          <p:nvPr/>
        </p:nvSpPr>
        <p:spPr>
          <a:xfrm>
            <a:off x="871239" y="3816151"/>
            <a:ext cx="16754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끊임없이 뿜어 나오는 물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83D4C70-E29B-EE3B-C37C-0534E25CF18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488317" y="4057735"/>
            <a:ext cx="4945915" cy="1120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B5CCA1-3282-057F-432D-71DE94359F77}"/>
              </a:ext>
            </a:extLst>
          </p:cNvPr>
          <p:cNvSpPr txBox="1"/>
          <p:nvPr/>
        </p:nvSpPr>
        <p:spPr>
          <a:xfrm>
            <a:off x="6440227" y="3816151"/>
            <a:ext cx="10406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마법사의 해결</a:t>
            </a:r>
          </a:p>
        </p:txBody>
      </p:sp>
      <p:pic>
        <p:nvPicPr>
          <p:cNvPr id="14" name="[아침나라 중음②]_3단원_교과서_71쪽_6.뒤카_마법사의 제자_음원편집_끊임없이 뿜어 나오는 물">
            <a:hlinkClick r:id="" action="ppaction://media"/>
            <a:extLst>
              <a:ext uri="{FF2B5EF4-FFF2-40B4-BE49-F238E27FC236}">
                <a16:creationId xmlns:a16="http://schemas.microsoft.com/office/drawing/2014/main" id="{355144DF-BC27-ED60-5A23-FD668CD6B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39386" y="3798756"/>
            <a:ext cx="299856" cy="299856"/>
          </a:xfrm>
          <a:prstGeom prst="rect">
            <a:avLst/>
          </a:prstGeom>
        </p:spPr>
      </p:pic>
      <p:pic>
        <p:nvPicPr>
          <p:cNvPr id="15" name="[아침나라 중음②]_3단원_교과서_71쪽_6.뒤카_마법사의 제자_음원편집_마법사의 해결">
            <a:hlinkClick r:id="" action="ppaction://media"/>
            <a:extLst>
              <a:ext uri="{FF2B5EF4-FFF2-40B4-BE49-F238E27FC236}">
                <a16:creationId xmlns:a16="http://schemas.microsoft.com/office/drawing/2014/main" id="{21FA06BB-9381-8702-6668-1A664A0FCB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80897" y="3791531"/>
            <a:ext cx="299856" cy="299856"/>
          </a:xfrm>
          <a:prstGeom prst="rect">
            <a:avLst/>
          </a:prstGeom>
        </p:spPr>
      </p:pic>
      <p:pic>
        <p:nvPicPr>
          <p:cNvPr id="16" name="[아침나라 중음②]_3단원_교과서_71쪽_6.뒤카_마법사의 제자_음원편집_마법에 걸려 움직이는 빗자루">
            <a:hlinkClick r:id="" action="ppaction://media"/>
            <a:extLst>
              <a:ext uri="{FF2B5EF4-FFF2-40B4-BE49-F238E27FC236}">
                <a16:creationId xmlns:a16="http://schemas.microsoft.com/office/drawing/2014/main" id="{FE941B2F-8BAB-774F-F37A-5F5A5EFF24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97014" y="2713965"/>
            <a:ext cx="299856" cy="299856"/>
          </a:xfrm>
          <a:prstGeom prst="rect">
            <a:avLst/>
          </a:prstGeom>
        </p:spPr>
      </p:pic>
      <p:pic>
        <p:nvPicPr>
          <p:cNvPr id="17" name="[아침나라 중음②]_3단원_교과서_71쪽_6.뒤카_마법사의 제자_음원편집_신비로운 마법사의 모습">
            <a:hlinkClick r:id="" action="ppaction://media"/>
            <a:extLst>
              <a:ext uri="{FF2B5EF4-FFF2-40B4-BE49-F238E27FC236}">
                <a16:creationId xmlns:a16="http://schemas.microsoft.com/office/drawing/2014/main" id="{55879998-60F5-0741-0495-46F8812605E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06236" y="2702085"/>
            <a:ext cx="299856" cy="299856"/>
          </a:xfrm>
          <a:prstGeom prst="rect">
            <a:avLst/>
          </a:prstGeom>
        </p:spPr>
      </p:pic>
      <p:sp>
        <p:nvSpPr>
          <p:cNvPr id="18" name="타원 17">
            <a:hlinkClick r:id="rId15" action="ppaction://hlinksldjump"/>
            <a:extLst>
              <a:ext uri="{FF2B5EF4-FFF2-40B4-BE49-F238E27FC236}">
                <a16:creationId xmlns:a16="http://schemas.microsoft.com/office/drawing/2014/main" id="{590BC151-E861-A7C3-66EC-1E305B64C44C}"/>
              </a:ext>
            </a:extLst>
          </p:cNvPr>
          <p:cNvSpPr/>
          <p:nvPr/>
        </p:nvSpPr>
        <p:spPr>
          <a:xfrm>
            <a:off x="11077997" y="5853850"/>
            <a:ext cx="876051" cy="31966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bg1"/>
                </a:solidFill>
              </a:rPr>
              <a:t>앞으로</a:t>
            </a:r>
          </a:p>
        </p:txBody>
      </p:sp>
    </p:spTree>
    <p:extLst>
      <p:ext uri="{BB962C8B-B14F-4D97-AF65-F5344CB8AC3E}">
        <p14:creationId xmlns:p14="http://schemas.microsoft.com/office/powerpoint/2010/main" val="155030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4073</TotalTime>
  <Words>549</Words>
  <Application>Microsoft Office PowerPoint</Application>
  <PresentationFormat>와이드스크린</PresentationFormat>
  <Paragraphs>72</Paragraphs>
  <Slides>11</Slides>
  <Notes>0</Notes>
  <HiddenSlides>0</HiddenSlides>
  <MMClips>11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19" baseType="lpstr">
      <vt:lpstr>나눔고딕</vt:lpstr>
      <vt:lpstr>맑은 고딕</vt:lpstr>
      <vt:lpstr>Arial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192</cp:revision>
  <dcterms:created xsi:type="dcterms:W3CDTF">2024-07-03T01:17:18Z</dcterms:created>
  <dcterms:modified xsi:type="dcterms:W3CDTF">2025-06-23T05:55:45Z</dcterms:modified>
</cp:coreProperties>
</file>