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306" r:id="rId7"/>
    <p:sldId id="305" r:id="rId8"/>
    <p:sldId id="307" r:id="rId9"/>
    <p:sldId id="308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6C1"/>
    <a:srgbClr val="FFFFFF"/>
    <a:srgbClr val="EB99CA"/>
    <a:srgbClr val="31D5B6"/>
    <a:srgbClr val="AA7EA4"/>
    <a:srgbClr val="CBB1C8"/>
    <a:srgbClr val="DFCFDD"/>
    <a:srgbClr val="E389BC"/>
    <a:srgbClr val="C4A6C0"/>
    <a:srgbClr val="91A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0" autoAdjust="0"/>
    <p:restoredTop sz="97384" autoAdjust="0"/>
  </p:normalViewPr>
  <p:slideViewPr>
    <p:cSldViewPr snapToGrid="0" showGuides="1">
      <p:cViewPr varScale="1">
        <p:scale>
          <a:sx n="142" d="100"/>
          <a:sy n="142" d="100"/>
        </p:scale>
        <p:origin x="126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917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2866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5587-EDA9-0AAF-2A87-36E77AFE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3E1CCD-125A-D1D6-8E1E-DBCEC68C9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92C24-37C9-8616-5906-2357002C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66FE22D-1FFE-568E-6CDB-F1E9CA363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9201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6.png"/><Relationship Id="rId4" Type="http://schemas.openxmlformats.org/officeDocument/2006/relationships/audio" Target="../media/media6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solidFill>
                  <a:schemeClr val="tx1"/>
                </a:solidFill>
                <a:latin typeface="+mn-ea"/>
                <a:ea typeface="+mn-ea"/>
              </a:rPr>
              <a:t>한국의 대중음악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</a:rPr>
              <a:t>Ⅲ</a:t>
            </a:r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감상해요</a:t>
            </a:r>
            <a:endParaRPr kumimoji="1" lang="ko-KR" altLang="en-US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88~89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한국 대중음악을 감상하고 악곡의 특징을 설명할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50ECFB-1D9C-01C0-81B4-FD226B27D0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한국을 대표하는 가수 알아보기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EF673CF-B7D4-0AD4-1EE7-43D81BD13F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한국을 대표하는 가수는 누가 있을지 이야기해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CA7DA7BB-F1EB-D764-2C36-8E2F45BB42D1}"/>
              </a:ext>
            </a:extLst>
          </p:cNvPr>
          <p:cNvSpPr/>
          <p:nvPr/>
        </p:nvSpPr>
        <p:spPr>
          <a:xfrm>
            <a:off x="1729740" y="1728599"/>
            <a:ext cx="1325880" cy="59994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BTS</a:t>
            </a:r>
            <a:endParaRPr lang="ko-KR" altLang="en-US" sz="1600" dirty="0"/>
          </a:p>
        </p:txBody>
      </p:sp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A8EFB468-4B63-024B-736B-F3B809274A38}"/>
              </a:ext>
            </a:extLst>
          </p:cNvPr>
          <p:cNvSpPr/>
          <p:nvPr/>
        </p:nvSpPr>
        <p:spPr>
          <a:xfrm>
            <a:off x="4362450" y="4117804"/>
            <a:ext cx="1325880" cy="599940"/>
          </a:xfrm>
          <a:prstGeom prst="wedgeRoundRect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조용필</a:t>
            </a:r>
          </a:p>
        </p:txBody>
      </p:sp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B8C02990-872C-A628-3BB3-6D2573108460}"/>
              </a:ext>
            </a:extLst>
          </p:cNvPr>
          <p:cNvSpPr/>
          <p:nvPr/>
        </p:nvSpPr>
        <p:spPr>
          <a:xfrm>
            <a:off x="8785860" y="1966573"/>
            <a:ext cx="1325880" cy="59994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아이유</a:t>
            </a:r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2571ED54-1956-A720-129E-1719DB97C905}"/>
              </a:ext>
            </a:extLst>
          </p:cNvPr>
          <p:cNvSpPr/>
          <p:nvPr/>
        </p:nvSpPr>
        <p:spPr>
          <a:xfrm>
            <a:off x="6141720" y="5183072"/>
            <a:ext cx="1325880" cy="599940"/>
          </a:xfrm>
          <a:prstGeom prst="wedgeRoundRectCallou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보아</a:t>
            </a: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687B1765-B53C-7B24-B47A-B97937704AE4}"/>
              </a:ext>
            </a:extLst>
          </p:cNvPr>
          <p:cNvSpPr/>
          <p:nvPr/>
        </p:nvSpPr>
        <p:spPr>
          <a:xfrm>
            <a:off x="8976360" y="4717744"/>
            <a:ext cx="1325880" cy="599940"/>
          </a:xfrm>
          <a:prstGeom prst="wedgeRoundRectCallou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이효리</a:t>
            </a: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B4EBD8DD-E7B2-AF49-BF52-EE542872D97C}"/>
              </a:ext>
            </a:extLst>
          </p:cNvPr>
          <p:cNvSpPr/>
          <p:nvPr/>
        </p:nvSpPr>
        <p:spPr>
          <a:xfrm>
            <a:off x="9997440" y="3499882"/>
            <a:ext cx="1325880" cy="599940"/>
          </a:xfrm>
          <a:prstGeom prst="wedgeRoundRectCallout">
            <a:avLst/>
          </a:prstGeom>
          <a:ln>
            <a:solidFill>
              <a:srgbClr val="EB99C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/>
              <a:t>god</a:t>
            </a:r>
            <a:endParaRPr lang="ko-KR" altLang="en-US" sz="1600" dirty="0"/>
          </a:p>
        </p:txBody>
      </p:sp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309D61D2-DA89-797C-A5E0-4D149A9FBFF5}"/>
              </a:ext>
            </a:extLst>
          </p:cNvPr>
          <p:cNvSpPr/>
          <p:nvPr/>
        </p:nvSpPr>
        <p:spPr>
          <a:xfrm>
            <a:off x="868680" y="3385828"/>
            <a:ext cx="1325880" cy="599940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싸이</a:t>
            </a:r>
          </a:p>
        </p:txBody>
      </p:sp>
      <p:sp>
        <p:nvSpPr>
          <p:cNvPr id="13" name="말풍선: 모서리가 둥근 사각형 12">
            <a:extLst>
              <a:ext uri="{FF2B5EF4-FFF2-40B4-BE49-F238E27FC236}">
                <a16:creationId xmlns:a16="http://schemas.microsoft.com/office/drawing/2014/main" id="{49B5D365-F49A-40B1-52D0-92F9D5DA7700}"/>
              </a:ext>
            </a:extLst>
          </p:cNvPr>
          <p:cNvSpPr/>
          <p:nvPr/>
        </p:nvSpPr>
        <p:spPr>
          <a:xfrm>
            <a:off x="6088380" y="1296001"/>
            <a:ext cx="1325880" cy="599940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블랙핑크</a:t>
            </a: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03B8F92E-38F4-F7EC-9565-D6D8922A4191}"/>
              </a:ext>
            </a:extLst>
          </p:cNvPr>
          <p:cNvSpPr/>
          <p:nvPr/>
        </p:nvSpPr>
        <p:spPr>
          <a:xfrm>
            <a:off x="2293620" y="4929898"/>
            <a:ext cx="1325880" cy="599940"/>
          </a:xfrm>
          <a:prstGeom prst="wedgeRoundRectCallout">
            <a:avLst/>
          </a:prstGeom>
          <a:ln>
            <a:solidFill>
              <a:srgbClr val="AA7EA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 dirty="0" err="1"/>
              <a:t>세븐틴</a:t>
            </a:r>
            <a:endParaRPr lang="ko-KR" altLang="en-US" sz="1600" dirty="0"/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F066689D-1463-D54A-694E-878AD2CF5EBE}"/>
              </a:ext>
            </a:extLst>
          </p:cNvPr>
          <p:cNvSpPr/>
          <p:nvPr/>
        </p:nvSpPr>
        <p:spPr>
          <a:xfrm>
            <a:off x="6888480" y="3039062"/>
            <a:ext cx="1325880" cy="599940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보이넥스트도어</a:t>
            </a:r>
            <a:endParaRPr lang="ko-KR" altLang="en-US" sz="1200" dirty="0"/>
          </a:p>
        </p:txBody>
      </p:sp>
      <p:sp>
        <p:nvSpPr>
          <p:cNvPr id="16" name="말풍선: 모서리가 둥근 사각형 15">
            <a:extLst>
              <a:ext uri="{FF2B5EF4-FFF2-40B4-BE49-F238E27FC236}">
                <a16:creationId xmlns:a16="http://schemas.microsoft.com/office/drawing/2014/main" id="{A2CBC5B1-F9FB-9957-DCC7-6D32FFE37089}"/>
              </a:ext>
            </a:extLst>
          </p:cNvPr>
          <p:cNvSpPr/>
          <p:nvPr/>
        </p:nvSpPr>
        <p:spPr>
          <a:xfrm>
            <a:off x="3729060" y="2453044"/>
            <a:ext cx="1325880" cy="599940"/>
          </a:xfrm>
          <a:prstGeom prst="wedgeRoundRectCallou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600"/>
              <a:t>임영웅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9231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대중음악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621851-D49C-A8B6-A55D-10228D059CDA}"/>
              </a:ext>
            </a:extLst>
          </p:cNvPr>
          <p:cNvSpPr txBox="1"/>
          <p:nvPr/>
        </p:nvSpPr>
        <p:spPr>
          <a:xfrm>
            <a:off x="2867297" y="1178534"/>
            <a:ext cx="8125098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대중을 대상으로 대중 매체를 통해 전파되는 음악이다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한국 대중음악은 한국에서 만들어진 음악을 의미하며 장르와 스타일이 다양하다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56" name="화살표: 오각형 55">
            <a:extLst>
              <a:ext uri="{FF2B5EF4-FFF2-40B4-BE49-F238E27FC236}">
                <a16:creationId xmlns:a16="http://schemas.microsoft.com/office/drawing/2014/main" id="{663D79EF-215A-63C2-7B2E-10577E94C419}"/>
              </a:ext>
            </a:extLst>
          </p:cNvPr>
          <p:cNvSpPr/>
          <p:nvPr/>
        </p:nvSpPr>
        <p:spPr>
          <a:xfrm>
            <a:off x="830100" y="1264682"/>
            <a:ext cx="1869103" cy="335518"/>
          </a:xfrm>
          <a:prstGeom prst="homePlat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대중음악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39C4714-E311-61FA-66A1-33900A8D8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00" y="3679111"/>
            <a:ext cx="4899988" cy="19533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A3044AD-1D3A-3E03-CFB4-671A225C0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011" y="3213198"/>
            <a:ext cx="1063034" cy="348348"/>
          </a:xfrm>
          <a:prstGeom prst="rect">
            <a:avLst/>
          </a:prstGeom>
        </p:spPr>
      </p:pic>
      <p:sp>
        <p:nvSpPr>
          <p:cNvPr id="9" name="화살표: 오각형 8">
            <a:extLst>
              <a:ext uri="{FF2B5EF4-FFF2-40B4-BE49-F238E27FC236}">
                <a16:creationId xmlns:a16="http://schemas.microsoft.com/office/drawing/2014/main" id="{088C64A7-F96B-906B-5018-5ADB8EED1D0C}"/>
              </a:ext>
            </a:extLst>
          </p:cNvPr>
          <p:cNvSpPr/>
          <p:nvPr/>
        </p:nvSpPr>
        <p:spPr>
          <a:xfrm>
            <a:off x="792000" y="2643870"/>
            <a:ext cx="1422154" cy="252000"/>
          </a:xfrm>
          <a:prstGeom prst="homePlate">
            <a:avLst/>
          </a:prstGeom>
          <a:ln>
            <a:solidFill>
              <a:srgbClr val="7F86C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  <p:pic>
        <p:nvPicPr>
          <p:cNvPr id="10" name="[아침나라 중음②]_3단원_교과서_88쪽_1.나미_빙글빙글_음원편집">
            <a:hlinkClick r:id="" action="ppaction://media"/>
            <a:extLst>
              <a:ext uri="{FF2B5EF4-FFF2-40B4-BE49-F238E27FC236}">
                <a16:creationId xmlns:a16="http://schemas.microsoft.com/office/drawing/2014/main" id="{8E30392C-957C-87E9-61E5-23E59D5A6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2175" y="3284074"/>
            <a:ext cx="319813" cy="319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EF789-5724-7A4F-7E4F-EC2B0EED334F}"/>
              </a:ext>
            </a:extLst>
          </p:cNvPr>
          <p:cNvSpPr txBox="1"/>
          <p:nvPr/>
        </p:nvSpPr>
        <p:spPr>
          <a:xfrm>
            <a:off x="1859389" y="3219729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>
                <a:solidFill>
                  <a:srgbClr val="7F86C1"/>
                </a:solidFill>
              </a:rPr>
              <a:t>1984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0A79403-65D4-7F53-3AEE-35D2AF1324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565197" y="3685642"/>
            <a:ext cx="4769621" cy="195339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DCEEDC4-3B8C-9B89-9512-A5F299076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565197" y="3241732"/>
            <a:ext cx="1166349" cy="3198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B8A98-898D-D9D3-959F-5C9F9B472019}"/>
              </a:ext>
            </a:extLst>
          </p:cNvPr>
          <p:cNvSpPr txBox="1"/>
          <p:nvPr/>
        </p:nvSpPr>
        <p:spPr>
          <a:xfrm>
            <a:off x="7703373" y="3238983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7F86C1"/>
                </a:solidFill>
              </a:rPr>
              <a:t>1988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16" name="[아침나라 중음②]_3단원_교과서_88쪽_2.이문세_광화문연가_음원편집">
            <a:hlinkClick r:id="" action="ppaction://media"/>
            <a:extLst>
              <a:ext uri="{FF2B5EF4-FFF2-40B4-BE49-F238E27FC236}">
                <a16:creationId xmlns:a16="http://schemas.microsoft.com/office/drawing/2014/main" id="{8EABC0D2-378E-E982-5B25-CC99F0CF7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2395" y="3269093"/>
            <a:ext cx="319814" cy="3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대중음악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860E506-B730-7B21-D8C9-28D0CC35A4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1357" y="2423119"/>
            <a:ext cx="4866956" cy="284990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9C56E17-83BD-0D6C-FB04-1C497E8D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876" y="2034631"/>
            <a:ext cx="1822749" cy="351553"/>
          </a:xfrm>
          <a:prstGeom prst="rect">
            <a:avLst/>
          </a:prstGeom>
        </p:spPr>
      </p:pic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86E961C4-435C-7388-7998-06D056E08813}"/>
              </a:ext>
            </a:extLst>
          </p:cNvPr>
          <p:cNvSpPr/>
          <p:nvPr/>
        </p:nvSpPr>
        <p:spPr>
          <a:xfrm>
            <a:off x="733218" y="1261791"/>
            <a:ext cx="1422154" cy="252000"/>
          </a:xfrm>
          <a:prstGeom prst="homePlate">
            <a:avLst/>
          </a:prstGeom>
          <a:ln>
            <a:solidFill>
              <a:srgbClr val="7F86C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31BC7-6E57-773B-EA62-3FC9C9EC3408}"/>
              </a:ext>
            </a:extLst>
          </p:cNvPr>
          <p:cNvSpPr txBox="1"/>
          <p:nvPr/>
        </p:nvSpPr>
        <p:spPr>
          <a:xfrm>
            <a:off x="2649693" y="2060854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7F86C1"/>
                </a:solidFill>
              </a:rPr>
              <a:t>1990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8" name="[아침나라 중음②]_3단원_교과서_88쪽_3.조용필_이젠 그랬으면 좋겠네_음원편집">
            <a:hlinkClick r:id="" action="ppaction://media"/>
            <a:extLst>
              <a:ext uri="{FF2B5EF4-FFF2-40B4-BE49-F238E27FC236}">
                <a16:creationId xmlns:a16="http://schemas.microsoft.com/office/drawing/2014/main" id="{DF1861FD-F7FB-47D9-F1F3-5878CDD35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0910" y="2015882"/>
            <a:ext cx="351554" cy="35155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73D3019-E741-D033-2815-2933472B4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53689" y="2423119"/>
            <a:ext cx="4866956" cy="201176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6A1EBE2-363C-DC3E-278B-FA81D4306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643564" y="2049763"/>
            <a:ext cx="1459527" cy="351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5DD1F9-0B24-01A5-869F-84C5F54B93CC}"/>
              </a:ext>
            </a:extLst>
          </p:cNvPr>
          <p:cNvSpPr txBox="1"/>
          <p:nvPr/>
        </p:nvSpPr>
        <p:spPr>
          <a:xfrm>
            <a:off x="8129944" y="2042386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7F86C1"/>
                </a:solidFill>
              </a:rPr>
              <a:t>2013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13" name="[아침나라 중음②]_3단원_교과서_89쪽_4.아이유_금요일에 만나요_음원편집">
            <a:hlinkClick r:id="" action="ppaction://media"/>
            <a:extLst>
              <a:ext uri="{FF2B5EF4-FFF2-40B4-BE49-F238E27FC236}">
                <a16:creationId xmlns:a16="http://schemas.microsoft.com/office/drawing/2014/main" id="{73DD93F7-4535-33A4-57A6-2DE308B9B6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4570" y="2015882"/>
            <a:ext cx="351554" cy="3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36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C2BC0-E68B-5B22-5855-ECDCCFF95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A82970-C10F-1113-BEB8-9EEF1473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대중음악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860E506-B730-7B21-D8C9-28D0CC35A4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1357" y="2533155"/>
            <a:ext cx="4866956" cy="262983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9C56E17-83BD-0D6C-FB04-1C497E8D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5876" y="2098742"/>
            <a:ext cx="856201" cy="351553"/>
          </a:xfrm>
          <a:prstGeom prst="rect">
            <a:avLst/>
          </a:prstGeom>
        </p:spPr>
      </p:pic>
      <p:sp>
        <p:nvSpPr>
          <p:cNvPr id="5" name="화살표: 오각형 4">
            <a:extLst>
              <a:ext uri="{FF2B5EF4-FFF2-40B4-BE49-F238E27FC236}">
                <a16:creationId xmlns:a16="http://schemas.microsoft.com/office/drawing/2014/main" id="{86E961C4-435C-7388-7998-06D056E08813}"/>
              </a:ext>
            </a:extLst>
          </p:cNvPr>
          <p:cNvSpPr/>
          <p:nvPr/>
        </p:nvSpPr>
        <p:spPr>
          <a:xfrm>
            <a:off x="733218" y="1261791"/>
            <a:ext cx="1422154" cy="252000"/>
          </a:xfrm>
          <a:prstGeom prst="homePlate">
            <a:avLst/>
          </a:prstGeom>
          <a:ln>
            <a:solidFill>
              <a:srgbClr val="7F86C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시대별 </a:t>
            </a:r>
            <a:r>
              <a:rPr lang="ko-KR" altLang="en-US" sz="1100" dirty="0" err="1"/>
              <a:t>대표곡</a:t>
            </a:r>
            <a:endParaRPr lang="ko-KR" alt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31BC7-6E57-773B-EA62-3FC9C9EC3408}"/>
              </a:ext>
            </a:extLst>
          </p:cNvPr>
          <p:cNvSpPr txBox="1"/>
          <p:nvPr/>
        </p:nvSpPr>
        <p:spPr>
          <a:xfrm>
            <a:off x="1656350" y="2076991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7F86C1"/>
                </a:solidFill>
              </a:rPr>
              <a:t>2017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73D3019-E741-D033-2815-2933472B4E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95753" y="2533155"/>
            <a:ext cx="4713687" cy="269621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6A1EBE2-363C-DC3E-278B-FA81D43060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663287" y="2092384"/>
            <a:ext cx="1328713" cy="340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5DD1F9-0B24-01A5-869F-84C5F54B93CC}"/>
              </a:ext>
            </a:extLst>
          </p:cNvPr>
          <p:cNvSpPr txBox="1"/>
          <p:nvPr/>
        </p:nvSpPr>
        <p:spPr>
          <a:xfrm>
            <a:off x="8058098" y="2090586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7F86C1"/>
                </a:solidFill>
              </a:rPr>
              <a:t>2022</a:t>
            </a:r>
            <a:r>
              <a:rPr lang="ko-KR" altLang="en-US" sz="1100" dirty="0">
                <a:solidFill>
                  <a:srgbClr val="7F86C1"/>
                </a:solidFill>
              </a:rPr>
              <a:t>년</a:t>
            </a:r>
          </a:p>
        </p:txBody>
      </p:sp>
      <p:pic>
        <p:nvPicPr>
          <p:cNvPr id="6" name="[아침나라 중음②]_3단원_교과서_89쪽_5.BTS_봄날_음원편집">
            <a:hlinkClick r:id="" action="ppaction://media"/>
            <a:extLst>
              <a:ext uri="{FF2B5EF4-FFF2-40B4-BE49-F238E27FC236}">
                <a16:creationId xmlns:a16="http://schemas.microsoft.com/office/drawing/2014/main" id="{0917D055-2E18-7F27-2FBC-4B763BCAD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8483" y="2098742"/>
            <a:ext cx="365760" cy="365760"/>
          </a:xfrm>
          <a:prstGeom prst="rect">
            <a:avLst/>
          </a:prstGeom>
        </p:spPr>
      </p:pic>
      <p:pic>
        <p:nvPicPr>
          <p:cNvPr id="12" name="[아침나라 중음②]_3단원_교과서_89쪽_6.블랙핑크_Pink Venom_음원편집">
            <a:hlinkClick r:id="" action="ppaction://media"/>
            <a:extLst>
              <a:ext uri="{FF2B5EF4-FFF2-40B4-BE49-F238E27FC236}">
                <a16:creationId xmlns:a16="http://schemas.microsoft.com/office/drawing/2014/main" id="{C68E3653-97F3-DA95-B82A-82CE80D360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56724" y="206708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522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5651</TotalTime>
  <Words>102</Words>
  <Application>Microsoft Office PowerPoint</Application>
  <PresentationFormat>와이드스크린</PresentationFormat>
  <Paragraphs>38</Paragraphs>
  <Slides>7</Slides>
  <Notes>3</Notes>
  <HiddenSlides>0</HiddenSlides>
  <MMClips>6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NanumGothicExtraBold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234</cp:revision>
  <dcterms:created xsi:type="dcterms:W3CDTF">2024-07-03T01:17:18Z</dcterms:created>
  <dcterms:modified xsi:type="dcterms:W3CDTF">2025-06-17T01:40:15Z</dcterms:modified>
</cp:coreProperties>
</file>