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2"/>
  </p:notesMasterIdLst>
  <p:sldIdLst>
    <p:sldId id="292" r:id="rId5"/>
    <p:sldId id="298" r:id="rId6"/>
    <p:sldId id="297" r:id="rId7"/>
    <p:sldId id="318" r:id="rId8"/>
    <p:sldId id="312" r:id="rId9"/>
    <p:sldId id="320" r:id="rId10"/>
    <p:sldId id="295" r:id="rId11"/>
  </p:sldIdLst>
  <p:sldSz cx="12192000" cy="6858000"/>
  <p:notesSz cx="6858000" cy="9144000"/>
  <p:embeddedFontLst>
    <p:embeddedFont>
      <p:font typeface="NanumGothicExtraBold" panose="020D0904000000000000" pitchFamily="50" charset="-127"/>
      <p:bold r:id="rId13"/>
    </p:embeddedFont>
    <p:embeddedFont>
      <p:font typeface="Spoqa Han Sans Neo" panose="020B0600000101010101" charset="0"/>
      <p:regular r:id="rId14"/>
      <p:bold r:id="rId15"/>
      <p:italic r:id="rId16"/>
      <p:boldItalic r:id="rId17"/>
    </p:embeddedFont>
    <p:embeddedFont>
      <p:font typeface="나눔고딕" panose="020D0604000000000000" pitchFamily="50" charset="-127"/>
      <p:regular r:id="rId18"/>
      <p:bold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318"/>
            <p14:sldId id="312"/>
            <p14:sldId id="320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EE6"/>
    <a:srgbClr val="92D050"/>
    <a:srgbClr val="B8D8EE"/>
    <a:srgbClr val="8CBFE3"/>
    <a:srgbClr val="FBEFF3"/>
    <a:srgbClr val="C9E9C9"/>
    <a:srgbClr val="8CD18C"/>
    <a:srgbClr val="FFFFFF"/>
    <a:srgbClr val="D1EBB7"/>
    <a:srgbClr val="EDF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4" autoAdjust="0"/>
    <p:restoredTop sz="93188" autoAdjust="0"/>
  </p:normalViewPr>
  <p:slideViewPr>
    <p:cSldViewPr snapToGrid="0" showGuides="1">
      <p:cViewPr varScale="1">
        <p:scale>
          <a:sx n="138" d="100"/>
          <a:sy n="138" d="100"/>
        </p:scale>
        <p:origin x="12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9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2025-03-28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1252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9460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6870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5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93622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10449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6" r:id="rId2"/>
    <p:sldLayoutId id="2147483717" r:id="rId3"/>
    <p:sldLayoutId id="2147483715" r:id="rId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6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915" y="3301357"/>
            <a:ext cx="4280170" cy="758320"/>
          </a:xfrm>
        </p:spPr>
        <p:txBody>
          <a:bodyPr/>
          <a:lstStyle/>
          <a:p>
            <a:r>
              <a:rPr kumimoji="1" lang="ko-KR" altLang="en-US" sz="3200" dirty="0">
                <a:solidFill>
                  <a:schemeClr val="tx1"/>
                </a:solidFill>
                <a:latin typeface="+mj-ea"/>
                <a:ea typeface="+mj-ea"/>
              </a:rPr>
              <a:t>음악 산업</a:t>
            </a:r>
            <a:endParaRPr kumimoji="1" lang="en-US" altLang="ko-KR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Ⅳ.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창작해요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019675" y="4894508"/>
            <a:ext cx="215265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116~117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2740" y="3297406"/>
            <a:ext cx="6446520" cy="792000"/>
          </a:xfrm>
        </p:spPr>
        <p:txBody>
          <a:bodyPr/>
          <a:lstStyle/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음악의 생산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·</a:t>
            </a:r>
            <a:r>
              <a:rPr lang="ko-KR" altLang="en-US" sz="3200" i="0" u="none" strike="noStrike" baseline="0" dirty="0">
                <a:latin typeface="+mn-ea"/>
                <a:ea typeface="+mn-ea"/>
              </a:rPr>
              <a:t>유통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·</a:t>
            </a:r>
            <a:r>
              <a:rPr lang="ko-KR" altLang="en-US" sz="3200" i="0" u="none" strike="noStrike" baseline="0" dirty="0">
                <a:latin typeface="+mn-ea"/>
                <a:ea typeface="+mn-ea"/>
              </a:rPr>
              <a:t>소비 과정을 </a:t>
            </a:r>
            <a:endParaRPr lang="en-US" altLang="ko-KR" sz="3200" i="0" u="none" strike="noStrike" baseline="0" dirty="0">
              <a:latin typeface="+mn-ea"/>
              <a:ea typeface="+mn-ea"/>
            </a:endParaRPr>
          </a:p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이해할 수 있다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텍스트 개체 틀 37">
            <a:extLst>
              <a:ext uri="{FF2B5EF4-FFF2-40B4-BE49-F238E27FC236}">
                <a16:creationId xmlns:a16="http://schemas.microsoft.com/office/drawing/2014/main" id="{1F351F8A-0C13-6B08-97DA-14BC541BD9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각 시대별 음악 산업의 발달 알아보기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A48AFB-345E-8E0B-AE79-BE1602ABC551}"/>
              </a:ext>
            </a:extLst>
          </p:cNvPr>
          <p:cNvSpPr txBox="1"/>
          <p:nvPr/>
        </p:nvSpPr>
        <p:spPr>
          <a:xfrm>
            <a:off x="4617394" y="1308890"/>
            <a:ext cx="5600145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· </a:t>
            </a:r>
            <a:r>
              <a:rPr lang="ko-KR" altLang="en-US" sz="1400" dirty="0">
                <a:latin typeface="+mn-ea"/>
              </a:rPr>
              <a:t>처음에는 주로 종교적 의식에 사용</a:t>
            </a: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· </a:t>
            </a:r>
            <a:r>
              <a:rPr lang="ko-KR" altLang="en-US" sz="1400" dirty="0">
                <a:latin typeface="+mn-ea"/>
              </a:rPr>
              <a:t>사람의 소리 외에 현악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관악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 err="1">
                <a:latin typeface="+mn-ea"/>
              </a:rPr>
              <a:t>타악을</a:t>
            </a:r>
            <a:r>
              <a:rPr lang="ko-KR" altLang="en-US" sz="1400" dirty="0">
                <a:latin typeface="+mn-ea"/>
              </a:rPr>
              <a:t> 만들어 냄</a:t>
            </a: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  </a:t>
            </a:r>
            <a:r>
              <a:rPr lang="ko-KR" altLang="en-US" sz="1400" dirty="0">
                <a:latin typeface="+mn-ea"/>
              </a:rPr>
              <a:t>→ 현대의 음악 콘텐츠를 만들기 위한 최초의 기술이자 문명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F1EBA1B-B517-1F7B-F102-CCFBC67BBBC0}"/>
              </a:ext>
            </a:extLst>
          </p:cNvPr>
          <p:cNvSpPr/>
          <p:nvPr/>
        </p:nvSpPr>
        <p:spPr>
          <a:xfrm>
            <a:off x="2076589" y="1394937"/>
            <a:ext cx="2093334" cy="2519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5"/>
                </a:solidFill>
              </a:rPr>
              <a:t>고대</a:t>
            </a:r>
            <a:r>
              <a:rPr lang="en-US" altLang="ko-KR" sz="1100" dirty="0">
                <a:solidFill>
                  <a:schemeClr val="accent5"/>
                </a:solidFill>
              </a:rPr>
              <a:t>~</a:t>
            </a:r>
            <a:r>
              <a:rPr lang="ko-KR" altLang="en-US" sz="1100" dirty="0">
                <a:solidFill>
                  <a:schemeClr val="accent5"/>
                </a:solidFill>
              </a:rPr>
              <a:t>중세 시대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63FBE3-04CE-DF96-49D4-89B3CFA63F68}"/>
              </a:ext>
            </a:extLst>
          </p:cNvPr>
          <p:cNvSpPr txBox="1"/>
          <p:nvPr/>
        </p:nvSpPr>
        <p:spPr>
          <a:xfrm>
            <a:off x="4617395" y="2525357"/>
            <a:ext cx="6147882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· </a:t>
            </a:r>
            <a:r>
              <a:rPr lang="ko-KR" altLang="en-US" sz="1400" dirty="0">
                <a:latin typeface="+mn-ea"/>
              </a:rPr>
              <a:t>세속 음악의 시대로 변하며 연주자들이 활발히 활동함</a:t>
            </a:r>
            <a:endParaRPr lang="en-US" altLang="ko-KR" sz="1400" dirty="0">
              <a:latin typeface="+mn-ea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6CD89B5E-0FCF-CE48-B56C-4DEE0AB2CED5}"/>
              </a:ext>
            </a:extLst>
          </p:cNvPr>
          <p:cNvSpPr/>
          <p:nvPr/>
        </p:nvSpPr>
        <p:spPr>
          <a:xfrm>
            <a:off x="2076589" y="2611404"/>
            <a:ext cx="2093334" cy="2519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accent5"/>
                </a:solidFill>
              </a:rPr>
              <a:t>18~19</a:t>
            </a:r>
            <a:r>
              <a:rPr lang="ko-KR" altLang="en-US" sz="1100" dirty="0">
                <a:solidFill>
                  <a:schemeClr val="accent5"/>
                </a:solidFill>
              </a:rPr>
              <a:t>세기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4840D5-1948-AD39-30BD-AE0C79B4BD69}"/>
              </a:ext>
            </a:extLst>
          </p:cNvPr>
          <p:cNvSpPr txBox="1"/>
          <p:nvPr/>
        </p:nvSpPr>
        <p:spPr>
          <a:xfrm>
            <a:off x="4617395" y="3200230"/>
            <a:ext cx="6147882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· </a:t>
            </a:r>
            <a:r>
              <a:rPr lang="ko-KR" altLang="en-US" sz="1400" dirty="0">
                <a:latin typeface="+mn-ea"/>
              </a:rPr>
              <a:t>인쇄술의 발달</a:t>
            </a: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  </a:t>
            </a:r>
            <a:r>
              <a:rPr lang="ko-KR" altLang="en-US" sz="1400" dirty="0">
                <a:latin typeface="+mn-ea"/>
              </a:rPr>
              <a:t>→ 음악의 소프트웨어적 콘텐츠의 보급과 유료 흥행업으로 성장하는 계기</a:t>
            </a:r>
            <a:endParaRPr lang="en-US" altLang="ko-KR" sz="1400" dirty="0">
              <a:latin typeface="+mn-ea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1AB456BC-A4CF-9F82-0489-A842030A121E}"/>
              </a:ext>
            </a:extLst>
          </p:cNvPr>
          <p:cNvSpPr/>
          <p:nvPr/>
        </p:nvSpPr>
        <p:spPr>
          <a:xfrm>
            <a:off x="2076589" y="3286277"/>
            <a:ext cx="2093334" cy="2519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accent5"/>
                </a:solidFill>
              </a:rPr>
              <a:t>20</a:t>
            </a:r>
            <a:r>
              <a:rPr lang="ko-KR" altLang="en-US" sz="1100" dirty="0">
                <a:solidFill>
                  <a:schemeClr val="accent5"/>
                </a:solidFill>
              </a:rPr>
              <a:t>세기 초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CB6B90-1C60-C0F6-50EB-77ECEC397F8D}"/>
              </a:ext>
            </a:extLst>
          </p:cNvPr>
          <p:cNvSpPr txBox="1"/>
          <p:nvPr/>
        </p:nvSpPr>
        <p:spPr>
          <a:xfrm>
            <a:off x="4617395" y="4102204"/>
            <a:ext cx="6147882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· </a:t>
            </a:r>
            <a:r>
              <a:rPr lang="ko-KR" altLang="en-US" sz="1400" dirty="0">
                <a:latin typeface="+mn-ea"/>
              </a:rPr>
              <a:t>음악 콘텐츠가 </a:t>
            </a:r>
            <a:r>
              <a:rPr lang="en-US" altLang="ko-KR" sz="1400" dirty="0">
                <a:latin typeface="+mn-ea"/>
              </a:rPr>
              <a:t>LP</a:t>
            </a:r>
            <a:r>
              <a:rPr lang="ko-KR" altLang="en-US" sz="1400" dirty="0">
                <a:latin typeface="+mn-ea"/>
              </a:rPr>
              <a:t>에서 </a:t>
            </a:r>
            <a:r>
              <a:rPr lang="en-US" altLang="ko-KR" sz="1400" dirty="0">
                <a:latin typeface="+mn-ea"/>
              </a:rPr>
              <a:t>CD</a:t>
            </a:r>
            <a:r>
              <a:rPr lang="ko-KR" altLang="en-US" sz="1400" dirty="0">
                <a:latin typeface="+mn-ea"/>
              </a:rPr>
              <a:t>로 변화</a:t>
            </a: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·</a:t>
            </a:r>
            <a:r>
              <a:rPr lang="ko-KR" altLang="en-US" sz="1400" dirty="0">
                <a:latin typeface="+mn-ea"/>
              </a:rPr>
              <a:t> 음악 출판이 활발</a:t>
            </a: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· </a:t>
            </a:r>
            <a:r>
              <a:rPr lang="ko-KR" altLang="en-US" sz="1400" dirty="0">
                <a:latin typeface="+mn-ea"/>
              </a:rPr>
              <a:t>레코드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카세트테이프</a:t>
            </a:r>
            <a:r>
              <a:rPr lang="en-US" altLang="ko-KR" sz="1400" dirty="0">
                <a:latin typeface="+mn-ea"/>
              </a:rPr>
              <a:t>, CD, MP3</a:t>
            </a:r>
            <a:r>
              <a:rPr lang="ko-KR" altLang="en-US" sz="1400" dirty="0">
                <a:latin typeface="+mn-ea"/>
              </a:rPr>
              <a:t> 등 음악을 저장하는 매체의 생산과 유통</a:t>
            </a:r>
            <a:endParaRPr lang="en-US" altLang="ko-KR" sz="1400" dirty="0">
              <a:latin typeface="+mn-ea"/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1DA151FA-36F8-0872-17AB-0762C9F0EF2B}"/>
              </a:ext>
            </a:extLst>
          </p:cNvPr>
          <p:cNvSpPr/>
          <p:nvPr/>
        </p:nvSpPr>
        <p:spPr>
          <a:xfrm>
            <a:off x="2076589" y="4188251"/>
            <a:ext cx="2093334" cy="2519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accent5"/>
                </a:solidFill>
              </a:rPr>
              <a:t>20</a:t>
            </a:r>
            <a:r>
              <a:rPr lang="ko-KR" altLang="en-US" sz="1100" dirty="0">
                <a:solidFill>
                  <a:schemeClr val="accent5"/>
                </a:solidFill>
              </a:rPr>
              <a:t>세기 후 </a:t>
            </a:r>
            <a:r>
              <a:rPr lang="en-US" altLang="ko-KR" sz="1100" dirty="0">
                <a:solidFill>
                  <a:schemeClr val="accent5"/>
                </a:solidFill>
              </a:rPr>
              <a:t>3</a:t>
            </a:r>
            <a:r>
              <a:rPr lang="ko-KR" altLang="en-US" sz="1100" dirty="0">
                <a:solidFill>
                  <a:schemeClr val="accent5"/>
                </a:solidFill>
              </a:rPr>
              <a:t>차 산업혁명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8301E5-8855-19DE-241F-677619543BC4}"/>
              </a:ext>
            </a:extLst>
          </p:cNvPr>
          <p:cNvSpPr txBox="1"/>
          <p:nvPr/>
        </p:nvSpPr>
        <p:spPr>
          <a:xfrm>
            <a:off x="4617395" y="5327345"/>
            <a:ext cx="6147882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· </a:t>
            </a:r>
            <a:r>
              <a:rPr lang="ko-KR" altLang="en-US" sz="1400" dirty="0">
                <a:latin typeface="+mn-ea"/>
              </a:rPr>
              <a:t>인터넷 발달을 기반으로 음악 상품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서비스 등을 생산</a:t>
            </a:r>
            <a:r>
              <a:rPr lang="en-US" altLang="ko-KR" sz="1400" dirty="0">
                <a:latin typeface="+mn-ea"/>
              </a:rPr>
              <a:t>·</a:t>
            </a:r>
            <a:r>
              <a:rPr lang="ko-KR" altLang="en-US" sz="1400" dirty="0">
                <a:latin typeface="+mn-ea"/>
              </a:rPr>
              <a:t>유통</a:t>
            </a: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·</a:t>
            </a:r>
            <a:r>
              <a:rPr lang="ko-KR" altLang="en-US" sz="1400" dirty="0">
                <a:latin typeface="+mn-ea"/>
              </a:rPr>
              <a:t> 음반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디지털 음원 등 대량 생산</a:t>
            </a:r>
            <a:r>
              <a:rPr lang="en-US" altLang="ko-KR" sz="1400" dirty="0">
                <a:latin typeface="+mn-ea"/>
              </a:rPr>
              <a:t>·</a:t>
            </a:r>
            <a:r>
              <a:rPr lang="ko-KR" altLang="en-US" sz="1400" dirty="0">
                <a:latin typeface="+mn-ea"/>
              </a:rPr>
              <a:t>소비</a:t>
            </a:r>
            <a:endParaRPr lang="en-US" altLang="ko-KR" sz="1400" dirty="0">
              <a:latin typeface="+mn-ea"/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19A07668-F903-CC0C-AAAF-7DA085EB06F3}"/>
              </a:ext>
            </a:extLst>
          </p:cNvPr>
          <p:cNvSpPr/>
          <p:nvPr/>
        </p:nvSpPr>
        <p:spPr>
          <a:xfrm>
            <a:off x="2076589" y="5413392"/>
            <a:ext cx="2093334" cy="2519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accent5"/>
                </a:solidFill>
              </a:rPr>
              <a:t>21</a:t>
            </a:r>
            <a:r>
              <a:rPr lang="ko-KR" altLang="en-US" sz="1100" dirty="0">
                <a:solidFill>
                  <a:schemeClr val="accent5"/>
                </a:solidFill>
              </a:rPr>
              <a:t>세기</a:t>
            </a:r>
          </a:p>
        </p:txBody>
      </p:sp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2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텍스트 개체 틀 147">
            <a:extLst>
              <a:ext uri="{FF2B5EF4-FFF2-40B4-BE49-F238E27FC236}">
                <a16:creationId xmlns:a16="http://schemas.microsoft.com/office/drawing/2014/main" id="{37DD5F73-6DEC-5D1B-570B-648DDFA4AC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음악 산업의 구조와 관련 직업 알아보기</a:t>
            </a:r>
          </a:p>
        </p:txBody>
      </p:sp>
      <p:sp>
        <p:nvSpPr>
          <p:cNvPr id="45" name="순서도: 지연 44">
            <a:extLst>
              <a:ext uri="{FF2B5EF4-FFF2-40B4-BE49-F238E27FC236}">
                <a16:creationId xmlns:a16="http://schemas.microsoft.com/office/drawing/2014/main" id="{3DFE1177-BE31-B321-1A4C-18BBCD66BAB5}"/>
              </a:ext>
            </a:extLst>
          </p:cNvPr>
          <p:cNvSpPr/>
          <p:nvPr/>
        </p:nvSpPr>
        <p:spPr>
          <a:xfrm>
            <a:off x="2523554" y="1593165"/>
            <a:ext cx="1005192" cy="765243"/>
          </a:xfrm>
          <a:prstGeom prst="flowChartDelay">
            <a:avLst/>
          </a:prstGeom>
          <a:solidFill>
            <a:srgbClr val="009900">
              <a:alpha val="45000"/>
            </a:srgb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생산</a:t>
            </a:r>
          </a:p>
        </p:txBody>
      </p:sp>
      <p:sp>
        <p:nvSpPr>
          <p:cNvPr id="47" name="순서도: 지연 46">
            <a:extLst>
              <a:ext uri="{FF2B5EF4-FFF2-40B4-BE49-F238E27FC236}">
                <a16:creationId xmlns:a16="http://schemas.microsoft.com/office/drawing/2014/main" id="{5CFBE311-4B87-225F-680C-516FE76D0745}"/>
              </a:ext>
            </a:extLst>
          </p:cNvPr>
          <p:cNvSpPr/>
          <p:nvPr/>
        </p:nvSpPr>
        <p:spPr>
          <a:xfrm>
            <a:off x="9747062" y="1593165"/>
            <a:ext cx="1005192" cy="765243"/>
          </a:xfrm>
          <a:prstGeom prst="flowChartDelay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소비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4C67B4-6BF2-2A4C-214C-06053A3811CD}"/>
              </a:ext>
            </a:extLst>
          </p:cNvPr>
          <p:cNvSpPr txBox="1"/>
          <p:nvPr/>
        </p:nvSpPr>
        <p:spPr>
          <a:xfrm>
            <a:off x="1330282" y="2591037"/>
            <a:ext cx="3391737" cy="8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· </a:t>
            </a:r>
            <a:r>
              <a:rPr lang="ko-KR" altLang="en-US" sz="1200" dirty="0">
                <a:latin typeface="+mn-ea"/>
              </a:rPr>
              <a:t>제작사에서 실력 있는 가수 발굴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· </a:t>
            </a:r>
            <a:r>
              <a:rPr lang="ko-KR" altLang="en-US" sz="1200" dirty="0">
                <a:latin typeface="+mn-ea"/>
              </a:rPr>
              <a:t>이에 맞는 전문가와 음악을 창작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· </a:t>
            </a:r>
            <a:r>
              <a:rPr lang="ko-KR" altLang="en-US" sz="1200" dirty="0">
                <a:latin typeface="+mn-ea"/>
              </a:rPr>
              <a:t>창작된 음악을 음반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디지털 형태로 제작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녹음</a:t>
            </a:r>
            <a:r>
              <a:rPr lang="en-US" altLang="ko-KR" sz="1200" dirty="0">
                <a:latin typeface="+mn-ea"/>
              </a:rPr>
              <a:t>)</a:t>
            </a:r>
            <a:endParaRPr lang="ko-KR" altLang="en-US" sz="1200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260B92-41C6-E614-4485-A05627F5F5A2}"/>
              </a:ext>
            </a:extLst>
          </p:cNvPr>
          <p:cNvSpPr txBox="1"/>
          <p:nvPr/>
        </p:nvSpPr>
        <p:spPr>
          <a:xfrm>
            <a:off x="5317482" y="2591037"/>
            <a:ext cx="2933550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· </a:t>
            </a:r>
            <a:r>
              <a:rPr lang="ko-KR" altLang="en-US" sz="1200" dirty="0">
                <a:latin typeface="+mn-ea"/>
              </a:rPr>
              <a:t>유통사에서 제작사의 앨범을 제작 투자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· </a:t>
            </a:r>
            <a:r>
              <a:rPr lang="ko-KR" altLang="en-US" sz="1200" dirty="0">
                <a:latin typeface="+mn-ea"/>
              </a:rPr>
              <a:t>앨범 유통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5DE1CE-6D31-DF9B-7C74-FCB34FBFB781}"/>
              </a:ext>
            </a:extLst>
          </p:cNvPr>
          <p:cNvSpPr txBox="1"/>
          <p:nvPr/>
        </p:nvSpPr>
        <p:spPr>
          <a:xfrm>
            <a:off x="8979704" y="2591037"/>
            <a:ext cx="2539909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· </a:t>
            </a:r>
            <a:r>
              <a:rPr lang="ko-KR" altLang="en-US" sz="1200" dirty="0">
                <a:latin typeface="+mn-ea"/>
              </a:rPr>
              <a:t>소비자가 음원 또는 음반을 구매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· </a:t>
            </a:r>
            <a:r>
              <a:rPr lang="ko-KR" altLang="en-US" sz="1200" dirty="0">
                <a:latin typeface="+mn-ea"/>
              </a:rPr>
              <a:t>음악을 감상하고 향유</a:t>
            </a:r>
          </a:p>
        </p:txBody>
      </p: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0BA534FB-06C8-5077-FB8A-6CD4490A33CC}"/>
              </a:ext>
            </a:extLst>
          </p:cNvPr>
          <p:cNvGrpSpPr/>
          <p:nvPr/>
        </p:nvGrpSpPr>
        <p:grpSpPr>
          <a:xfrm>
            <a:off x="2544151" y="4454061"/>
            <a:ext cx="8526768" cy="798696"/>
            <a:chOff x="2225486" y="3267203"/>
            <a:chExt cx="8526768" cy="798696"/>
          </a:xfrm>
        </p:grpSpPr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E6B21B22-344F-BE10-6478-DCDB23FF8DC5}"/>
                </a:ext>
              </a:extLst>
            </p:cNvPr>
            <p:cNvCxnSpPr>
              <a:cxnSpLocks/>
              <a:stCxn id="51" idx="3"/>
            </p:cNvCxnSpPr>
            <p:nvPr/>
          </p:nvCxnSpPr>
          <p:spPr>
            <a:xfrm>
              <a:off x="3230678" y="3683278"/>
              <a:ext cx="476928" cy="329128"/>
            </a:xfrm>
            <a:prstGeom prst="line">
              <a:avLst/>
            </a:prstGeom>
            <a:ln>
              <a:solidFill>
                <a:srgbClr val="C9E9C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795CD543-2F22-7781-0E9B-63DFCE74753D}"/>
                </a:ext>
              </a:extLst>
            </p:cNvPr>
            <p:cNvCxnSpPr>
              <a:cxnSpLocks/>
            </p:cNvCxnSpPr>
            <p:nvPr/>
          </p:nvCxnSpPr>
          <p:spPr>
            <a:xfrm>
              <a:off x="4743528" y="3923174"/>
              <a:ext cx="647850" cy="0"/>
            </a:xfrm>
            <a:prstGeom prst="line">
              <a:avLst/>
            </a:prstGeom>
            <a:ln>
              <a:solidFill>
                <a:srgbClr val="C9E9C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642D95E8-637C-CC50-7C7C-C9C1677F75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0678" y="3357563"/>
              <a:ext cx="476928" cy="324060"/>
            </a:xfrm>
            <a:prstGeom prst="line">
              <a:avLst/>
            </a:prstGeom>
            <a:ln>
              <a:solidFill>
                <a:srgbClr val="C9E9C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순서도: 지연 50">
              <a:extLst>
                <a:ext uri="{FF2B5EF4-FFF2-40B4-BE49-F238E27FC236}">
                  <a16:creationId xmlns:a16="http://schemas.microsoft.com/office/drawing/2014/main" id="{65FD2C85-1C90-DE92-CC5C-DC7FBFBC3A87}"/>
                </a:ext>
              </a:extLst>
            </p:cNvPr>
            <p:cNvSpPr/>
            <p:nvPr/>
          </p:nvSpPr>
          <p:spPr>
            <a:xfrm>
              <a:off x="2225486" y="3300656"/>
              <a:ext cx="1005192" cy="765243"/>
            </a:xfrm>
            <a:prstGeom prst="flowChartDelay">
              <a:avLst/>
            </a:prstGeom>
            <a:solidFill>
              <a:srgbClr val="8CD18C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2"/>
                  </a:solidFill>
                </a:rPr>
                <a:t>생산자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4E8C7A7-8C56-B899-4CC7-22F3CB90282A}"/>
                </a:ext>
              </a:extLst>
            </p:cNvPr>
            <p:cNvSpPr txBox="1"/>
            <p:nvPr/>
          </p:nvSpPr>
          <p:spPr>
            <a:xfrm>
              <a:off x="5391378" y="3267203"/>
              <a:ext cx="2197439" cy="333617"/>
            </a:xfrm>
            <a:prstGeom prst="rect">
              <a:avLst/>
            </a:prstGeom>
            <a:noFill/>
            <a:ln>
              <a:solidFill>
                <a:srgbClr val="C9E9C9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dirty="0">
                  <a:latin typeface="+mn-ea"/>
                </a:rPr>
                <a:t>작사</a:t>
              </a:r>
              <a:r>
                <a:rPr lang="en-US" altLang="ko-KR" sz="1200" dirty="0">
                  <a:latin typeface="+mn-ea"/>
                </a:rPr>
                <a:t>, </a:t>
              </a:r>
              <a:r>
                <a:rPr lang="ko-KR" altLang="en-US" sz="1200" dirty="0">
                  <a:latin typeface="+mn-ea"/>
                </a:rPr>
                <a:t>작곡</a:t>
              </a:r>
              <a:r>
                <a:rPr lang="en-US" altLang="ko-KR" sz="1200" dirty="0">
                  <a:latin typeface="+mn-ea"/>
                </a:rPr>
                <a:t>, </a:t>
              </a:r>
              <a:r>
                <a:rPr lang="ko-KR" altLang="en-US" sz="1200" dirty="0">
                  <a:latin typeface="+mn-ea"/>
                </a:rPr>
                <a:t>편곡 등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B3ED3A5-625B-BECD-4C46-F8E5FB586C31}"/>
                </a:ext>
              </a:extLst>
            </p:cNvPr>
            <p:cNvSpPr txBox="1"/>
            <p:nvPr/>
          </p:nvSpPr>
          <p:spPr>
            <a:xfrm>
              <a:off x="5391378" y="3731561"/>
              <a:ext cx="5360876" cy="333617"/>
            </a:xfrm>
            <a:prstGeom prst="rect">
              <a:avLst/>
            </a:prstGeom>
            <a:noFill/>
            <a:ln>
              <a:solidFill>
                <a:srgbClr val="C9E9C9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dirty="0">
                  <a:latin typeface="+mn-ea"/>
                </a:rPr>
                <a:t>가수</a:t>
              </a:r>
              <a:r>
                <a:rPr lang="en-US" altLang="ko-KR" sz="1200" dirty="0">
                  <a:latin typeface="+mn-ea"/>
                </a:rPr>
                <a:t>, </a:t>
              </a:r>
              <a:r>
                <a:rPr lang="ko-KR" altLang="en-US" sz="1200" dirty="0">
                  <a:latin typeface="+mn-ea"/>
                </a:rPr>
                <a:t>악기</a:t>
              </a:r>
              <a:r>
                <a:rPr lang="en-US" altLang="ko-KR" sz="1200" dirty="0">
                  <a:latin typeface="+mn-ea"/>
                </a:rPr>
                <a:t>, </a:t>
              </a:r>
              <a:r>
                <a:rPr lang="ko-KR" altLang="en-US" sz="1200" dirty="0">
                  <a:latin typeface="+mn-ea"/>
                </a:rPr>
                <a:t>연주 등 창작자로부터 음악적인 발상을 소리로 이끌어내는 사람</a:t>
              </a:r>
            </a:p>
          </p:txBody>
        </p: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49BC2378-2A5A-60B3-A03D-18F49AFBAE57}"/>
                </a:ext>
              </a:extLst>
            </p:cNvPr>
            <p:cNvCxnSpPr>
              <a:cxnSpLocks/>
              <a:stCxn id="58" idx="3"/>
              <a:endCxn id="60" idx="1"/>
            </p:cNvCxnSpPr>
            <p:nvPr/>
          </p:nvCxnSpPr>
          <p:spPr>
            <a:xfrm flipV="1">
              <a:off x="4764165" y="3434012"/>
              <a:ext cx="627213" cy="721"/>
            </a:xfrm>
            <a:prstGeom prst="line">
              <a:avLst/>
            </a:prstGeom>
            <a:ln>
              <a:solidFill>
                <a:srgbClr val="C9E9C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27BE78E5-7D37-122F-9857-3992137E1FDC}"/>
                </a:ext>
              </a:extLst>
            </p:cNvPr>
            <p:cNvSpPr/>
            <p:nvPr/>
          </p:nvSpPr>
          <p:spPr>
            <a:xfrm>
              <a:off x="3580988" y="3299001"/>
              <a:ext cx="1183177" cy="271463"/>
            </a:xfrm>
            <a:prstGeom prst="roundRect">
              <a:avLst/>
            </a:prstGeom>
            <a:solidFill>
              <a:srgbClr val="C9E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solidFill>
                    <a:schemeClr val="tx2"/>
                  </a:solidFill>
                </a:rPr>
                <a:t>창작자</a:t>
              </a:r>
            </a:p>
          </p:txBody>
        </p:sp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CFF09B23-F0F4-FF3C-12DE-8291713111AF}"/>
                </a:ext>
              </a:extLst>
            </p:cNvPr>
            <p:cNvSpPr/>
            <p:nvPr/>
          </p:nvSpPr>
          <p:spPr>
            <a:xfrm>
              <a:off x="3580988" y="3794436"/>
              <a:ext cx="1183177" cy="271463"/>
            </a:xfrm>
            <a:prstGeom prst="roundRect">
              <a:avLst/>
            </a:prstGeom>
            <a:solidFill>
              <a:srgbClr val="C9E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solidFill>
                    <a:schemeClr val="tx2"/>
                  </a:solidFill>
                </a:rPr>
                <a:t>연주자</a:t>
              </a:r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A7761294-72E4-A577-5561-90FB3D112D23}"/>
              </a:ext>
            </a:extLst>
          </p:cNvPr>
          <p:cNvGrpSpPr/>
          <p:nvPr/>
        </p:nvGrpSpPr>
        <p:grpSpPr>
          <a:xfrm>
            <a:off x="2549029" y="4324139"/>
            <a:ext cx="7898870" cy="1019982"/>
            <a:chOff x="2230364" y="4294328"/>
            <a:chExt cx="7898870" cy="1019982"/>
          </a:xfrm>
        </p:grpSpPr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id="{E74D4B78-EBDF-85D6-C4DD-42AF9C2E7B80}"/>
                </a:ext>
              </a:extLst>
            </p:cNvPr>
            <p:cNvSpPr/>
            <p:nvPr/>
          </p:nvSpPr>
          <p:spPr>
            <a:xfrm>
              <a:off x="3580988" y="4327927"/>
              <a:ext cx="1183177" cy="271463"/>
            </a:xfrm>
            <a:prstGeom prst="roundRect">
              <a:avLst/>
            </a:prstGeom>
            <a:solidFill>
              <a:srgbClr val="FBE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solidFill>
                    <a:schemeClr val="tx2"/>
                  </a:solidFill>
                </a:rPr>
                <a:t>기획사</a:t>
              </a:r>
            </a:p>
          </p:txBody>
        </p:sp>
        <p:sp>
          <p:nvSpPr>
            <p:cNvPr id="73" name="사각형: 둥근 모서리 72">
              <a:extLst>
                <a:ext uri="{FF2B5EF4-FFF2-40B4-BE49-F238E27FC236}">
                  <a16:creationId xmlns:a16="http://schemas.microsoft.com/office/drawing/2014/main" id="{C85896F2-CFF2-7CCB-EA09-8840D753106A}"/>
                </a:ext>
              </a:extLst>
            </p:cNvPr>
            <p:cNvSpPr/>
            <p:nvPr/>
          </p:nvSpPr>
          <p:spPr>
            <a:xfrm>
              <a:off x="3580988" y="4682904"/>
              <a:ext cx="1183177" cy="271463"/>
            </a:xfrm>
            <a:prstGeom prst="roundRect">
              <a:avLst/>
            </a:prstGeom>
            <a:solidFill>
              <a:srgbClr val="FBE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err="1">
                  <a:solidFill>
                    <a:schemeClr val="tx2"/>
                  </a:solidFill>
                </a:rPr>
                <a:t>유통사</a:t>
              </a:r>
              <a:endParaRPr lang="ko-KR" altLang="en-US" sz="1100" dirty="0">
                <a:solidFill>
                  <a:schemeClr val="tx2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1BAA1AD-8DDE-B450-7030-AEA5C6B6A6CD}"/>
                </a:ext>
              </a:extLst>
            </p:cNvPr>
            <p:cNvSpPr txBox="1"/>
            <p:nvPr/>
          </p:nvSpPr>
          <p:spPr>
            <a:xfrm>
              <a:off x="5391378" y="4294328"/>
              <a:ext cx="4737856" cy="333617"/>
            </a:xfrm>
            <a:prstGeom prst="rect">
              <a:avLst/>
            </a:prstGeom>
            <a:noFill/>
            <a:ln>
              <a:solidFill>
                <a:srgbClr val="FBEFF3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dirty="0">
                  <a:latin typeface="+mn-ea"/>
                </a:rPr>
                <a:t>소속사</a:t>
              </a:r>
              <a:r>
                <a:rPr lang="en-US" altLang="ko-KR" sz="1200" dirty="0">
                  <a:latin typeface="+mn-ea"/>
                </a:rPr>
                <a:t>, </a:t>
              </a:r>
              <a:r>
                <a:rPr lang="ko-KR" altLang="en-US" sz="1200" dirty="0">
                  <a:latin typeface="+mn-ea"/>
                </a:rPr>
                <a:t>제작 등 자본과 기획력을 가지고 음악 상품을 제작 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B544DE3-178B-1608-FCBB-D36A76F06E07}"/>
                </a:ext>
              </a:extLst>
            </p:cNvPr>
            <p:cNvSpPr txBox="1"/>
            <p:nvPr/>
          </p:nvSpPr>
          <p:spPr>
            <a:xfrm>
              <a:off x="5391378" y="4640458"/>
              <a:ext cx="4737856" cy="333617"/>
            </a:xfrm>
            <a:prstGeom prst="rect">
              <a:avLst/>
            </a:prstGeom>
            <a:noFill/>
            <a:ln>
              <a:solidFill>
                <a:srgbClr val="FBEFF3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dirty="0">
                  <a:latin typeface="+mn-ea"/>
                </a:rPr>
                <a:t>음반사</a:t>
              </a:r>
              <a:r>
                <a:rPr lang="en-US" altLang="ko-KR" sz="1200" dirty="0">
                  <a:latin typeface="+mn-ea"/>
                </a:rPr>
                <a:t>, </a:t>
              </a:r>
              <a:r>
                <a:rPr lang="ko-KR" altLang="en-US" sz="1200" dirty="0">
                  <a:latin typeface="+mn-ea"/>
                </a:rPr>
                <a:t>도</a:t>
              </a:r>
              <a:r>
                <a:rPr lang="en-US" altLang="ko-KR" sz="1200" dirty="0">
                  <a:latin typeface="+mn-ea"/>
                </a:rPr>
                <a:t>·</a:t>
              </a:r>
              <a:r>
                <a:rPr lang="ko-KR" altLang="en-US" sz="1200" dirty="0">
                  <a:latin typeface="+mn-ea"/>
                </a:rPr>
                <a:t>소매</a:t>
              </a:r>
              <a:r>
                <a:rPr lang="en-US" altLang="ko-KR" sz="1200" dirty="0">
                  <a:latin typeface="+mn-ea"/>
                </a:rPr>
                <a:t>, </a:t>
              </a:r>
              <a:r>
                <a:rPr lang="ko-KR" altLang="en-US" sz="1200" dirty="0">
                  <a:latin typeface="+mn-ea"/>
                </a:rPr>
                <a:t>서비스 사 등 완성된 음악 상품을 소비자에게 전달</a:t>
              </a:r>
            </a:p>
          </p:txBody>
        </p: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205F4FD5-1C41-10BA-7FAC-4F641EADA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6826" y="4366354"/>
              <a:ext cx="462381" cy="449162"/>
            </a:xfrm>
            <a:prstGeom prst="line">
              <a:avLst/>
            </a:prstGeom>
            <a:ln>
              <a:solidFill>
                <a:srgbClr val="FBEFF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86D735CE-317F-5D6E-218A-59973D20E951}"/>
                </a:ext>
              </a:extLst>
            </p:cNvPr>
            <p:cNvCxnSpPr>
              <a:cxnSpLocks/>
              <a:endCxn id="74" idx="1"/>
            </p:cNvCxnSpPr>
            <p:nvPr/>
          </p:nvCxnSpPr>
          <p:spPr>
            <a:xfrm>
              <a:off x="4693444" y="4461137"/>
              <a:ext cx="697934" cy="0"/>
            </a:xfrm>
            <a:prstGeom prst="line">
              <a:avLst/>
            </a:prstGeom>
            <a:ln>
              <a:solidFill>
                <a:srgbClr val="FBEFF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>
              <a:extLst>
                <a:ext uri="{FF2B5EF4-FFF2-40B4-BE49-F238E27FC236}">
                  <a16:creationId xmlns:a16="http://schemas.microsoft.com/office/drawing/2014/main" id="{3C3A8419-BC73-3459-CA88-8CDA777503BD}"/>
                </a:ext>
              </a:extLst>
            </p:cNvPr>
            <p:cNvCxnSpPr>
              <a:cxnSpLocks/>
            </p:cNvCxnSpPr>
            <p:nvPr/>
          </p:nvCxnSpPr>
          <p:spPr>
            <a:xfrm>
              <a:off x="4743528" y="4832071"/>
              <a:ext cx="647850" cy="0"/>
            </a:xfrm>
            <a:prstGeom prst="line">
              <a:avLst/>
            </a:prstGeom>
            <a:ln>
              <a:solidFill>
                <a:srgbClr val="FBEFF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사각형: 둥근 모서리 81">
              <a:extLst>
                <a:ext uri="{FF2B5EF4-FFF2-40B4-BE49-F238E27FC236}">
                  <a16:creationId xmlns:a16="http://schemas.microsoft.com/office/drawing/2014/main" id="{891EDCA6-EC37-EB40-073E-2318A3961C99}"/>
                </a:ext>
              </a:extLst>
            </p:cNvPr>
            <p:cNvSpPr/>
            <p:nvPr/>
          </p:nvSpPr>
          <p:spPr>
            <a:xfrm>
              <a:off x="3580988" y="5042847"/>
              <a:ext cx="1183177" cy="271463"/>
            </a:xfrm>
            <a:prstGeom prst="roundRect">
              <a:avLst/>
            </a:prstGeom>
            <a:solidFill>
              <a:srgbClr val="FBE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solidFill>
                    <a:schemeClr val="tx2"/>
                  </a:solidFill>
                </a:rPr>
                <a:t>온라인 </a:t>
              </a:r>
              <a:r>
                <a:rPr lang="ko-KR" altLang="en-US" sz="1100" dirty="0" err="1">
                  <a:solidFill>
                    <a:schemeClr val="tx2"/>
                  </a:solidFill>
                </a:rPr>
                <a:t>유통사</a:t>
              </a:r>
              <a:endParaRPr lang="ko-KR" altLang="en-US" sz="1100" dirty="0">
                <a:solidFill>
                  <a:schemeClr val="tx2"/>
                </a:solidFill>
              </a:endParaRPr>
            </a:p>
          </p:txBody>
        </p:sp>
        <p:cxnSp>
          <p:nvCxnSpPr>
            <p:cNvPr id="114" name="직선 연결선 113">
              <a:extLst>
                <a:ext uri="{FF2B5EF4-FFF2-40B4-BE49-F238E27FC236}">
                  <a16:creationId xmlns:a16="http://schemas.microsoft.com/office/drawing/2014/main" id="{D0CE11D1-2028-14D7-B9C1-0B682407EC27}"/>
                </a:ext>
              </a:extLst>
            </p:cNvPr>
            <p:cNvCxnSpPr/>
            <p:nvPr/>
          </p:nvCxnSpPr>
          <p:spPr>
            <a:xfrm>
              <a:off x="3118607" y="4817897"/>
              <a:ext cx="612812" cy="0"/>
            </a:xfrm>
            <a:prstGeom prst="line">
              <a:avLst/>
            </a:prstGeom>
            <a:ln>
              <a:solidFill>
                <a:srgbClr val="FBEFF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60BE69BB-22B6-5C7F-B27B-37269A35E901}"/>
                </a:ext>
              </a:extLst>
            </p:cNvPr>
            <p:cNvCxnSpPr>
              <a:cxnSpLocks/>
            </p:cNvCxnSpPr>
            <p:nvPr/>
          </p:nvCxnSpPr>
          <p:spPr>
            <a:xfrm>
              <a:off x="3226825" y="4815516"/>
              <a:ext cx="462382" cy="463909"/>
            </a:xfrm>
            <a:prstGeom prst="line">
              <a:avLst/>
            </a:prstGeom>
            <a:ln>
              <a:solidFill>
                <a:srgbClr val="FBEFF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F1E591F-729D-7569-293A-79DFB3B749DE}"/>
                </a:ext>
              </a:extLst>
            </p:cNvPr>
            <p:cNvSpPr txBox="1"/>
            <p:nvPr/>
          </p:nvSpPr>
          <p:spPr>
            <a:xfrm>
              <a:off x="5391378" y="4954367"/>
              <a:ext cx="4737856" cy="333617"/>
            </a:xfrm>
            <a:prstGeom prst="rect">
              <a:avLst/>
            </a:prstGeom>
            <a:noFill/>
            <a:ln>
              <a:solidFill>
                <a:srgbClr val="FBEFF3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dirty="0">
                  <a:latin typeface="+mn-ea"/>
                </a:rPr>
                <a:t>플랫폼</a:t>
              </a:r>
              <a:r>
                <a:rPr lang="en-US" altLang="ko-KR" sz="1200" dirty="0">
                  <a:latin typeface="+mn-ea"/>
                </a:rPr>
                <a:t>, </a:t>
              </a:r>
              <a:r>
                <a:rPr lang="ko-KR" altLang="en-US" sz="1200" dirty="0">
                  <a:latin typeface="+mn-ea"/>
                </a:rPr>
                <a:t>웹사이트 등 방송과 인터넷 등으로 음악을 소비자와 연결</a:t>
              </a:r>
            </a:p>
          </p:txBody>
        </p:sp>
        <p:cxnSp>
          <p:nvCxnSpPr>
            <p:cNvPr id="127" name="직선 연결선 126">
              <a:extLst>
                <a:ext uri="{FF2B5EF4-FFF2-40B4-BE49-F238E27FC236}">
                  <a16:creationId xmlns:a16="http://schemas.microsoft.com/office/drawing/2014/main" id="{A13889FC-6044-47FD-FEBE-EB3221740AA0}"/>
                </a:ext>
              </a:extLst>
            </p:cNvPr>
            <p:cNvCxnSpPr>
              <a:cxnSpLocks/>
            </p:cNvCxnSpPr>
            <p:nvPr/>
          </p:nvCxnSpPr>
          <p:spPr>
            <a:xfrm>
              <a:off x="4743528" y="5145980"/>
              <a:ext cx="647850" cy="0"/>
            </a:xfrm>
            <a:prstGeom prst="line">
              <a:avLst/>
            </a:prstGeom>
            <a:ln>
              <a:solidFill>
                <a:srgbClr val="FBEFF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순서도: 지연 70">
              <a:extLst>
                <a:ext uri="{FF2B5EF4-FFF2-40B4-BE49-F238E27FC236}">
                  <a16:creationId xmlns:a16="http://schemas.microsoft.com/office/drawing/2014/main" id="{6B503230-D793-5EA1-D76C-2D2966AB722A}"/>
                </a:ext>
              </a:extLst>
            </p:cNvPr>
            <p:cNvSpPr/>
            <p:nvPr/>
          </p:nvSpPr>
          <p:spPr>
            <a:xfrm>
              <a:off x="2230364" y="4454834"/>
              <a:ext cx="1005192" cy="765243"/>
            </a:xfrm>
            <a:prstGeom prst="flowChartDelay">
              <a:avLst/>
            </a:prstGeom>
            <a:solidFill>
              <a:srgbClr val="F7DEE6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err="1">
                  <a:solidFill>
                    <a:schemeClr val="tx2"/>
                  </a:solidFill>
                </a:rPr>
                <a:t>유통자</a:t>
              </a:r>
              <a:endParaRPr lang="ko-KR" alt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BE656CCE-6181-F8B6-1E48-75B53401D64F}"/>
              </a:ext>
            </a:extLst>
          </p:cNvPr>
          <p:cNvGrpSpPr/>
          <p:nvPr/>
        </p:nvGrpSpPr>
        <p:grpSpPr>
          <a:xfrm>
            <a:off x="2549029" y="4499592"/>
            <a:ext cx="7093941" cy="765243"/>
            <a:chOff x="2230364" y="4813824"/>
            <a:chExt cx="7093941" cy="765243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B1649D1-C60E-7530-D661-BEE16DF0F145}"/>
                </a:ext>
              </a:extLst>
            </p:cNvPr>
            <p:cNvSpPr txBox="1"/>
            <p:nvPr/>
          </p:nvSpPr>
          <p:spPr>
            <a:xfrm>
              <a:off x="5396257" y="5002653"/>
              <a:ext cx="3928048" cy="333617"/>
            </a:xfrm>
            <a:prstGeom prst="rect">
              <a:avLst/>
            </a:prstGeom>
            <a:noFill/>
            <a:ln>
              <a:solidFill>
                <a:srgbClr val="B8D8EE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dirty="0">
                  <a:latin typeface="+mn-ea"/>
                </a:rPr>
                <a:t>음악 상품을 최종적으로 소비하는 시장의 최종적 주체</a:t>
              </a:r>
            </a:p>
          </p:txBody>
        </p:sp>
        <p:cxnSp>
          <p:nvCxnSpPr>
            <p:cNvPr id="138" name="직선 연결선 137">
              <a:extLst>
                <a:ext uri="{FF2B5EF4-FFF2-40B4-BE49-F238E27FC236}">
                  <a16:creationId xmlns:a16="http://schemas.microsoft.com/office/drawing/2014/main" id="{DE517144-BA9C-3B21-319B-8BB43595967B}"/>
                </a:ext>
              </a:extLst>
            </p:cNvPr>
            <p:cNvCxnSpPr>
              <a:cxnSpLocks/>
              <a:stCxn id="139" idx="3"/>
              <a:endCxn id="136" idx="1"/>
            </p:cNvCxnSpPr>
            <p:nvPr/>
          </p:nvCxnSpPr>
          <p:spPr>
            <a:xfrm flipV="1">
              <a:off x="4769043" y="5169462"/>
              <a:ext cx="627214" cy="721"/>
            </a:xfrm>
            <a:prstGeom prst="line">
              <a:avLst/>
            </a:prstGeom>
            <a:ln>
              <a:solidFill>
                <a:srgbClr val="B8D8E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사각형: 둥근 모서리 138">
              <a:extLst>
                <a:ext uri="{FF2B5EF4-FFF2-40B4-BE49-F238E27FC236}">
                  <a16:creationId xmlns:a16="http://schemas.microsoft.com/office/drawing/2014/main" id="{EDA9A3FB-F546-F557-C51B-A4B6EF31EFBD}"/>
                </a:ext>
              </a:extLst>
            </p:cNvPr>
            <p:cNvSpPr/>
            <p:nvPr/>
          </p:nvSpPr>
          <p:spPr>
            <a:xfrm>
              <a:off x="3585866" y="5034451"/>
              <a:ext cx="1183177" cy="271463"/>
            </a:xfrm>
            <a:prstGeom prst="roundRect">
              <a:avLst/>
            </a:prstGeom>
            <a:solidFill>
              <a:srgbClr val="B8D8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solidFill>
                    <a:schemeClr val="tx2"/>
                  </a:solidFill>
                </a:rPr>
                <a:t>대중</a:t>
              </a:r>
            </a:p>
          </p:txBody>
        </p:sp>
        <p:cxnSp>
          <p:nvCxnSpPr>
            <p:cNvPr id="141" name="직선 연결선 140">
              <a:extLst>
                <a:ext uri="{FF2B5EF4-FFF2-40B4-BE49-F238E27FC236}">
                  <a16:creationId xmlns:a16="http://schemas.microsoft.com/office/drawing/2014/main" id="{2F25C5EA-60C2-55EA-54C0-C1958BEFC7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6825" y="5167895"/>
              <a:ext cx="627213" cy="721"/>
            </a:xfrm>
            <a:prstGeom prst="line">
              <a:avLst/>
            </a:prstGeom>
            <a:ln>
              <a:solidFill>
                <a:srgbClr val="B8D8E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순서도: 지연 134">
              <a:extLst>
                <a:ext uri="{FF2B5EF4-FFF2-40B4-BE49-F238E27FC236}">
                  <a16:creationId xmlns:a16="http://schemas.microsoft.com/office/drawing/2014/main" id="{832A44E2-431F-F5C7-3D22-5105EE7B5785}"/>
                </a:ext>
              </a:extLst>
            </p:cNvPr>
            <p:cNvSpPr/>
            <p:nvPr/>
          </p:nvSpPr>
          <p:spPr>
            <a:xfrm>
              <a:off x="2230364" y="4813824"/>
              <a:ext cx="1005192" cy="765243"/>
            </a:xfrm>
            <a:prstGeom prst="flowChartDelay">
              <a:avLst/>
            </a:prstGeom>
            <a:solidFill>
              <a:srgbClr val="8CBFE3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2"/>
                  </a:solidFill>
                </a:rPr>
                <a:t>소비자</a:t>
              </a:r>
            </a:p>
          </p:txBody>
        </p:sp>
      </p:grpSp>
      <p:sp>
        <p:nvSpPr>
          <p:cNvPr id="46" name="순서도: 지연 45">
            <a:extLst>
              <a:ext uri="{FF2B5EF4-FFF2-40B4-BE49-F238E27FC236}">
                <a16:creationId xmlns:a16="http://schemas.microsoft.com/office/drawing/2014/main" id="{47518A4C-256A-E41C-5DB2-6002BD66BB58}"/>
              </a:ext>
            </a:extLst>
          </p:cNvPr>
          <p:cNvSpPr/>
          <p:nvPr/>
        </p:nvSpPr>
        <p:spPr>
          <a:xfrm>
            <a:off x="6281661" y="1593165"/>
            <a:ext cx="1005192" cy="765243"/>
          </a:xfrm>
          <a:prstGeom prst="flowChartDelay">
            <a:avLst/>
          </a:prstGeom>
          <a:solidFill>
            <a:srgbClr val="F7DEE6">
              <a:alpha val="45000"/>
            </a:srgb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유통</a:t>
            </a:r>
          </a:p>
        </p:txBody>
      </p:sp>
    </p:spTree>
    <p:extLst>
      <p:ext uri="{BB962C8B-B14F-4D97-AF65-F5344CB8AC3E}">
        <p14:creationId xmlns:p14="http://schemas.microsoft.com/office/powerpoint/2010/main" val="179884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텍스트 개체 틀 30">
            <a:extLst>
              <a:ext uri="{FF2B5EF4-FFF2-40B4-BE49-F238E27FC236}">
                <a16:creationId xmlns:a16="http://schemas.microsoft.com/office/drawing/2014/main" id="{BA79E361-7374-20D5-40EB-7932F095F5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다양한 음악 소비 형태 알아보기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39DC96C2-D51C-33CD-B3A4-BD7AEA0E3CB1}"/>
              </a:ext>
            </a:extLst>
          </p:cNvPr>
          <p:cNvSpPr/>
          <p:nvPr/>
        </p:nvSpPr>
        <p:spPr>
          <a:xfrm>
            <a:off x="2352209" y="1478381"/>
            <a:ext cx="2865543" cy="44785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모바일 스트리밍 정기권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967B3BC2-CCF0-6E1B-0890-8952A1911406}"/>
              </a:ext>
            </a:extLst>
          </p:cNvPr>
          <p:cNvSpPr/>
          <p:nvPr/>
        </p:nvSpPr>
        <p:spPr>
          <a:xfrm>
            <a:off x="8100000" y="1759913"/>
            <a:ext cx="2865543" cy="4478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음악회 관람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C3CC2112-979E-AB35-9991-3CF9657A214A}"/>
              </a:ext>
            </a:extLst>
          </p:cNvPr>
          <p:cNvSpPr/>
          <p:nvPr/>
        </p:nvSpPr>
        <p:spPr>
          <a:xfrm>
            <a:off x="4965297" y="2470660"/>
            <a:ext cx="2865543" cy="4478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노래 연습장</a:t>
            </a: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076178BF-6AB6-364B-4427-E1942AF23D1C}"/>
              </a:ext>
            </a:extLst>
          </p:cNvPr>
          <p:cNvSpPr/>
          <p:nvPr/>
        </p:nvSpPr>
        <p:spPr>
          <a:xfrm>
            <a:off x="4661376" y="3520690"/>
            <a:ext cx="3746978" cy="21169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i="1" dirty="0"/>
              <a:t>나는 어떤 형태로</a:t>
            </a:r>
            <a:endParaRPr lang="en-US" altLang="ko-KR" i="1" dirty="0"/>
          </a:p>
          <a:p>
            <a:pPr algn="ctr"/>
            <a:r>
              <a:rPr lang="ko-KR" altLang="en-US" i="1" dirty="0"/>
              <a:t>음악을 소비하고 있나요</a:t>
            </a:r>
            <a:r>
              <a:rPr lang="en-US" altLang="ko-KR" i="1" dirty="0"/>
              <a:t>?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13506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97D19579-F4BF-1F07-4B37-75A6C25832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음악 산업이 우리 사회에 끼치는 영향 알아보기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6A8A1-0ADB-2A7B-9495-28131D0C1716}"/>
              </a:ext>
            </a:extLst>
          </p:cNvPr>
          <p:cNvSpPr txBox="1"/>
          <p:nvPr/>
        </p:nvSpPr>
        <p:spPr>
          <a:xfrm>
            <a:off x="1395550" y="5031010"/>
            <a:ext cx="4902122" cy="373885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음악 산업의 소비자로서 지켜야 할 점은 무엇이 있을까</a:t>
            </a:r>
            <a:r>
              <a:rPr lang="en-US" altLang="ko-KR" sz="1400" dirty="0">
                <a:latin typeface="+mn-ea"/>
              </a:rPr>
              <a:t>?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453BD-D731-E969-1AAE-D67DED50F040}"/>
              </a:ext>
            </a:extLst>
          </p:cNvPr>
          <p:cNvSpPr txBox="1"/>
          <p:nvPr/>
        </p:nvSpPr>
        <p:spPr>
          <a:xfrm>
            <a:off x="7337025" y="4189953"/>
            <a:ext cx="4614564" cy="37388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음악을 불법으로 사용</a:t>
            </a:r>
            <a:r>
              <a:rPr lang="en-US" altLang="ko-KR" sz="1400" dirty="0">
                <a:latin typeface="+mn-ea"/>
              </a:rPr>
              <a:t>/</a:t>
            </a:r>
            <a:r>
              <a:rPr lang="ko-KR" altLang="en-US" sz="1400" dirty="0">
                <a:latin typeface="+mn-ea"/>
              </a:rPr>
              <a:t>공유하면 어떻게 될까</a:t>
            </a:r>
            <a:r>
              <a:rPr lang="en-US" altLang="ko-KR" sz="1400" dirty="0">
                <a:latin typeface="+mn-ea"/>
              </a:rPr>
              <a:t>?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DBB26-CBF7-7894-164C-7B916B144678}"/>
              </a:ext>
            </a:extLst>
          </p:cNvPr>
          <p:cNvSpPr txBox="1"/>
          <p:nvPr/>
        </p:nvSpPr>
        <p:spPr>
          <a:xfrm>
            <a:off x="5926298" y="2952158"/>
            <a:ext cx="4614564" cy="37388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음악을 어떻게 현명하게 소비할 수 있을까</a:t>
            </a:r>
            <a:r>
              <a:rPr lang="en-US" altLang="ko-KR" sz="1400" dirty="0">
                <a:latin typeface="+mn-ea"/>
              </a:rPr>
              <a:t>?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04506-1D66-C92E-86A6-C6A411FD044E}"/>
              </a:ext>
            </a:extLst>
          </p:cNvPr>
          <p:cNvSpPr txBox="1"/>
          <p:nvPr/>
        </p:nvSpPr>
        <p:spPr>
          <a:xfrm>
            <a:off x="1938689" y="1729253"/>
            <a:ext cx="4614564" cy="37388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음악 산업이 우리 사회에 어떤 영향을 끼칠까</a:t>
            </a:r>
            <a:r>
              <a:rPr lang="en-US" altLang="ko-KR" sz="1400" dirty="0">
                <a:latin typeface="+mn-ea"/>
              </a:rPr>
              <a:t>?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95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kumimoji="1" lang="ko-KR" altLang="en-US" dirty="0"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4530</TotalTime>
  <Words>337</Words>
  <Application>Microsoft Office PowerPoint</Application>
  <PresentationFormat>와이드스크린</PresentationFormat>
  <Paragraphs>69</Paragraphs>
  <Slides>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Arial</vt:lpstr>
      <vt:lpstr>NanumGothicExtraBold</vt:lpstr>
      <vt:lpstr>맑은 고딕</vt:lpstr>
      <vt:lpstr>Spoqa Han Sans Neo</vt:lpstr>
      <vt:lpstr>나눔고딕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220</cp:revision>
  <dcterms:created xsi:type="dcterms:W3CDTF">2024-07-03T01:17:18Z</dcterms:created>
  <dcterms:modified xsi:type="dcterms:W3CDTF">2025-03-28T08:39:24Z</dcterms:modified>
</cp:coreProperties>
</file>