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309" r:id="rId7"/>
    <p:sldId id="311" r:id="rId8"/>
    <p:sldId id="312" r:id="rId9"/>
    <p:sldId id="313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맑은 고딕" panose="020B0503020000020004" pitchFamily="50" charset="-127"/>
      <p:regular r:id="rId18"/>
      <p:bold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09"/>
            <p14:sldId id="311"/>
            <p14:sldId id="312"/>
            <p14:sldId id="313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6BAF"/>
    <a:srgbClr val="2B3C71"/>
    <a:srgbClr val="FFFFFF"/>
    <a:srgbClr val="588195"/>
    <a:srgbClr val="D0EBD1"/>
    <a:srgbClr val="3CC864"/>
    <a:srgbClr val="19552A"/>
    <a:srgbClr val="633CC8"/>
    <a:srgbClr val="3CC7C2"/>
    <a:srgbClr val="3C4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93141" autoAdjust="0"/>
  </p:normalViewPr>
  <p:slideViewPr>
    <p:cSldViewPr snapToGrid="0" showGuides="1">
      <p:cViewPr varScale="1">
        <p:scale>
          <a:sx n="144" d="100"/>
          <a:sy n="144" d="100"/>
        </p:scale>
        <p:origin x="115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075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39047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606399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0059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캠페인 송 만들기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Ⅳ.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창작으로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019472" y="4894508"/>
            <a:ext cx="215305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148~149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320999"/>
            <a:ext cx="6486618" cy="1075175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조건에 맞추어 지속 가능 발전 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캠페인 송을 만들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캠페인 송 알아보기</a:t>
            </a:r>
          </a:p>
        </p:txBody>
      </p:sp>
      <p:sp>
        <p:nvSpPr>
          <p:cNvPr id="5" name="텍스트 개체 틀 8">
            <a:extLst>
              <a:ext uri="{FF2B5EF4-FFF2-40B4-BE49-F238E27FC236}">
                <a16:creationId xmlns:a16="http://schemas.microsoft.com/office/drawing/2014/main" id="{B047B569-D341-9E6E-3D4E-6998C85051BD}"/>
              </a:ext>
            </a:extLst>
          </p:cNvPr>
          <p:cNvSpPr txBox="1">
            <a:spLocks/>
          </p:cNvSpPr>
          <p:nvPr/>
        </p:nvSpPr>
        <p:spPr>
          <a:xfrm>
            <a:off x="1944000" y="1831583"/>
            <a:ext cx="9684000" cy="30681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어떤 문제나 주제를 대중에게 널리 알리고</a:t>
            </a:r>
            <a:r>
              <a:rPr lang="en-US" altLang="ko-KR" sz="16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sz="1600" b="0" dirty="0">
                <a:solidFill>
                  <a:schemeClr val="tx1"/>
                </a:solidFill>
                <a:latin typeface="+mn-ea"/>
                <a:ea typeface="+mn-ea"/>
              </a:rPr>
              <a:t>조직적으로 펼치는 운동의 효과를 높이기 위해 부르는 노래</a:t>
            </a:r>
          </a:p>
        </p:txBody>
      </p:sp>
      <p:sp>
        <p:nvSpPr>
          <p:cNvPr id="2" name="텍스트 개체 틀 8">
            <a:extLst>
              <a:ext uri="{FF2B5EF4-FFF2-40B4-BE49-F238E27FC236}">
                <a16:creationId xmlns:a16="http://schemas.microsoft.com/office/drawing/2014/main" id="{65CF2345-824E-40ED-CA74-79647875C448}"/>
              </a:ext>
            </a:extLst>
          </p:cNvPr>
          <p:cNvSpPr txBox="1">
            <a:spLocks/>
          </p:cNvSpPr>
          <p:nvPr/>
        </p:nvSpPr>
        <p:spPr>
          <a:xfrm>
            <a:off x="1173600" y="1191313"/>
            <a:ext cx="2340000" cy="3372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buNone/>
            </a:pPr>
            <a:r>
              <a:rPr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캠페인 송</a:t>
            </a:r>
            <a:r>
              <a:rPr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(Campaign Song)</a:t>
            </a:r>
            <a:endParaRPr lang="ko-KR" altLang="en-US" sz="12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" name="텍스트 개체 틀 8">
            <a:extLst>
              <a:ext uri="{FF2B5EF4-FFF2-40B4-BE49-F238E27FC236}">
                <a16:creationId xmlns:a16="http://schemas.microsoft.com/office/drawing/2014/main" id="{092152DC-315D-0012-F2D4-A792ACD61B99}"/>
              </a:ext>
            </a:extLst>
          </p:cNvPr>
          <p:cNvSpPr txBox="1">
            <a:spLocks/>
          </p:cNvSpPr>
          <p:nvPr/>
        </p:nvSpPr>
        <p:spPr>
          <a:xfrm>
            <a:off x="2211825" y="3488788"/>
            <a:ext cx="2340000" cy="337295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buNone/>
            </a:pPr>
            <a:r>
              <a:rPr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캠페인 송의</a:t>
            </a:r>
            <a:r>
              <a:rPr lang="en-US" altLang="ko-KR" sz="12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특징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121694E8-20A9-A5BD-FEE3-2101F595DA04}"/>
              </a:ext>
            </a:extLst>
          </p:cNvPr>
          <p:cNvGrpSpPr/>
          <p:nvPr/>
        </p:nvGrpSpPr>
        <p:grpSpPr>
          <a:xfrm>
            <a:off x="4996092" y="3491367"/>
            <a:ext cx="5413758" cy="334716"/>
            <a:chOff x="1776642" y="3416850"/>
            <a:chExt cx="5413758" cy="334716"/>
          </a:xfrm>
        </p:grpSpPr>
        <p:sp>
          <p:nvSpPr>
            <p:cNvPr id="6" name="텍스트 개체 틀 8">
              <a:extLst>
                <a:ext uri="{FF2B5EF4-FFF2-40B4-BE49-F238E27FC236}">
                  <a16:creationId xmlns:a16="http://schemas.microsoft.com/office/drawing/2014/main" id="{D27B16C1-7DF8-CB30-D6AA-66BBB78557A3}"/>
                </a:ext>
              </a:extLst>
            </p:cNvPr>
            <p:cNvSpPr txBox="1">
              <a:spLocks/>
            </p:cNvSpPr>
            <p:nvPr/>
          </p:nvSpPr>
          <p:spPr>
            <a:xfrm>
              <a:off x="2258400" y="3430800"/>
              <a:ext cx="4932000" cy="306817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ExtraBold" panose="020B0600000101010101" charset="-127"/>
                  <a:ea typeface="NanumGothicExtraBold" panose="020B0600000101010101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ko-KR" altLang="en-US" sz="1600" b="0" dirty="0">
                  <a:solidFill>
                    <a:schemeClr val="tx1"/>
                  </a:solidFill>
                  <a:latin typeface="+mn-ea"/>
                  <a:ea typeface="+mn-ea"/>
                </a:rPr>
                <a:t>노랫말이 캠페인의 효과를 잘 나타내야 한다</a:t>
              </a:r>
              <a:r>
                <a:rPr lang="en-US" altLang="ko-KR" sz="1600" b="0" dirty="0">
                  <a:solidFill>
                    <a:schemeClr val="tx1"/>
                  </a:solidFill>
                  <a:latin typeface="+mn-ea"/>
                  <a:ea typeface="+mn-ea"/>
                </a:rPr>
                <a:t>.</a:t>
              </a:r>
              <a:endParaRPr lang="ko-KR" altLang="en-US" sz="160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pic>
          <p:nvPicPr>
            <p:cNvPr id="12" name="그래픽 11" descr="배지 1 단색으로 채워진">
              <a:extLst>
                <a:ext uri="{FF2B5EF4-FFF2-40B4-BE49-F238E27FC236}">
                  <a16:creationId xmlns:a16="http://schemas.microsoft.com/office/drawing/2014/main" id="{E21B30B8-E8AE-3D94-B6C7-FEAFB9663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76642" y="3416850"/>
              <a:ext cx="334716" cy="334716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3FB4876-4C8D-2265-EF19-81DC4230C415}"/>
              </a:ext>
            </a:extLst>
          </p:cNvPr>
          <p:cNvGrpSpPr/>
          <p:nvPr/>
        </p:nvGrpSpPr>
        <p:grpSpPr>
          <a:xfrm>
            <a:off x="4996092" y="4093087"/>
            <a:ext cx="5413758" cy="334716"/>
            <a:chOff x="1776642" y="4089661"/>
            <a:chExt cx="5413758" cy="334716"/>
          </a:xfrm>
        </p:grpSpPr>
        <p:sp>
          <p:nvSpPr>
            <p:cNvPr id="9" name="텍스트 개체 틀 8">
              <a:extLst>
                <a:ext uri="{FF2B5EF4-FFF2-40B4-BE49-F238E27FC236}">
                  <a16:creationId xmlns:a16="http://schemas.microsoft.com/office/drawing/2014/main" id="{1DA03597-0D0F-EA38-537D-CD192333B6ED}"/>
                </a:ext>
              </a:extLst>
            </p:cNvPr>
            <p:cNvSpPr txBox="1">
              <a:spLocks/>
            </p:cNvSpPr>
            <p:nvPr/>
          </p:nvSpPr>
          <p:spPr>
            <a:xfrm>
              <a:off x="2258400" y="4103611"/>
              <a:ext cx="4932000" cy="306817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ExtraBold" panose="020B0600000101010101" charset="-127"/>
                  <a:ea typeface="NanumGothicExtraBold" panose="020B0600000101010101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ko-KR" altLang="en-US" sz="1600" b="0" dirty="0">
                  <a:solidFill>
                    <a:schemeClr val="tx1"/>
                  </a:solidFill>
                  <a:latin typeface="+mn-ea"/>
                  <a:ea typeface="+mn-ea"/>
                </a:rPr>
                <a:t>보통 따라 부르기 쉬운 가락과 노랫말로 구성된다</a:t>
              </a:r>
              <a:r>
                <a:rPr lang="en-US" altLang="ko-KR" sz="1600" b="0" dirty="0">
                  <a:solidFill>
                    <a:schemeClr val="tx1"/>
                  </a:solidFill>
                  <a:latin typeface="+mn-ea"/>
                  <a:ea typeface="+mn-ea"/>
                </a:rPr>
                <a:t>.</a:t>
              </a:r>
              <a:endParaRPr lang="ko-KR" altLang="en-US" sz="160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pic>
          <p:nvPicPr>
            <p:cNvPr id="14" name="그래픽 13" descr="배지 단색으로 채워진">
              <a:extLst>
                <a:ext uri="{FF2B5EF4-FFF2-40B4-BE49-F238E27FC236}">
                  <a16:creationId xmlns:a16="http://schemas.microsoft.com/office/drawing/2014/main" id="{F1768586-20B0-5B98-39FD-8038F70D1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76642" y="4089661"/>
              <a:ext cx="334716" cy="334716"/>
            </a:xfrm>
            <a:prstGeom prst="rect">
              <a:avLst/>
            </a:prstGeom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312E5BC-B490-0E6B-34F8-3DC55428FD8A}"/>
              </a:ext>
            </a:extLst>
          </p:cNvPr>
          <p:cNvGrpSpPr/>
          <p:nvPr/>
        </p:nvGrpSpPr>
        <p:grpSpPr>
          <a:xfrm>
            <a:off x="4996092" y="4694808"/>
            <a:ext cx="5413758" cy="334716"/>
            <a:chOff x="1776642" y="4620291"/>
            <a:chExt cx="5413758" cy="334716"/>
          </a:xfrm>
        </p:grpSpPr>
        <p:sp>
          <p:nvSpPr>
            <p:cNvPr id="10" name="텍스트 개체 틀 8">
              <a:extLst>
                <a:ext uri="{FF2B5EF4-FFF2-40B4-BE49-F238E27FC236}">
                  <a16:creationId xmlns:a16="http://schemas.microsoft.com/office/drawing/2014/main" id="{8820CFA2-96EA-BE6B-FD80-74A7A705304A}"/>
                </a:ext>
              </a:extLst>
            </p:cNvPr>
            <p:cNvSpPr txBox="1">
              <a:spLocks/>
            </p:cNvSpPr>
            <p:nvPr/>
          </p:nvSpPr>
          <p:spPr>
            <a:xfrm>
              <a:off x="2258400" y="4634241"/>
              <a:ext cx="4932000" cy="306817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ExtraBold" panose="020B0600000101010101" charset="-127"/>
                  <a:ea typeface="NanumGothicExtraBold" panose="020B0600000101010101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ko-KR" altLang="en-US" sz="1600" b="0" dirty="0">
                  <a:solidFill>
                    <a:schemeClr val="tx1"/>
                  </a:solidFill>
                  <a:latin typeface="+mn-ea"/>
                  <a:ea typeface="+mn-ea"/>
                </a:rPr>
                <a:t>캠페인의 메시지를 잘 전달한다</a:t>
              </a:r>
              <a:r>
                <a:rPr lang="en-US" altLang="ko-KR" sz="1600" b="0" dirty="0">
                  <a:solidFill>
                    <a:schemeClr val="tx1"/>
                  </a:solidFill>
                  <a:latin typeface="+mn-ea"/>
                  <a:ea typeface="+mn-ea"/>
                </a:rPr>
                <a:t>.</a:t>
              </a:r>
              <a:endParaRPr lang="ko-KR" altLang="en-US" sz="160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pic>
          <p:nvPicPr>
            <p:cNvPr id="16" name="그래픽 15" descr="배지 3 단색으로 채워진">
              <a:extLst>
                <a:ext uri="{FF2B5EF4-FFF2-40B4-BE49-F238E27FC236}">
                  <a16:creationId xmlns:a16="http://schemas.microsoft.com/office/drawing/2014/main" id="{1A4246E4-4537-9E23-1D5F-5835EC05A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76642" y="4620291"/>
              <a:ext cx="334716" cy="334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661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‘</a:t>
            </a:r>
            <a:r>
              <a:rPr kumimoji="1" lang="ko-KR" altLang="en-US" dirty="0">
                <a:latin typeface="+mn-ea"/>
                <a:ea typeface="+mn-ea"/>
              </a:rPr>
              <a:t>행복 따라 물결 따라</a:t>
            </a:r>
            <a:r>
              <a:rPr kumimoji="1" lang="en-US" altLang="ko-KR" dirty="0">
                <a:latin typeface="+mn-ea"/>
                <a:ea typeface="+mn-ea"/>
              </a:rPr>
              <a:t>‘ </a:t>
            </a:r>
            <a:r>
              <a:rPr kumimoji="1" lang="ko-KR" altLang="en-US" dirty="0">
                <a:latin typeface="+mn-ea"/>
                <a:ea typeface="+mn-ea"/>
              </a:rPr>
              <a:t>감상하기</a:t>
            </a:r>
          </a:p>
        </p:txBody>
      </p:sp>
      <p:pic>
        <p:nvPicPr>
          <p:cNvPr id="11" name="그림 10" descr="텍스트, 악보, 음악이(가) 표시된 사진&#10;&#10;자동 생성된 설명">
            <a:extLst>
              <a:ext uri="{FF2B5EF4-FFF2-40B4-BE49-F238E27FC236}">
                <a16:creationId xmlns:a16="http://schemas.microsoft.com/office/drawing/2014/main" id="{8BB82AB2-D28D-D3DE-4CB9-61CC6C7B9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629" y="948375"/>
            <a:ext cx="6071386" cy="5231249"/>
          </a:xfrm>
          <a:prstGeom prst="rect">
            <a:avLst/>
          </a:prstGeom>
        </p:spPr>
      </p:pic>
      <p:pic>
        <p:nvPicPr>
          <p:cNvPr id="13" name="4단원_교과서_148쪽_QR72_1.캠페인 송 만들기_행복 따라 물결 따라">
            <a:hlinkClick r:id="" action="ppaction://media"/>
            <a:extLst>
              <a:ext uri="{FF2B5EF4-FFF2-40B4-BE49-F238E27FC236}">
                <a16:creationId xmlns:a16="http://schemas.microsoft.com/office/drawing/2014/main" id="{CD477489-F493-5B83-364A-ED1D06DB2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9175" y="570964"/>
            <a:ext cx="469900" cy="469900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1BF2EFF8-B8FE-27C0-74AA-74B43B592CFE}"/>
              </a:ext>
            </a:extLst>
          </p:cNvPr>
          <p:cNvGrpSpPr/>
          <p:nvPr/>
        </p:nvGrpSpPr>
        <p:grpSpPr>
          <a:xfrm>
            <a:off x="1074420" y="2179320"/>
            <a:ext cx="4091940" cy="2918460"/>
            <a:chOff x="1135380" y="2225040"/>
            <a:chExt cx="4091940" cy="2918460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E1158EAD-B9BD-7150-23A1-BADF64C582BA}"/>
                </a:ext>
              </a:extLst>
            </p:cNvPr>
            <p:cNvSpPr/>
            <p:nvPr/>
          </p:nvSpPr>
          <p:spPr>
            <a:xfrm>
              <a:off x="1135380" y="2416636"/>
              <a:ext cx="4091940" cy="272686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dirty="0">
                  <a:solidFill>
                    <a:schemeClr val="accent2">
                      <a:lumMod val="50000"/>
                    </a:schemeClr>
                  </a:solidFill>
                </a:rPr>
                <a:t>2022</a:t>
              </a:r>
              <a:r>
                <a:rPr lang="ko-KR" altLang="en-US" sz="1400" dirty="0">
                  <a:solidFill>
                    <a:schemeClr val="accent2">
                      <a:lumMod val="50000"/>
                    </a:schemeClr>
                  </a:solidFill>
                </a:rPr>
                <a:t>년 </a:t>
              </a:r>
              <a:r>
                <a:rPr lang="en-US" altLang="ko-KR" sz="1400" dirty="0">
                  <a:solidFill>
                    <a:schemeClr val="accent2">
                      <a:lumMod val="50000"/>
                    </a:schemeClr>
                  </a:solidFill>
                </a:rPr>
                <a:t>12</a:t>
              </a:r>
              <a:r>
                <a:rPr lang="ko-KR" altLang="en-US" sz="1400" dirty="0">
                  <a:solidFill>
                    <a:schemeClr val="accent2">
                      <a:lumMod val="50000"/>
                    </a:schemeClr>
                  </a:solidFill>
                </a:rPr>
                <a:t>월 </a:t>
              </a:r>
              <a:r>
                <a:rPr lang="en-US" altLang="ko-KR" sz="1400" dirty="0">
                  <a:solidFill>
                    <a:schemeClr val="accent2">
                      <a:lumMod val="50000"/>
                    </a:schemeClr>
                  </a:solidFill>
                </a:rPr>
                <a:t>15</a:t>
              </a:r>
              <a:r>
                <a:rPr lang="ko-KR" altLang="en-US" sz="1400" dirty="0">
                  <a:solidFill>
                    <a:schemeClr val="accent2">
                      <a:lumMod val="50000"/>
                    </a:schemeClr>
                  </a:solidFill>
                </a:rPr>
                <a:t>일 한국 수자원공사</a:t>
              </a:r>
              <a:r>
                <a:rPr lang="en-US" altLang="ko-KR" sz="1400" dirty="0">
                  <a:solidFill>
                    <a:schemeClr val="accent2">
                      <a:lumMod val="50000"/>
                    </a:schemeClr>
                  </a:solidFill>
                </a:rPr>
                <a:t>(K-water)</a:t>
              </a:r>
              <a:r>
                <a:rPr lang="ko-KR" altLang="en-US" sz="1400" dirty="0">
                  <a:solidFill>
                    <a:schemeClr val="accent2">
                      <a:lumMod val="50000"/>
                    </a:schemeClr>
                  </a:solidFill>
                </a:rPr>
                <a:t>에서 집행한 공기업 광고 캠페인에 삽입된 곡이다</a:t>
              </a:r>
              <a:r>
                <a:rPr lang="en-US" altLang="ko-KR" sz="1400" dirty="0">
                  <a:solidFill>
                    <a:schemeClr val="accent2">
                      <a:lumMod val="50000"/>
                    </a:schemeClr>
                  </a:solidFill>
                </a:rPr>
                <a:t>. </a:t>
              </a:r>
              <a:r>
                <a:rPr lang="ko-KR" altLang="en-US" sz="1400" dirty="0">
                  <a:solidFill>
                    <a:schemeClr val="accent2">
                      <a:lumMod val="50000"/>
                    </a:schemeClr>
                  </a:solidFill>
                </a:rPr>
                <a:t>물의 깨끗함과 청량함을 청각적 요소로 표현하였으며 부드럽고 감미로운 청각적 요소를 자극하는 측면을 부각한 것이 다른 캠페인 송과 다른 점을 갖는다</a:t>
              </a:r>
              <a:r>
                <a:rPr lang="en-US" altLang="ko-KR" sz="1400" dirty="0">
                  <a:solidFill>
                    <a:schemeClr val="accent2">
                      <a:lumMod val="50000"/>
                    </a:schemeClr>
                  </a:solidFill>
                </a:rPr>
                <a:t>.</a:t>
              </a:r>
              <a:endParaRPr lang="ko-KR" altLang="en-US" sz="14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878BADBD-BA11-082E-6DA1-E2CF28B59FFD}"/>
                </a:ext>
              </a:extLst>
            </p:cNvPr>
            <p:cNvSpPr/>
            <p:nvPr/>
          </p:nvSpPr>
          <p:spPr>
            <a:xfrm>
              <a:off x="1664970" y="2225040"/>
              <a:ext cx="3032760" cy="36576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/>
                <a:t>행복 따라 물결 따라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3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캠페인 송 만들기</a:t>
            </a:r>
          </a:p>
        </p:txBody>
      </p:sp>
      <p:sp>
        <p:nvSpPr>
          <p:cNvPr id="22" name="화살표: 오각형 21">
            <a:extLst>
              <a:ext uri="{FF2B5EF4-FFF2-40B4-BE49-F238E27FC236}">
                <a16:creationId xmlns:a16="http://schemas.microsoft.com/office/drawing/2014/main" id="{1F3C7965-AE4C-ECE9-8124-201A7567DEEA}"/>
              </a:ext>
            </a:extLst>
          </p:cNvPr>
          <p:cNvSpPr/>
          <p:nvPr/>
        </p:nvSpPr>
        <p:spPr>
          <a:xfrm>
            <a:off x="2916000" y="1177042"/>
            <a:ext cx="1237020" cy="342900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주제 정하기</a:t>
            </a:r>
          </a:p>
        </p:txBody>
      </p:sp>
      <p:sp>
        <p:nvSpPr>
          <p:cNvPr id="23" name="텍스트 개체 틀 8">
            <a:extLst>
              <a:ext uri="{FF2B5EF4-FFF2-40B4-BE49-F238E27FC236}">
                <a16:creationId xmlns:a16="http://schemas.microsoft.com/office/drawing/2014/main" id="{4617DDC4-5DBF-B132-98CD-39BDDB1DFC39}"/>
              </a:ext>
            </a:extLst>
          </p:cNvPr>
          <p:cNvSpPr txBox="1">
            <a:spLocks/>
          </p:cNvSpPr>
          <p:nvPr/>
        </p:nvSpPr>
        <p:spPr>
          <a:xfrm>
            <a:off x="2310990" y="2201333"/>
            <a:ext cx="8249220" cy="30681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인류의 </a:t>
            </a:r>
            <a:r>
              <a:rPr lang="ko-KR" altLang="en-US" b="0" dirty="0">
                <a:solidFill>
                  <a:srgbClr val="796BAF"/>
                </a:solidFill>
                <a:latin typeface="+mn-ea"/>
                <a:ea typeface="+mn-ea"/>
              </a:rPr>
              <a:t>지속 가능 발전</a:t>
            </a:r>
            <a:r>
              <a:rPr lang="en-US" altLang="ko-KR" b="0" dirty="0">
                <a:solidFill>
                  <a:srgbClr val="796BAF"/>
                </a:solidFill>
                <a:latin typeface="+mn-ea"/>
                <a:ea typeface="+mn-ea"/>
              </a:rPr>
              <a:t>(SDG)*</a:t>
            </a: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을 위해 유엔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(UN)</a:t>
            </a: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과 국제 사회가 공동으로 실천해야 할 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17</a:t>
            </a: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가지 목표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63E5A04-9787-042B-1335-04AE1406DF08}"/>
              </a:ext>
            </a:extLst>
          </p:cNvPr>
          <p:cNvGrpSpPr/>
          <p:nvPr/>
        </p:nvGrpSpPr>
        <p:grpSpPr>
          <a:xfrm>
            <a:off x="2037600" y="2560988"/>
            <a:ext cx="8796000" cy="3462869"/>
            <a:chOff x="2133600" y="2557993"/>
            <a:chExt cx="8796000" cy="3462869"/>
          </a:xfrm>
        </p:grpSpPr>
        <p:sp>
          <p:nvSpPr>
            <p:cNvPr id="30" name="사각형: 둥근 대각선 방향 모서리 29">
              <a:extLst>
                <a:ext uri="{FF2B5EF4-FFF2-40B4-BE49-F238E27FC236}">
                  <a16:creationId xmlns:a16="http://schemas.microsoft.com/office/drawing/2014/main" id="{3A1AD8DE-F8E0-316D-8791-ACEA53443555}"/>
                </a:ext>
              </a:extLst>
            </p:cNvPr>
            <p:cNvSpPr/>
            <p:nvPr/>
          </p:nvSpPr>
          <p:spPr>
            <a:xfrm>
              <a:off x="2133600" y="2557993"/>
              <a:ext cx="8796000" cy="3462869"/>
            </a:xfrm>
            <a:prstGeom prst="round2Diag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54F3D8-F011-DF08-D4BF-0A8B6E4B4BC6}"/>
                </a:ext>
              </a:extLst>
            </p:cNvPr>
            <p:cNvSpPr txBox="1"/>
            <p:nvPr/>
          </p:nvSpPr>
          <p:spPr>
            <a:xfrm>
              <a:off x="2733330" y="2671019"/>
              <a:ext cx="3722400" cy="281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1. </a:t>
              </a:r>
              <a:r>
                <a:rPr lang="ko-KR" altLang="en-US" sz="1500" dirty="0">
                  <a:solidFill>
                    <a:schemeClr val="bg1"/>
                  </a:solidFill>
                </a:rPr>
                <a:t>빈곤층 감소와 사회 안전망 강화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2. </a:t>
              </a:r>
              <a:r>
                <a:rPr lang="ko-KR" altLang="en-US" sz="1500" dirty="0">
                  <a:solidFill>
                    <a:schemeClr val="bg1"/>
                  </a:solidFill>
                </a:rPr>
                <a:t>식량 안보 및 지속 가능한 농업 강화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3. </a:t>
              </a:r>
              <a:r>
                <a:rPr lang="ko-KR" altLang="en-US" sz="1500" dirty="0">
                  <a:solidFill>
                    <a:schemeClr val="bg1"/>
                  </a:solidFill>
                </a:rPr>
                <a:t>건강하고 행복한 삶 보장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4. </a:t>
              </a:r>
              <a:r>
                <a:rPr lang="ko-KR" altLang="en-US" sz="1500" dirty="0">
                  <a:solidFill>
                    <a:schemeClr val="bg1"/>
                  </a:solidFill>
                </a:rPr>
                <a:t>모두를 위한 양질의 교육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5. </a:t>
              </a:r>
              <a:r>
                <a:rPr lang="ko-KR" altLang="en-US" sz="1500" dirty="0">
                  <a:solidFill>
                    <a:schemeClr val="bg1"/>
                  </a:solidFill>
                </a:rPr>
                <a:t>성평등 보장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6. </a:t>
              </a:r>
              <a:r>
                <a:rPr lang="ko-KR" altLang="en-US" sz="1500" dirty="0">
                  <a:solidFill>
                    <a:schemeClr val="bg1"/>
                  </a:solidFill>
                </a:rPr>
                <a:t>건강하고 안전한 물 관리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7. </a:t>
              </a:r>
              <a:r>
                <a:rPr lang="ko-KR" altLang="en-US" sz="1500" dirty="0">
                  <a:solidFill>
                    <a:schemeClr val="bg1"/>
                  </a:solidFill>
                </a:rPr>
                <a:t>에너지의 친환경적 생산과 소비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8. </a:t>
              </a:r>
              <a:r>
                <a:rPr lang="ko-KR" altLang="en-US" sz="1500" dirty="0">
                  <a:solidFill>
                    <a:schemeClr val="bg1"/>
                  </a:solidFill>
                </a:rPr>
                <a:t>좋은 일자리 확대와 경제 성장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F70C25-B417-73B4-C681-238D1E05A3A9}"/>
                </a:ext>
              </a:extLst>
            </p:cNvPr>
            <p:cNvSpPr txBox="1"/>
            <p:nvPr/>
          </p:nvSpPr>
          <p:spPr>
            <a:xfrm>
              <a:off x="6827640" y="2671019"/>
              <a:ext cx="3722400" cy="316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9. </a:t>
              </a:r>
              <a:r>
                <a:rPr lang="ko-KR" altLang="en-US" sz="1500" dirty="0">
                  <a:solidFill>
                    <a:schemeClr val="bg1"/>
                  </a:solidFill>
                </a:rPr>
                <a:t>산업의 성장 및 사회 기반 시설 구축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10. </a:t>
              </a:r>
              <a:r>
                <a:rPr lang="ko-KR" altLang="en-US" sz="1500" dirty="0">
                  <a:solidFill>
                    <a:schemeClr val="bg1"/>
                  </a:solidFill>
                </a:rPr>
                <a:t>모든 종류의 불평등 해소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11. </a:t>
              </a:r>
              <a:r>
                <a:rPr lang="ko-KR" altLang="en-US" sz="1500" dirty="0">
                  <a:solidFill>
                    <a:schemeClr val="bg1"/>
                  </a:solidFill>
                </a:rPr>
                <a:t>지속 가능한 도시와 주거지 조성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12. </a:t>
              </a:r>
              <a:r>
                <a:rPr lang="ko-KR" altLang="en-US" sz="1500" dirty="0">
                  <a:solidFill>
                    <a:schemeClr val="bg1"/>
                  </a:solidFill>
                </a:rPr>
                <a:t>지속 가능한 생산과 소비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13. </a:t>
              </a:r>
              <a:r>
                <a:rPr lang="ko-KR" altLang="en-US" sz="1500" dirty="0">
                  <a:solidFill>
                    <a:schemeClr val="bg1"/>
                  </a:solidFill>
                </a:rPr>
                <a:t>기후 변화와 대응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14. </a:t>
              </a:r>
              <a:r>
                <a:rPr lang="ko-KR" altLang="en-US" sz="1500" dirty="0">
                  <a:solidFill>
                    <a:schemeClr val="bg1"/>
                  </a:solidFill>
                </a:rPr>
                <a:t>해양 생태계 보전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15. </a:t>
              </a:r>
              <a:r>
                <a:rPr lang="ko-KR" altLang="en-US" sz="1500" dirty="0">
                  <a:solidFill>
                    <a:schemeClr val="bg1"/>
                  </a:solidFill>
                </a:rPr>
                <a:t>옥상 생태계 보전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16. </a:t>
              </a:r>
              <a:r>
                <a:rPr lang="ko-KR" altLang="en-US" sz="1500" dirty="0">
                  <a:solidFill>
                    <a:schemeClr val="bg1"/>
                  </a:solidFill>
                </a:rPr>
                <a:t>평화</a:t>
              </a:r>
              <a:r>
                <a:rPr lang="en-US" altLang="ko-KR" sz="1500" dirty="0">
                  <a:solidFill>
                    <a:schemeClr val="bg1"/>
                  </a:solidFill>
                </a:rPr>
                <a:t>, </a:t>
              </a:r>
              <a:r>
                <a:rPr lang="ko-KR" altLang="en-US" sz="1500" dirty="0">
                  <a:solidFill>
                    <a:schemeClr val="bg1"/>
                  </a:solidFill>
                </a:rPr>
                <a:t>정의</a:t>
              </a:r>
              <a:r>
                <a:rPr lang="en-US" altLang="ko-KR" sz="1500" dirty="0">
                  <a:solidFill>
                    <a:schemeClr val="bg1"/>
                  </a:solidFill>
                </a:rPr>
                <a:t>, </a:t>
              </a:r>
              <a:r>
                <a:rPr lang="ko-KR" altLang="en-US" sz="1500" dirty="0">
                  <a:solidFill>
                    <a:schemeClr val="bg1"/>
                  </a:solidFill>
                </a:rPr>
                <a:t>포용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500" dirty="0">
                  <a:solidFill>
                    <a:schemeClr val="bg1"/>
                  </a:solidFill>
                </a:rPr>
                <a:t>17. </a:t>
              </a:r>
              <a:r>
                <a:rPr lang="ko-KR" altLang="en-US" sz="1500" dirty="0">
                  <a:solidFill>
                    <a:schemeClr val="bg1"/>
                  </a:solidFill>
                </a:rPr>
                <a:t>지구촌 협력 강화</a:t>
              </a:r>
            </a:p>
          </p:txBody>
        </p:sp>
      </p:grpSp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80E22D52-C87E-7EB5-98E3-69E0045D609F}"/>
              </a:ext>
            </a:extLst>
          </p:cNvPr>
          <p:cNvSpPr/>
          <p:nvPr/>
        </p:nvSpPr>
        <p:spPr>
          <a:xfrm>
            <a:off x="1762530" y="1177042"/>
            <a:ext cx="966270" cy="34290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1</a:t>
            </a:r>
            <a:r>
              <a:rPr lang="ko-KR" altLang="en-US" sz="1400" dirty="0"/>
              <a:t>단계</a:t>
            </a:r>
          </a:p>
        </p:txBody>
      </p:sp>
      <p:sp>
        <p:nvSpPr>
          <p:cNvPr id="6" name="텍스트 개체 틀 8">
            <a:extLst>
              <a:ext uri="{FF2B5EF4-FFF2-40B4-BE49-F238E27FC236}">
                <a16:creationId xmlns:a16="http://schemas.microsoft.com/office/drawing/2014/main" id="{D0C65D32-F69F-3885-5C5E-4778053C1BE7}"/>
              </a:ext>
            </a:extLst>
          </p:cNvPr>
          <p:cNvSpPr txBox="1">
            <a:spLocks/>
          </p:cNvSpPr>
          <p:nvPr/>
        </p:nvSpPr>
        <p:spPr>
          <a:xfrm>
            <a:off x="4340220" y="1195083"/>
            <a:ext cx="7338180" cy="514108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유엔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(UN)</a:t>
            </a: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제시한 지속 가능 발전 목표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(SDGs) </a:t>
            </a: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 한 가지를 </a:t>
            </a:r>
            <a:r>
              <a:rPr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모둠별로</a:t>
            </a: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정한다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  <a:p>
            <a:pPr indent="0">
              <a:lnSpc>
                <a:spcPct val="150000"/>
              </a:lnSpc>
              <a:buNone/>
            </a:pP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- </a:t>
            </a: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주제를 실천할 수 있는 구체적인 방법들을 이야기하며 관련 단어들을 선정한다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ko-KR" altLang="en-US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6121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캠페인 송 만들기</a:t>
            </a:r>
          </a:p>
        </p:txBody>
      </p:sp>
      <p:sp>
        <p:nvSpPr>
          <p:cNvPr id="22" name="화살표: 오각형 21">
            <a:extLst>
              <a:ext uri="{FF2B5EF4-FFF2-40B4-BE49-F238E27FC236}">
                <a16:creationId xmlns:a16="http://schemas.microsoft.com/office/drawing/2014/main" id="{1F3C7965-AE4C-ECE9-8124-201A7567DEEA}"/>
              </a:ext>
            </a:extLst>
          </p:cNvPr>
          <p:cNvSpPr/>
          <p:nvPr/>
        </p:nvSpPr>
        <p:spPr>
          <a:xfrm>
            <a:off x="2949000" y="1091297"/>
            <a:ext cx="2217600" cy="342900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참고 음악 정하기</a:t>
            </a:r>
          </a:p>
        </p:txBody>
      </p:sp>
      <p:sp>
        <p:nvSpPr>
          <p:cNvPr id="23" name="텍스트 개체 틀 8">
            <a:extLst>
              <a:ext uri="{FF2B5EF4-FFF2-40B4-BE49-F238E27FC236}">
                <a16:creationId xmlns:a16="http://schemas.microsoft.com/office/drawing/2014/main" id="{4617DDC4-5DBF-B132-98CD-39BDDB1DFC39}"/>
              </a:ext>
            </a:extLst>
          </p:cNvPr>
          <p:cNvSpPr txBox="1">
            <a:spLocks/>
          </p:cNvSpPr>
          <p:nvPr/>
        </p:nvSpPr>
        <p:spPr>
          <a:xfrm>
            <a:off x="5883600" y="1109339"/>
            <a:ext cx="5263320" cy="306817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선정된 단어들과 잘 어울리는 곡을 찾아 선곡한다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ko-KR" altLang="en-US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2" name="화살표: 오각형 1">
            <a:extLst>
              <a:ext uri="{FF2B5EF4-FFF2-40B4-BE49-F238E27FC236}">
                <a16:creationId xmlns:a16="http://schemas.microsoft.com/office/drawing/2014/main" id="{80E22D52-C87E-7EB5-98E3-69E0045D609F}"/>
              </a:ext>
            </a:extLst>
          </p:cNvPr>
          <p:cNvSpPr/>
          <p:nvPr/>
        </p:nvSpPr>
        <p:spPr>
          <a:xfrm>
            <a:off x="1740930" y="1091297"/>
            <a:ext cx="966270" cy="34290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2</a:t>
            </a:r>
            <a:r>
              <a:rPr lang="ko-KR" altLang="en-US" sz="1400" dirty="0"/>
              <a:t>단계</a:t>
            </a:r>
          </a:p>
        </p:txBody>
      </p:sp>
      <p:sp>
        <p:nvSpPr>
          <p:cNvPr id="6" name="화살표: 오각형 5">
            <a:extLst>
              <a:ext uri="{FF2B5EF4-FFF2-40B4-BE49-F238E27FC236}">
                <a16:creationId xmlns:a16="http://schemas.microsoft.com/office/drawing/2014/main" id="{2D08EFD1-7F60-4B90-A37A-2C855EB1D223}"/>
              </a:ext>
            </a:extLst>
          </p:cNvPr>
          <p:cNvSpPr/>
          <p:nvPr/>
        </p:nvSpPr>
        <p:spPr>
          <a:xfrm>
            <a:off x="2949000" y="1983219"/>
            <a:ext cx="2217600" cy="342900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음악 구조 파악하기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01DDB392-6CF6-8C72-F9EB-A60F3DD93B20}"/>
              </a:ext>
            </a:extLst>
          </p:cNvPr>
          <p:cNvSpPr txBox="1">
            <a:spLocks/>
          </p:cNvSpPr>
          <p:nvPr/>
        </p:nvSpPr>
        <p:spPr>
          <a:xfrm>
            <a:off x="5883600" y="2001261"/>
            <a:ext cx="5263320" cy="306817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Intro, Verse, Chorus, Bridge </a:t>
            </a: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등 음악적 구조를 구분해 본다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ko-KR" altLang="en-US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8" name="화살표: 오각형 7">
            <a:extLst>
              <a:ext uri="{FF2B5EF4-FFF2-40B4-BE49-F238E27FC236}">
                <a16:creationId xmlns:a16="http://schemas.microsoft.com/office/drawing/2014/main" id="{D8FB6FAC-3072-DA60-CFCD-12A02B0A30A5}"/>
              </a:ext>
            </a:extLst>
          </p:cNvPr>
          <p:cNvSpPr/>
          <p:nvPr/>
        </p:nvSpPr>
        <p:spPr>
          <a:xfrm>
            <a:off x="1740930" y="1983219"/>
            <a:ext cx="966270" cy="34290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3</a:t>
            </a:r>
            <a:r>
              <a:rPr lang="ko-KR" altLang="en-US" sz="1400" dirty="0"/>
              <a:t>단계</a:t>
            </a:r>
          </a:p>
        </p:txBody>
      </p:sp>
      <p:sp>
        <p:nvSpPr>
          <p:cNvPr id="9" name="화살표: 오각형 8">
            <a:extLst>
              <a:ext uri="{FF2B5EF4-FFF2-40B4-BE49-F238E27FC236}">
                <a16:creationId xmlns:a16="http://schemas.microsoft.com/office/drawing/2014/main" id="{02C99E0D-0E03-3B98-7B38-023A223D503A}"/>
              </a:ext>
            </a:extLst>
          </p:cNvPr>
          <p:cNvSpPr/>
          <p:nvPr/>
        </p:nvSpPr>
        <p:spPr>
          <a:xfrm>
            <a:off x="2949000" y="2875141"/>
            <a:ext cx="2217600" cy="342900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가락과 노랫말 다듬기</a:t>
            </a:r>
          </a:p>
        </p:txBody>
      </p:sp>
      <p:sp>
        <p:nvSpPr>
          <p:cNvPr id="10" name="텍스트 개체 틀 8">
            <a:extLst>
              <a:ext uri="{FF2B5EF4-FFF2-40B4-BE49-F238E27FC236}">
                <a16:creationId xmlns:a16="http://schemas.microsoft.com/office/drawing/2014/main" id="{52D3B4F1-D4D9-CE24-E813-21DFB788AC40}"/>
              </a:ext>
            </a:extLst>
          </p:cNvPr>
          <p:cNvSpPr txBox="1">
            <a:spLocks/>
          </p:cNvSpPr>
          <p:nvPr/>
        </p:nvSpPr>
        <p:spPr>
          <a:xfrm>
            <a:off x="5883599" y="2893183"/>
            <a:ext cx="5712287" cy="306817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노랫말에 맞게 가락을 변형하면서 어색한 부분을 수정하고 완성한다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ko-KR" altLang="en-US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1" name="화살표: 오각형 10">
            <a:extLst>
              <a:ext uri="{FF2B5EF4-FFF2-40B4-BE49-F238E27FC236}">
                <a16:creationId xmlns:a16="http://schemas.microsoft.com/office/drawing/2014/main" id="{E4E626B6-733A-D460-DFF3-55DC0F85D50E}"/>
              </a:ext>
            </a:extLst>
          </p:cNvPr>
          <p:cNvSpPr/>
          <p:nvPr/>
        </p:nvSpPr>
        <p:spPr>
          <a:xfrm>
            <a:off x="1740930" y="2875141"/>
            <a:ext cx="966270" cy="34290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4</a:t>
            </a:r>
            <a:r>
              <a:rPr lang="ko-KR" altLang="en-US" sz="1400" dirty="0"/>
              <a:t>단계</a:t>
            </a:r>
          </a:p>
        </p:txBody>
      </p:sp>
      <p:sp>
        <p:nvSpPr>
          <p:cNvPr id="12" name="화살표: 오각형 11">
            <a:extLst>
              <a:ext uri="{FF2B5EF4-FFF2-40B4-BE49-F238E27FC236}">
                <a16:creationId xmlns:a16="http://schemas.microsoft.com/office/drawing/2014/main" id="{55BDEB4F-FD99-6D15-596C-96E0E80B2BDE}"/>
              </a:ext>
            </a:extLst>
          </p:cNvPr>
          <p:cNvSpPr/>
          <p:nvPr/>
        </p:nvSpPr>
        <p:spPr>
          <a:xfrm>
            <a:off x="2949000" y="3767063"/>
            <a:ext cx="2217600" cy="342900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곡 연습하기</a:t>
            </a:r>
          </a:p>
        </p:txBody>
      </p:sp>
      <p:sp>
        <p:nvSpPr>
          <p:cNvPr id="13" name="텍스트 개체 틀 8">
            <a:extLst>
              <a:ext uri="{FF2B5EF4-FFF2-40B4-BE49-F238E27FC236}">
                <a16:creationId xmlns:a16="http://schemas.microsoft.com/office/drawing/2014/main" id="{128029C6-AD44-B373-B429-7461C30455B8}"/>
              </a:ext>
            </a:extLst>
          </p:cNvPr>
          <p:cNvSpPr txBox="1">
            <a:spLocks/>
          </p:cNvSpPr>
          <p:nvPr/>
        </p:nvSpPr>
        <p:spPr>
          <a:xfrm>
            <a:off x="5883599" y="3767063"/>
            <a:ext cx="5712287" cy="583795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만들어진 노래와 함께 효과적으로 전달할 방법을 찾아 함께 연습하여 작품의 완성도를 높인다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ko-KR" altLang="en-US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4" name="화살표: 오각형 13">
            <a:extLst>
              <a:ext uri="{FF2B5EF4-FFF2-40B4-BE49-F238E27FC236}">
                <a16:creationId xmlns:a16="http://schemas.microsoft.com/office/drawing/2014/main" id="{1FC8709E-B44F-BCB1-CCD7-C95F507C6A67}"/>
              </a:ext>
            </a:extLst>
          </p:cNvPr>
          <p:cNvSpPr/>
          <p:nvPr/>
        </p:nvSpPr>
        <p:spPr>
          <a:xfrm>
            <a:off x="1740930" y="3767063"/>
            <a:ext cx="966270" cy="34290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5</a:t>
            </a:r>
            <a:r>
              <a:rPr lang="ko-KR" altLang="en-US" sz="1400" dirty="0"/>
              <a:t>단계</a:t>
            </a:r>
          </a:p>
        </p:txBody>
      </p:sp>
      <p:sp>
        <p:nvSpPr>
          <p:cNvPr id="20" name="화살표: 오각형 19">
            <a:extLst>
              <a:ext uri="{FF2B5EF4-FFF2-40B4-BE49-F238E27FC236}">
                <a16:creationId xmlns:a16="http://schemas.microsoft.com/office/drawing/2014/main" id="{F66FA04F-FBD7-D9A2-E359-6A4D704DA4E8}"/>
              </a:ext>
            </a:extLst>
          </p:cNvPr>
          <p:cNvSpPr/>
          <p:nvPr/>
        </p:nvSpPr>
        <p:spPr>
          <a:xfrm>
            <a:off x="2949000" y="4680301"/>
            <a:ext cx="2217600" cy="342900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완성도 높이기</a:t>
            </a:r>
          </a:p>
        </p:txBody>
      </p:sp>
      <p:sp>
        <p:nvSpPr>
          <p:cNvPr id="21" name="텍스트 개체 틀 8">
            <a:extLst>
              <a:ext uri="{FF2B5EF4-FFF2-40B4-BE49-F238E27FC236}">
                <a16:creationId xmlns:a16="http://schemas.microsoft.com/office/drawing/2014/main" id="{51718E01-E5C9-8DF2-3487-F7C118E88CD3}"/>
              </a:ext>
            </a:extLst>
          </p:cNvPr>
          <p:cNvSpPr txBox="1">
            <a:spLocks/>
          </p:cNvSpPr>
          <p:nvPr/>
        </p:nvSpPr>
        <p:spPr>
          <a:xfrm>
            <a:off x="5883599" y="4698343"/>
            <a:ext cx="5712287" cy="306817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다양한 애플리케이션을 활용하여 캠페인 송을 완성한다</a:t>
            </a:r>
            <a:r>
              <a:rPr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ko-KR" altLang="en-US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24" name="화살표: 오각형 23">
            <a:extLst>
              <a:ext uri="{FF2B5EF4-FFF2-40B4-BE49-F238E27FC236}">
                <a16:creationId xmlns:a16="http://schemas.microsoft.com/office/drawing/2014/main" id="{AD033247-5193-E973-AD7A-34E2FAD5D368}"/>
              </a:ext>
            </a:extLst>
          </p:cNvPr>
          <p:cNvSpPr/>
          <p:nvPr/>
        </p:nvSpPr>
        <p:spPr>
          <a:xfrm>
            <a:off x="1740930" y="4680301"/>
            <a:ext cx="966270" cy="34290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6</a:t>
            </a:r>
            <a:r>
              <a:rPr lang="ko-KR" altLang="en-US" sz="1400" dirty="0"/>
              <a:t>단계</a:t>
            </a: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33718488-C59A-EEBD-C78C-FEC77ADB4DB7}"/>
              </a:ext>
            </a:extLst>
          </p:cNvPr>
          <p:cNvGrpSpPr/>
          <p:nvPr/>
        </p:nvGrpSpPr>
        <p:grpSpPr>
          <a:xfrm>
            <a:off x="7717952" y="5151236"/>
            <a:ext cx="1761602" cy="487735"/>
            <a:chOff x="7717952" y="5151236"/>
            <a:chExt cx="1761602" cy="487735"/>
          </a:xfrm>
        </p:grpSpPr>
        <p:pic>
          <p:nvPicPr>
            <p:cNvPr id="36" name="그림 35" descr="그래픽, 상징, 로고, 폰트이(가) 표시된 사진&#10;&#10;자동 생성된 설명">
              <a:extLst>
                <a:ext uri="{FF2B5EF4-FFF2-40B4-BE49-F238E27FC236}">
                  <a16:creationId xmlns:a16="http://schemas.microsoft.com/office/drawing/2014/main" id="{BBAFA47E-E610-76BF-87EB-49F3EF09E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814" r="32532" b="51582"/>
            <a:stretch/>
          </p:blipFill>
          <p:spPr>
            <a:xfrm>
              <a:off x="7717952" y="5151236"/>
              <a:ext cx="541878" cy="487735"/>
            </a:xfrm>
            <a:prstGeom prst="rect">
              <a:avLst/>
            </a:prstGeom>
          </p:spPr>
        </p:pic>
        <p:sp>
          <p:nvSpPr>
            <p:cNvPr id="39" name="텍스트 개체 틀 8">
              <a:extLst>
                <a:ext uri="{FF2B5EF4-FFF2-40B4-BE49-F238E27FC236}">
                  <a16:creationId xmlns:a16="http://schemas.microsoft.com/office/drawing/2014/main" id="{481A1C3C-9A5A-E79B-8C59-B40AAB9EE0EA}"/>
                </a:ext>
              </a:extLst>
            </p:cNvPr>
            <p:cNvSpPr txBox="1">
              <a:spLocks/>
            </p:cNvSpPr>
            <p:nvPr/>
          </p:nvSpPr>
          <p:spPr>
            <a:xfrm>
              <a:off x="8378213" y="5241695"/>
              <a:ext cx="1101341" cy="306817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ExtraBold" panose="020B0600000101010101" charset="-127"/>
                  <a:ea typeface="NanumGothicExtraBold" panose="020B0600000101010101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시벨리우스</a:t>
              </a: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44701092-0683-2A6A-3EB3-838E810B3D1E}"/>
              </a:ext>
            </a:extLst>
          </p:cNvPr>
          <p:cNvGrpSpPr/>
          <p:nvPr/>
        </p:nvGrpSpPr>
        <p:grpSpPr>
          <a:xfrm>
            <a:off x="9618576" y="5140534"/>
            <a:ext cx="1737564" cy="509138"/>
            <a:chOff x="9618576" y="5140534"/>
            <a:chExt cx="1737564" cy="509138"/>
          </a:xfrm>
        </p:grpSpPr>
        <p:pic>
          <p:nvPicPr>
            <p:cNvPr id="35" name="그림 34" descr="그래픽, 상징, 로고, 폰트이(가) 표시된 사진&#10;&#10;자동 생성된 설명">
              <a:extLst>
                <a:ext uri="{FF2B5EF4-FFF2-40B4-BE49-F238E27FC236}">
                  <a16:creationId xmlns:a16="http://schemas.microsoft.com/office/drawing/2014/main" id="{C0DE0FEF-0ED4-F305-380D-BE93C4AD9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332" b="49457"/>
            <a:stretch/>
          </p:blipFill>
          <p:spPr>
            <a:xfrm>
              <a:off x="9618576" y="5140534"/>
              <a:ext cx="493802" cy="509138"/>
            </a:xfrm>
            <a:prstGeom prst="rect">
              <a:avLst/>
            </a:prstGeom>
          </p:spPr>
        </p:pic>
        <p:sp>
          <p:nvSpPr>
            <p:cNvPr id="40" name="텍스트 개체 틀 8">
              <a:extLst>
                <a:ext uri="{FF2B5EF4-FFF2-40B4-BE49-F238E27FC236}">
                  <a16:creationId xmlns:a16="http://schemas.microsoft.com/office/drawing/2014/main" id="{80C6203F-BB3F-84A1-96AC-EC4FE12885A1}"/>
                </a:ext>
              </a:extLst>
            </p:cNvPr>
            <p:cNvSpPr txBox="1">
              <a:spLocks/>
            </p:cNvSpPr>
            <p:nvPr/>
          </p:nvSpPr>
          <p:spPr>
            <a:xfrm>
              <a:off x="10254799" y="5241695"/>
              <a:ext cx="1101341" cy="306817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ExtraBold" panose="020B0600000101010101" charset="-127"/>
                  <a:ea typeface="NanumGothicExtraBold" panose="020B0600000101010101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뮤즈스코어</a:t>
              </a: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049E8AC4-7329-688F-C404-2B50A6C30031}"/>
              </a:ext>
            </a:extLst>
          </p:cNvPr>
          <p:cNvGrpSpPr/>
          <p:nvPr/>
        </p:nvGrpSpPr>
        <p:grpSpPr>
          <a:xfrm>
            <a:off x="6795406" y="5765870"/>
            <a:ext cx="1731869" cy="487980"/>
            <a:chOff x="6795406" y="5765870"/>
            <a:chExt cx="1731869" cy="487980"/>
          </a:xfrm>
        </p:grpSpPr>
        <p:pic>
          <p:nvPicPr>
            <p:cNvPr id="34" name="그림 33" descr="그래픽, 상징, 로고, 폰트이(가) 표시된 사진&#10;&#10;자동 생성된 설명">
              <a:extLst>
                <a:ext uri="{FF2B5EF4-FFF2-40B4-BE49-F238E27FC236}">
                  <a16:creationId xmlns:a16="http://schemas.microsoft.com/office/drawing/2014/main" id="{6C6C0386-1EAA-928E-26BB-75B5671BC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557" r="68156"/>
            <a:stretch/>
          </p:blipFill>
          <p:spPr>
            <a:xfrm>
              <a:off x="6795406" y="5765870"/>
              <a:ext cx="512738" cy="487980"/>
            </a:xfrm>
            <a:prstGeom prst="rect">
              <a:avLst/>
            </a:prstGeom>
          </p:spPr>
        </p:pic>
        <p:sp>
          <p:nvSpPr>
            <p:cNvPr id="41" name="텍스트 개체 틀 8">
              <a:extLst>
                <a:ext uri="{FF2B5EF4-FFF2-40B4-BE49-F238E27FC236}">
                  <a16:creationId xmlns:a16="http://schemas.microsoft.com/office/drawing/2014/main" id="{FCAB7EBB-179E-E175-75BC-2B05AAB9ECA4}"/>
                </a:ext>
              </a:extLst>
            </p:cNvPr>
            <p:cNvSpPr txBox="1">
              <a:spLocks/>
            </p:cNvSpPr>
            <p:nvPr/>
          </p:nvSpPr>
          <p:spPr>
            <a:xfrm>
              <a:off x="7425934" y="5856452"/>
              <a:ext cx="1101341" cy="306817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ExtraBold" panose="020B0600000101010101" charset="-127"/>
                  <a:ea typeface="NanumGothicExtraBold" panose="020B0600000101010101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ko-KR" altLang="en-US" sz="1200" b="0" dirty="0" err="1">
                  <a:solidFill>
                    <a:schemeClr val="tx1"/>
                  </a:solidFill>
                  <a:latin typeface="+mn-ea"/>
                  <a:ea typeface="+mn-ea"/>
                </a:rPr>
                <a:t>개러지밴드</a:t>
              </a:r>
              <a:endParaRPr lang="ko-KR" altLang="en-US" sz="1200" b="0" dirty="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7F056421-B57E-C480-7B28-E5AB95714658}"/>
              </a:ext>
            </a:extLst>
          </p:cNvPr>
          <p:cNvGrpSpPr/>
          <p:nvPr/>
        </p:nvGrpSpPr>
        <p:grpSpPr>
          <a:xfrm>
            <a:off x="8670231" y="5761686"/>
            <a:ext cx="1757668" cy="496349"/>
            <a:chOff x="8670231" y="5761686"/>
            <a:chExt cx="1757668" cy="496349"/>
          </a:xfrm>
        </p:grpSpPr>
        <p:pic>
          <p:nvPicPr>
            <p:cNvPr id="32" name="그림 31" descr="그래픽, 상징, 로고, 폰트이(가) 표시된 사진&#10;&#10;자동 생성된 설명">
              <a:extLst>
                <a:ext uri="{FF2B5EF4-FFF2-40B4-BE49-F238E27FC236}">
                  <a16:creationId xmlns:a16="http://schemas.microsoft.com/office/drawing/2014/main" id="{19B96CF3-AD87-5A6B-2D71-39B0D1EF5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504" t="50727" r="33202"/>
            <a:stretch/>
          </p:blipFill>
          <p:spPr>
            <a:xfrm>
              <a:off x="8670231" y="5761686"/>
              <a:ext cx="536074" cy="496349"/>
            </a:xfrm>
            <a:prstGeom prst="rect">
              <a:avLst/>
            </a:prstGeom>
          </p:spPr>
        </p:pic>
        <p:sp>
          <p:nvSpPr>
            <p:cNvPr id="42" name="텍스트 개체 틀 8">
              <a:extLst>
                <a:ext uri="{FF2B5EF4-FFF2-40B4-BE49-F238E27FC236}">
                  <a16:creationId xmlns:a16="http://schemas.microsoft.com/office/drawing/2014/main" id="{9E576CF6-C93C-B408-327C-57B087BBCF09}"/>
                </a:ext>
              </a:extLst>
            </p:cNvPr>
            <p:cNvSpPr txBox="1">
              <a:spLocks/>
            </p:cNvSpPr>
            <p:nvPr/>
          </p:nvSpPr>
          <p:spPr>
            <a:xfrm>
              <a:off x="9326558" y="5856452"/>
              <a:ext cx="1101341" cy="306817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ExtraBold" panose="020B0600000101010101" charset="-127"/>
                  <a:ea typeface="NanumGothicExtraBold" panose="020B0600000101010101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송 메이커</a:t>
              </a: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6CFA7C3B-DA0D-5CED-D841-C5D68A82769F}"/>
              </a:ext>
            </a:extLst>
          </p:cNvPr>
          <p:cNvGrpSpPr/>
          <p:nvPr/>
        </p:nvGrpSpPr>
        <p:grpSpPr>
          <a:xfrm>
            <a:off x="5848932" y="5143268"/>
            <a:ext cx="1755797" cy="503670"/>
            <a:chOff x="5848932" y="5143268"/>
            <a:chExt cx="1755797" cy="503670"/>
          </a:xfrm>
        </p:grpSpPr>
        <p:pic>
          <p:nvPicPr>
            <p:cNvPr id="31" name="그림 30" descr="그래픽, 상징, 로고, 폰트이(가) 표시된 사진&#10;&#10;자동 생성된 설명">
              <a:extLst>
                <a:ext uri="{FF2B5EF4-FFF2-40B4-BE49-F238E27FC236}">
                  <a16:creationId xmlns:a16="http://schemas.microsoft.com/office/drawing/2014/main" id="{A8C3C87D-0894-F1C3-91CD-7529F0E83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6706" b="50000"/>
            <a:stretch/>
          </p:blipFill>
          <p:spPr>
            <a:xfrm>
              <a:off x="5848932" y="5143268"/>
              <a:ext cx="536073" cy="503670"/>
            </a:xfrm>
            <a:prstGeom prst="rect">
              <a:avLst/>
            </a:prstGeom>
          </p:spPr>
        </p:pic>
        <p:sp>
          <p:nvSpPr>
            <p:cNvPr id="49" name="텍스트 개체 틀 8">
              <a:extLst>
                <a:ext uri="{FF2B5EF4-FFF2-40B4-BE49-F238E27FC236}">
                  <a16:creationId xmlns:a16="http://schemas.microsoft.com/office/drawing/2014/main" id="{8A76C957-1E95-E6C9-B334-0DD1AB8E2FBD}"/>
                </a:ext>
              </a:extLst>
            </p:cNvPr>
            <p:cNvSpPr txBox="1">
              <a:spLocks/>
            </p:cNvSpPr>
            <p:nvPr/>
          </p:nvSpPr>
          <p:spPr>
            <a:xfrm>
              <a:off x="6503388" y="5241695"/>
              <a:ext cx="1101341" cy="306817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ExtraBold" panose="020B0600000101010101" charset="-127"/>
                  <a:ea typeface="NanumGothicExtraBold" panose="020B0600000101010101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buNone/>
              </a:pPr>
              <a:r>
                <a:rPr lang="ko-KR" altLang="en-US" sz="1200" b="0" dirty="0">
                  <a:solidFill>
                    <a:schemeClr val="tx1"/>
                  </a:solidFill>
                  <a:latin typeface="+mn-ea"/>
                  <a:ea typeface="+mn-ea"/>
                </a:rPr>
                <a:t>피날레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06899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6" grpId="0" animBg="1"/>
      <p:bldP spid="7" grpId="0"/>
      <p:bldP spid="9" grpId="0" animBg="1"/>
      <p:bldP spid="10" grpId="0"/>
      <p:bldP spid="12" grpId="0" animBg="1"/>
      <p:bldP spid="13" grpId="0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2989</TotalTime>
  <Words>386</Words>
  <Application>Microsoft Office PowerPoint</Application>
  <PresentationFormat>와이드스크린</PresentationFormat>
  <Paragraphs>69</Paragraphs>
  <Slides>7</Slides>
  <Notes>6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Arial</vt:lpstr>
      <vt:lpstr>NanumGothicExtraBold</vt:lpstr>
      <vt:lpstr>맑은 고딕</vt:lpstr>
      <vt:lpstr>Spoqa Han Sans Neo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전진우</dc:creator>
  <cp:lastModifiedBy>USER</cp:lastModifiedBy>
  <cp:revision>164</cp:revision>
  <dcterms:created xsi:type="dcterms:W3CDTF">2024-07-03T01:17:18Z</dcterms:created>
  <dcterms:modified xsi:type="dcterms:W3CDTF">2025-08-19T04:25:31Z</dcterms:modified>
</cp:coreProperties>
</file>