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299" r:id="rId7"/>
    <p:sldId id="309" r:id="rId8"/>
    <p:sldId id="312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09"/>
            <p14:sldId id="31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08" d="100"/>
          <a:sy n="108" d="100"/>
        </p:scale>
        <p:origin x="121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182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20AF-C14A-A32C-3375-51445A503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86546D-47FF-B162-EF81-F6330E6E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8C8FD7-0E66-1C93-CB00-6C27DAFA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88F34A-6BD0-15DB-73B2-889559BA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857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떠나가는 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09879"/>
            <a:ext cx="6486618" cy="1129758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가락 단음계의 특징을 알아보고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느낌을 살려 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A13EDC4-67A7-9455-D161-DC56E509093B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라단조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Andante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느리게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2089852-6B0C-3640-3616-CAB2964F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9763" y="1674857"/>
            <a:ext cx="198727" cy="401134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1CB0C45-643A-64DC-CC86-094C9BF952C3}"/>
              </a:ext>
            </a:extLst>
          </p:cNvPr>
          <p:cNvSpPr txBox="1">
            <a:spLocks/>
          </p:cNvSpPr>
          <p:nvPr/>
        </p:nvSpPr>
        <p:spPr>
          <a:xfrm>
            <a:off x="900001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DD64487-E5DC-0DD9-4CC8-FF6F59BFE365}"/>
              </a:ext>
            </a:extLst>
          </p:cNvPr>
          <p:cNvSpPr txBox="1">
            <a:spLocks/>
          </p:cNvSpPr>
          <p:nvPr/>
        </p:nvSpPr>
        <p:spPr>
          <a:xfrm>
            <a:off x="2708910" y="3473265"/>
            <a:ext cx="7170448" cy="253108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임을 실은 배를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떠나보내는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슬픔을 라단조 가락 및 작은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세도막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형식으로 애절하게 표현한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5E5593-7AB8-D6E2-EA2A-07F242C19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단음계의 종류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08F2D-6043-ADF9-84F9-82C92F3559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 descr="라인, 텍스트, 폰트, 그래프이(가) 표시된 사진&#10;&#10;자동 생성된 설명">
            <a:extLst>
              <a:ext uri="{FF2B5EF4-FFF2-40B4-BE49-F238E27FC236}">
                <a16:creationId xmlns:a16="http://schemas.microsoft.com/office/drawing/2014/main" id="{947AA66F-8F05-14CB-5E62-1B111662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46" y="5049912"/>
            <a:ext cx="7628526" cy="1119596"/>
          </a:xfrm>
          <a:prstGeom prst="rect">
            <a:avLst/>
          </a:prstGeom>
        </p:spPr>
      </p:pic>
      <p:pic>
        <p:nvPicPr>
          <p:cNvPr id="7" name="그림 6" descr="라인, 폰트, 도표, 텍스트이(가) 표시된 사진&#10;&#10;자동 생성된 설명">
            <a:extLst>
              <a:ext uri="{FF2B5EF4-FFF2-40B4-BE49-F238E27FC236}">
                <a16:creationId xmlns:a16="http://schemas.microsoft.com/office/drawing/2014/main" id="{3D46A326-8415-B6B6-8A7B-33CC9E7A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317" y="1554597"/>
            <a:ext cx="4077062" cy="1078872"/>
          </a:xfrm>
          <a:prstGeom prst="rect">
            <a:avLst/>
          </a:prstGeom>
        </p:spPr>
      </p:pic>
      <p:pic>
        <p:nvPicPr>
          <p:cNvPr id="9" name="그림 8" descr="라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FD147BE4-9EF6-1D9C-C58D-E05674B24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317" y="3212567"/>
            <a:ext cx="3903904" cy="1073003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C6C3845-24BA-74C1-E617-C9D50D9A0570}"/>
              </a:ext>
            </a:extLst>
          </p:cNvPr>
          <p:cNvSpPr/>
          <p:nvPr/>
        </p:nvSpPr>
        <p:spPr>
          <a:xfrm>
            <a:off x="1675528" y="1247962"/>
            <a:ext cx="1243712" cy="2519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자연 </a:t>
            </a:r>
            <a:r>
              <a:rPr lang="ko-KR" altLang="en-US" sz="1100" dirty="0" err="1"/>
              <a:t>단음계</a:t>
            </a:r>
            <a:endParaRPr lang="ko-KR" altLang="en-US" sz="11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BE90A44-0355-380F-6F21-2C74D45002FB}"/>
              </a:ext>
            </a:extLst>
          </p:cNvPr>
          <p:cNvSpPr/>
          <p:nvPr/>
        </p:nvSpPr>
        <p:spPr>
          <a:xfrm>
            <a:off x="1675528" y="2935568"/>
            <a:ext cx="1243712" cy="2519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화성 </a:t>
            </a:r>
            <a:r>
              <a:rPr lang="ko-KR" altLang="en-US" sz="1100" dirty="0" err="1"/>
              <a:t>단음계</a:t>
            </a:r>
            <a:endParaRPr lang="ko-KR" altLang="en-US" sz="11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6B1336B8-3A31-2C2A-6228-460A58A1DF91}"/>
              </a:ext>
            </a:extLst>
          </p:cNvPr>
          <p:cNvSpPr/>
          <p:nvPr/>
        </p:nvSpPr>
        <p:spPr>
          <a:xfrm>
            <a:off x="1675528" y="4646980"/>
            <a:ext cx="1243712" cy="2519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가락 </a:t>
            </a:r>
            <a:r>
              <a:rPr lang="ko-KR" altLang="en-US" sz="1100" dirty="0" err="1"/>
              <a:t>단음계</a:t>
            </a:r>
            <a:endParaRPr lang="ko-KR" alt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6903E-259D-7790-D37C-0414AD59EB14}"/>
              </a:ext>
            </a:extLst>
          </p:cNvPr>
          <p:cNvSpPr txBox="1"/>
          <p:nvPr/>
        </p:nvSpPr>
        <p:spPr>
          <a:xfrm>
            <a:off x="3107681" y="1230199"/>
            <a:ext cx="4698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음이름</a:t>
            </a:r>
            <a:r>
              <a:rPr lang="ko-KR" altLang="en-US" sz="1200" dirty="0"/>
              <a:t> ‘</a:t>
            </a:r>
            <a:r>
              <a:rPr lang="ko-KR" altLang="en-US" sz="1200" dirty="0" err="1"/>
              <a:t>라’를</a:t>
            </a:r>
            <a:r>
              <a:rPr lang="ko-KR" altLang="en-US" sz="1200" dirty="0"/>
              <a:t> 으뜸음으로 하고</a:t>
            </a:r>
            <a:r>
              <a:rPr lang="en-US" altLang="ko-KR" sz="1200" dirty="0"/>
              <a:t>, 2~3</a:t>
            </a:r>
            <a:r>
              <a:rPr lang="ko-KR" altLang="en-US" sz="1200" dirty="0"/>
              <a:t>음</a:t>
            </a:r>
            <a:r>
              <a:rPr lang="en-US" altLang="ko-KR" sz="1200" dirty="0"/>
              <a:t>, 5~6</a:t>
            </a:r>
            <a:r>
              <a:rPr lang="ko-KR" altLang="en-US" sz="1200" dirty="0"/>
              <a:t>음 사이가 반음인 음계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D2E25-356F-62C9-7ECC-F5BB02136543}"/>
              </a:ext>
            </a:extLst>
          </p:cNvPr>
          <p:cNvSpPr txBox="1"/>
          <p:nvPr/>
        </p:nvSpPr>
        <p:spPr>
          <a:xfrm>
            <a:off x="3107681" y="2935568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자연 단음계의 </a:t>
            </a:r>
            <a:r>
              <a:rPr lang="en-US" altLang="ko-KR" sz="1200" dirty="0"/>
              <a:t>7</a:t>
            </a:r>
            <a:r>
              <a:rPr lang="ko-KR" altLang="en-US" sz="1200" dirty="0"/>
              <a:t>음을 반음 올린 음계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A3CE2-5AA6-BC6E-3521-836A1D82CDDC}"/>
              </a:ext>
            </a:extLst>
          </p:cNvPr>
          <p:cNvSpPr txBox="1"/>
          <p:nvPr/>
        </p:nvSpPr>
        <p:spPr>
          <a:xfrm>
            <a:off x="3107681" y="4649730"/>
            <a:ext cx="7207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상행 시에는 자연 단음계의 </a:t>
            </a:r>
            <a:r>
              <a:rPr lang="en-US" altLang="ko-KR" sz="1200" dirty="0"/>
              <a:t>6</a:t>
            </a:r>
            <a:r>
              <a:rPr lang="ko-KR" altLang="en-US" sz="1200" dirty="0"/>
              <a:t>음과 </a:t>
            </a:r>
            <a:r>
              <a:rPr lang="en-US" altLang="ko-KR" sz="1200" dirty="0"/>
              <a:t>7</a:t>
            </a:r>
            <a:r>
              <a:rPr lang="ko-KR" altLang="en-US" sz="1200" dirty="0"/>
              <a:t>음을 반음 올리고</a:t>
            </a:r>
            <a:r>
              <a:rPr lang="en-US" altLang="ko-KR" sz="1200" dirty="0"/>
              <a:t>, </a:t>
            </a:r>
            <a:r>
              <a:rPr lang="ko-KR" altLang="en-US" sz="1200" dirty="0"/>
              <a:t>하행 시에는 반음 올린 음을 제자리로 돌린 음계</a:t>
            </a:r>
          </a:p>
        </p:txBody>
      </p:sp>
    </p:spTree>
    <p:extLst>
      <p:ext uri="{BB962C8B-B14F-4D97-AF65-F5344CB8AC3E}">
        <p14:creationId xmlns:p14="http://schemas.microsoft.com/office/powerpoint/2010/main" val="30507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693D-E16E-3C61-E716-FDA45F0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752461-CF2F-215F-D237-0FB186F05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C6BE88-70D3-3CC0-AE37-DB6ACE00B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0CE86502-C6E7-8A78-B258-8FD267B11386}"/>
              </a:ext>
            </a:extLst>
          </p:cNvPr>
          <p:cNvGrpSpPr>
            <a:grpSpLocks/>
          </p:cNvGrpSpPr>
          <p:nvPr/>
        </p:nvGrpSpPr>
        <p:grpSpPr bwMode="auto">
          <a:xfrm>
            <a:off x="11242343" y="745457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333214A-89D1-2E9A-E16F-BA3BAE1CC45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4635738-DC30-5F73-A823-D580BB0F9696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15488473-21A0-9BC4-265C-FFADFF947EE7}"/>
              </a:ext>
            </a:extLst>
          </p:cNvPr>
          <p:cNvGrpSpPr>
            <a:grpSpLocks/>
          </p:cNvGrpSpPr>
          <p:nvPr/>
        </p:nvGrpSpPr>
        <p:grpSpPr bwMode="auto">
          <a:xfrm>
            <a:off x="11242343" y="1859580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76C2C43F-F044-87BD-BAD7-D160C3A8E62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BDB388E-95A1-E97F-5F4B-9D3887E8C51D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8" name="1단원_교과서_17쪽_QR07_1.떠나가는 배(노래)">
            <a:hlinkClick r:id="" action="ppaction://media"/>
            <a:extLst>
              <a:ext uri="{FF2B5EF4-FFF2-40B4-BE49-F238E27FC236}">
                <a16:creationId xmlns:a16="http://schemas.microsoft.com/office/drawing/2014/main" id="{4CD3A3CE-8F0F-9C48-22DF-808605A1C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000" y="408799"/>
            <a:ext cx="406400" cy="406400"/>
          </a:xfrm>
          <a:prstGeom prst="rect">
            <a:avLst/>
          </a:prstGeom>
        </p:spPr>
      </p:pic>
      <p:pic>
        <p:nvPicPr>
          <p:cNvPr id="19" name="1단원_교과서_17쪽_QR07_2.떠나가는 배(반주)">
            <a:hlinkClick r:id="" action="ppaction://media"/>
            <a:extLst>
              <a:ext uri="{FF2B5EF4-FFF2-40B4-BE49-F238E27FC236}">
                <a16:creationId xmlns:a16="http://schemas.microsoft.com/office/drawing/2014/main" id="{5E56CDD4-0F23-A328-9088-4D5BFB5445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4101" y="1530013"/>
            <a:ext cx="406400" cy="406400"/>
          </a:xfrm>
          <a:prstGeom prst="rect">
            <a:avLst/>
          </a:prstGeom>
        </p:spPr>
      </p:pic>
      <p:pic>
        <p:nvPicPr>
          <p:cNvPr id="5" name="그림 4" descr="텍스트, 폰트, 번호이(가) 표시된 사진&#10;&#10;자동 생성된 설명">
            <a:extLst>
              <a:ext uri="{FF2B5EF4-FFF2-40B4-BE49-F238E27FC236}">
                <a16:creationId xmlns:a16="http://schemas.microsoft.com/office/drawing/2014/main" id="{12048E5D-1ACB-B89F-2C1A-9608A411C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949" y="1025763"/>
            <a:ext cx="7556421" cy="48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13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130</Words>
  <Application>Microsoft Office PowerPoint</Application>
  <PresentationFormat>와이드스크린</PresentationFormat>
  <Paragraphs>37</Paragraphs>
  <Slides>6</Slides>
  <Notes>4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6" baseType="lpstr">
      <vt:lpstr>나눔고딕</vt:lpstr>
      <vt:lpstr>Times New Roman</vt:lpstr>
      <vt:lpstr>맑은 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156</cp:revision>
  <dcterms:created xsi:type="dcterms:W3CDTF">2024-07-03T01:17:18Z</dcterms:created>
  <dcterms:modified xsi:type="dcterms:W3CDTF">2025-04-25T04:51:27Z</dcterms:modified>
</cp:coreProperties>
</file>