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sldIdLst>
    <p:sldId id="292" r:id="rId5"/>
    <p:sldId id="298" r:id="rId6"/>
    <p:sldId id="297" r:id="rId7"/>
    <p:sldId id="328" r:id="rId8"/>
    <p:sldId id="317" r:id="rId9"/>
    <p:sldId id="331" r:id="rId10"/>
    <p:sldId id="315" r:id="rId11"/>
    <p:sldId id="320" r:id="rId12"/>
    <p:sldId id="321" r:id="rId13"/>
    <p:sldId id="322" r:id="rId14"/>
    <p:sldId id="332" r:id="rId15"/>
    <p:sldId id="323" r:id="rId16"/>
    <p:sldId id="295" r:id="rId17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Spoqa Han Sans Neo" panose="020B0600000101010101" charset="0"/>
      <p:regular r:id="rId20"/>
      <p:bold r:id="rId21"/>
      <p:italic r:id="rId22"/>
      <p:boldItalic r:id="rId23"/>
    </p:embeddedFont>
    <p:embeddedFont>
      <p:font typeface="나눔고딕" panose="020D0604000000000000" pitchFamily="50" charset="-127"/>
      <p:regular r:id="rId24"/>
      <p:bold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28"/>
            <p14:sldId id="317"/>
            <p14:sldId id="331"/>
            <p14:sldId id="315"/>
            <p14:sldId id="320"/>
            <p14:sldId id="321"/>
            <p14:sldId id="322"/>
            <p14:sldId id="332"/>
            <p14:sldId id="323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E8F8ED"/>
    <a:srgbClr val="1A4CC8"/>
    <a:srgbClr val="B4186E"/>
    <a:srgbClr val="EEF6FC"/>
    <a:srgbClr val="9832D6"/>
    <a:srgbClr val="B5A7D1"/>
    <a:srgbClr val="E2F2E2"/>
    <a:srgbClr val="FBE5F1"/>
    <a:srgbClr val="2B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4" autoAdjust="0"/>
    <p:restoredTop sz="97375" autoAdjust="0"/>
  </p:normalViewPr>
  <p:slideViewPr>
    <p:cSldViewPr snapToGrid="0" showGuides="1">
      <p:cViewPr>
        <p:scale>
          <a:sx n="100" d="100"/>
          <a:sy n="100" d="100"/>
        </p:scale>
        <p:origin x="486" y="1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1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2025-03-17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24631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54625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274292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92346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6033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33462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73895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78693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52646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5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76" r:id="rId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media" Target="../media/media10.mp3"/><Relationship Id="rId18" Type="http://schemas.openxmlformats.org/officeDocument/2006/relationships/audio" Target="../media/media12.mp3"/><Relationship Id="rId3" Type="http://schemas.microsoft.com/office/2007/relationships/media" Target="../media/media5.mp3"/><Relationship Id="rId21" Type="http://schemas.openxmlformats.org/officeDocument/2006/relationships/image" Target="../media/image10.png"/><Relationship Id="rId7" Type="http://schemas.microsoft.com/office/2007/relationships/media" Target="../media/media7.mp3"/><Relationship Id="rId12" Type="http://schemas.openxmlformats.org/officeDocument/2006/relationships/audio" Target="../media/media9.mp3"/><Relationship Id="rId17" Type="http://schemas.microsoft.com/office/2007/relationships/media" Target="../media/media12.mp3"/><Relationship Id="rId25" Type="http://schemas.openxmlformats.org/officeDocument/2006/relationships/image" Target="../media/image13.png"/><Relationship Id="rId2" Type="http://schemas.openxmlformats.org/officeDocument/2006/relationships/audio" Target="../media/media4.mp3"/><Relationship Id="rId16" Type="http://schemas.openxmlformats.org/officeDocument/2006/relationships/audio" Target="../media/media11.mp3"/><Relationship Id="rId20" Type="http://schemas.openxmlformats.org/officeDocument/2006/relationships/notesSlide" Target="../notesSlides/notesSlide6.xml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media" Target="../media/media9.mp3"/><Relationship Id="rId24" Type="http://schemas.openxmlformats.org/officeDocument/2006/relationships/image" Target="../media/image14.png"/><Relationship Id="rId5" Type="http://schemas.microsoft.com/office/2007/relationships/media" Target="../media/media6.mp3"/><Relationship Id="rId15" Type="http://schemas.microsoft.com/office/2007/relationships/media" Target="../media/media11.mp3"/><Relationship Id="rId23" Type="http://schemas.openxmlformats.org/officeDocument/2006/relationships/image" Target="../media/image12.png"/><Relationship Id="rId10" Type="http://schemas.openxmlformats.org/officeDocument/2006/relationships/audio" Target="../media/media8.mp3"/><Relationship Id="rId19" Type="http://schemas.openxmlformats.org/officeDocument/2006/relationships/slideLayout" Target="../slideLayouts/slideLayout4.xml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audio" Target="../media/media10.mp3"/><Relationship Id="rId2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latin typeface="+mj-ea"/>
                <a:ea typeface="+mj-ea"/>
              </a:rPr>
              <a:t>낭만주의 </a:t>
            </a:r>
            <a:r>
              <a:rPr kumimoji="1" lang="ko-KR" altLang="en-US" dirty="0">
                <a:solidFill>
                  <a:schemeClr val="tx1"/>
                </a:solidFill>
                <a:latin typeface="+mj-ea"/>
                <a:ea typeface="+mj-ea"/>
              </a:rPr>
              <a:t>음악</a:t>
            </a:r>
            <a:endParaRPr kumimoji="1"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Ⅲ.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94508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 72~74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78EFC6B-DB2B-BA3C-91BB-4C14BED080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57183" y="1950612"/>
            <a:ext cx="6657378" cy="96674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11317" y="1026028"/>
            <a:ext cx="6949110" cy="504899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F580F43-6E0F-1D32-A1FD-7066E3063E90}"/>
              </a:ext>
            </a:extLst>
          </p:cNvPr>
          <p:cNvSpPr/>
          <p:nvPr/>
        </p:nvSpPr>
        <p:spPr>
          <a:xfrm>
            <a:off x="4134356" y="4425889"/>
            <a:ext cx="4830020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마법에 걸려 백조로 변하는 공주와 그를 사랑한 왕자의 사랑 이야기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C56E406A-6D47-37B4-2F3B-9E41DA39D2A3}"/>
              </a:ext>
            </a:extLst>
          </p:cNvPr>
          <p:cNvSpPr/>
          <p:nvPr/>
        </p:nvSpPr>
        <p:spPr>
          <a:xfrm>
            <a:off x="4134356" y="3741366"/>
            <a:ext cx="4830020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볼쇼이 극장에서 초연된 발레 모음곡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1E6D8418-E17D-C373-6F5D-CC9EEF152CDF}"/>
              </a:ext>
            </a:extLst>
          </p:cNvPr>
          <p:cNvSpPr/>
          <p:nvPr/>
        </p:nvSpPr>
        <p:spPr>
          <a:xfrm>
            <a:off x="4134356" y="5110412"/>
            <a:ext cx="4830020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발레 전체에서 </a:t>
            </a:r>
            <a:r>
              <a:rPr lang="ko-KR" altLang="en-US" sz="1200" dirty="0" err="1">
                <a:solidFill>
                  <a:srgbClr val="7030A0"/>
                </a:solidFill>
              </a:rPr>
              <a:t>오데트</a:t>
            </a:r>
            <a:r>
              <a:rPr lang="ko-KR" altLang="en-US" sz="1200" dirty="0">
                <a:solidFill>
                  <a:srgbClr val="7030A0"/>
                </a:solidFill>
              </a:rPr>
              <a:t> 공주가 등장할 때마다 연주되는 곡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47ABC7B-8F94-E2BD-5878-7C33D0C34BFB}"/>
              </a:ext>
            </a:extLst>
          </p:cNvPr>
          <p:cNvSpPr/>
          <p:nvPr/>
        </p:nvSpPr>
        <p:spPr>
          <a:xfrm>
            <a:off x="11226341" y="434878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pic>
        <p:nvPicPr>
          <p:cNvPr id="2" name="[아침나라 중음①]_3단원_교과서_74쪽_5.Tchaikovsky 백조의 호수_음원편집">
            <a:hlinkClick r:id="" action="ppaction://media"/>
            <a:extLst>
              <a:ext uri="{FF2B5EF4-FFF2-40B4-BE49-F238E27FC236}">
                <a16:creationId xmlns:a16="http://schemas.microsoft.com/office/drawing/2014/main" id="{D775261C-A55B-0A2F-2378-787D8C91D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2552" y="803142"/>
            <a:ext cx="445772" cy="44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011317" y="1026028"/>
            <a:ext cx="6949110" cy="504899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C56E406A-6D47-37B4-2F3B-9E41DA39D2A3}"/>
              </a:ext>
            </a:extLst>
          </p:cNvPr>
          <p:cNvSpPr/>
          <p:nvPr/>
        </p:nvSpPr>
        <p:spPr>
          <a:xfrm>
            <a:off x="3118356" y="2260660"/>
            <a:ext cx="3307844" cy="1562039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rgbClr val="7030A0"/>
                </a:solidFill>
              </a:rPr>
              <a:t>제</a:t>
            </a:r>
            <a:r>
              <a:rPr lang="en-US" altLang="ko-KR" sz="1200" b="1" dirty="0">
                <a:solidFill>
                  <a:srgbClr val="7030A0"/>
                </a:solidFill>
              </a:rPr>
              <a:t>1</a:t>
            </a:r>
            <a:r>
              <a:rPr lang="ko-KR" altLang="en-US" sz="1200" b="1" dirty="0">
                <a:solidFill>
                  <a:srgbClr val="7030A0"/>
                </a:solidFill>
              </a:rPr>
              <a:t>막</a:t>
            </a:r>
            <a:endParaRPr lang="en-US" altLang="ko-KR" sz="1200" b="1" dirty="0">
              <a:solidFill>
                <a:srgbClr val="7030A0"/>
              </a:solidFill>
            </a:endParaRPr>
          </a:p>
          <a:p>
            <a:pPr algn="ctr"/>
            <a:r>
              <a:rPr lang="ko-KR" altLang="en-US" sz="1200" dirty="0" err="1">
                <a:solidFill>
                  <a:srgbClr val="7030A0"/>
                </a:solidFill>
              </a:rPr>
              <a:t>지그프리드</a:t>
            </a:r>
            <a:r>
              <a:rPr lang="ko-KR" altLang="en-US" sz="1200" dirty="0">
                <a:solidFill>
                  <a:srgbClr val="7030A0"/>
                </a:solidFill>
              </a:rPr>
              <a:t> 왕자의 자유로운 생활을 걱정하는 여왕은 다음 왕실 무도회에서 신부를 정해야 한다고 말한다</a:t>
            </a:r>
            <a:r>
              <a:rPr lang="en-US" altLang="ko-KR" sz="1200" dirty="0">
                <a:solidFill>
                  <a:srgbClr val="7030A0"/>
                </a:solidFill>
              </a:rPr>
              <a:t>. </a:t>
            </a:r>
            <a:r>
              <a:rPr lang="ko-KR" altLang="en-US" sz="1200" dirty="0">
                <a:solidFill>
                  <a:srgbClr val="7030A0"/>
                </a:solidFill>
              </a:rPr>
              <a:t>왕자의 친구들이 기분을 풀어주려 백조 사냥을 가자고 제안하고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 err="1">
                <a:solidFill>
                  <a:srgbClr val="7030A0"/>
                </a:solidFill>
              </a:rPr>
              <a:t>석궁을</a:t>
            </a:r>
            <a:r>
              <a:rPr lang="ko-KR" altLang="en-US" sz="1200" dirty="0">
                <a:solidFill>
                  <a:srgbClr val="7030A0"/>
                </a:solidFill>
              </a:rPr>
              <a:t> 들고 사냥을 나간다</a:t>
            </a:r>
            <a:r>
              <a:rPr lang="en-US" altLang="ko-KR" sz="1200" dirty="0">
                <a:solidFill>
                  <a:srgbClr val="7030A0"/>
                </a:solidFill>
              </a:rPr>
              <a:t>.</a:t>
            </a:r>
            <a:endParaRPr lang="ko-KR" altLang="en-US" sz="1200" dirty="0">
              <a:solidFill>
                <a:srgbClr val="7030A0"/>
              </a:solidFill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47ABC7B-8F94-E2BD-5878-7C33D0C34BFB}"/>
              </a:ext>
            </a:extLst>
          </p:cNvPr>
          <p:cNvSpPr/>
          <p:nvPr/>
        </p:nvSpPr>
        <p:spPr>
          <a:xfrm>
            <a:off x="11226341" y="434878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pic>
        <p:nvPicPr>
          <p:cNvPr id="2" name="[아침나라 중음①]_3단원_교과서_74쪽_5.Tchaikovsky 백조의 호수_음원편집">
            <a:hlinkClick r:id="" action="ppaction://media"/>
            <a:extLst>
              <a:ext uri="{FF2B5EF4-FFF2-40B4-BE49-F238E27FC236}">
                <a16:creationId xmlns:a16="http://schemas.microsoft.com/office/drawing/2014/main" id="{D775261C-A55B-0A2F-2378-787D8C91D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2552" y="803142"/>
            <a:ext cx="445772" cy="445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8E344D-602B-2D18-D41B-F48634798A25}"/>
              </a:ext>
            </a:extLst>
          </p:cNvPr>
          <p:cNvSpPr txBox="1"/>
          <p:nvPr/>
        </p:nvSpPr>
        <p:spPr>
          <a:xfrm>
            <a:off x="3011317" y="1688227"/>
            <a:ext cx="7924157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◆ 줄거리를 알아보자</a:t>
            </a:r>
            <a:r>
              <a:rPr lang="en-US" altLang="ko-KR" sz="1200" dirty="0">
                <a:latin typeface="+mn-ea"/>
              </a:rPr>
              <a:t>.</a:t>
            </a:r>
            <a:endParaRPr lang="ko-KR" altLang="en-US" sz="1200" dirty="0">
              <a:latin typeface="+mn-ea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499F7E4B-7AAF-38DD-7ED1-999DCFDDE788}"/>
              </a:ext>
            </a:extLst>
          </p:cNvPr>
          <p:cNvSpPr/>
          <p:nvPr/>
        </p:nvSpPr>
        <p:spPr>
          <a:xfrm>
            <a:off x="6652583" y="2260660"/>
            <a:ext cx="3307844" cy="1562039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rgbClr val="7030A0"/>
                </a:solidFill>
              </a:rPr>
              <a:t>제</a:t>
            </a:r>
            <a:r>
              <a:rPr lang="en-US" altLang="ko-KR" sz="1200" b="1" dirty="0">
                <a:solidFill>
                  <a:srgbClr val="7030A0"/>
                </a:solidFill>
              </a:rPr>
              <a:t>2</a:t>
            </a:r>
            <a:r>
              <a:rPr lang="ko-KR" altLang="en-US" sz="1200" b="1" dirty="0">
                <a:solidFill>
                  <a:srgbClr val="7030A0"/>
                </a:solidFill>
              </a:rPr>
              <a:t>막</a:t>
            </a:r>
            <a:endParaRPr lang="en-US" altLang="ko-KR" sz="1200" b="1" dirty="0">
              <a:solidFill>
                <a:srgbClr val="7030A0"/>
              </a:solidFill>
            </a:endParaRPr>
          </a:p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왕자는 호수 옆에 다다랐을 때 백조 무리 중 한 마리가 아름다운 아가씨 </a:t>
            </a:r>
            <a:r>
              <a:rPr lang="ko-KR" altLang="en-US" sz="1200" dirty="0" err="1">
                <a:solidFill>
                  <a:srgbClr val="7030A0"/>
                </a:solidFill>
              </a:rPr>
              <a:t>오데트로</a:t>
            </a:r>
            <a:r>
              <a:rPr lang="ko-KR" altLang="en-US" sz="1200" dirty="0">
                <a:solidFill>
                  <a:srgbClr val="7030A0"/>
                </a:solidFill>
              </a:rPr>
              <a:t> 변신하는 것을 보게 된다</a:t>
            </a:r>
            <a:r>
              <a:rPr lang="en-US" altLang="ko-KR" sz="1200" dirty="0">
                <a:solidFill>
                  <a:srgbClr val="7030A0"/>
                </a:solidFill>
              </a:rPr>
              <a:t>. </a:t>
            </a:r>
            <a:r>
              <a:rPr lang="ko-KR" altLang="en-US" sz="1200" dirty="0" err="1">
                <a:solidFill>
                  <a:srgbClr val="7030A0"/>
                </a:solidFill>
              </a:rPr>
              <a:t>지그프리드는</a:t>
            </a:r>
            <a:r>
              <a:rPr lang="ko-KR" altLang="en-US" sz="1200" dirty="0">
                <a:solidFill>
                  <a:srgbClr val="7030A0"/>
                </a:solidFill>
              </a:rPr>
              <a:t> </a:t>
            </a:r>
            <a:r>
              <a:rPr lang="ko-KR" altLang="en-US" sz="1200" dirty="0" err="1">
                <a:solidFill>
                  <a:srgbClr val="7030A0"/>
                </a:solidFill>
              </a:rPr>
              <a:t>석궁을</a:t>
            </a:r>
            <a:r>
              <a:rPr lang="ko-KR" altLang="en-US" sz="1200" dirty="0">
                <a:solidFill>
                  <a:srgbClr val="7030A0"/>
                </a:solidFill>
              </a:rPr>
              <a:t> 부수고 </a:t>
            </a:r>
            <a:r>
              <a:rPr lang="ko-KR" altLang="en-US" sz="1200" dirty="0" err="1">
                <a:solidFill>
                  <a:srgbClr val="7030A0"/>
                </a:solidFill>
              </a:rPr>
              <a:t>오데트의</a:t>
            </a:r>
            <a:r>
              <a:rPr lang="ko-KR" altLang="en-US" sz="1200" dirty="0">
                <a:solidFill>
                  <a:srgbClr val="7030A0"/>
                </a:solidFill>
              </a:rPr>
              <a:t> 신뢰를 </a:t>
            </a:r>
            <a:r>
              <a:rPr lang="ko-KR" altLang="en-US" sz="1200" dirty="0" err="1">
                <a:solidFill>
                  <a:srgbClr val="7030A0"/>
                </a:solidFill>
              </a:rPr>
              <a:t>얻게되지만</a:t>
            </a:r>
            <a:r>
              <a:rPr lang="ko-KR" altLang="en-US" sz="1200" dirty="0">
                <a:solidFill>
                  <a:srgbClr val="7030A0"/>
                </a:solidFill>
              </a:rPr>
              <a:t> 아침이 되면서 다시 백조로 변한다</a:t>
            </a:r>
            <a:r>
              <a:rPr lang="en-US" altLang="ko-KR" sz="1200" dirty="0">
                <a:solidFill>
                  <a:srgbClr val="7030A0"/>
                </a:solidFill>
              </a:rPr>
              <a:t>. </a:t>
            </a:r>
            <a:endParaRPr lang="ko-KR" altLang="en-US" sz="1200" dirty="0">
              <a:solidFill>
                <a:srgbClr val="7030A0"/>
              </a:solidFill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CF175B3C-6AF2-0EB8-8C90-935C1C231491}"/>
              </a:ext>
            </a:extLst>
          </p:cNvPr>
          <p:cNvSpPr/>
          <p:nvPr/>
        </p:nvSpPr>
        <p:spPr>
          <a:xfrm>
            <a:off x="3118356" y="3981510"/>
            <a:ext cx="3307844" cy="1562039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rgbClr val="7030A0"/>
                </a:solidFill>
              </a:rPr>
              <a:t>제</a:t>
            </a:r>
            <a:r>
              <a:rPr lang="en-US" altLang="ko-KR" sz="1200" b="1" dirty="0">
                <a:solidFill>
                  <a:srgbClr val="7030A0"/>
                </a:solidFill>
              </a:rPr>
              <a:t>3</a:t>
            </a:r>
            <a:r>
              <a:rPr lang="ko-KR" altLang="en-US" sz="1200" b="1" dirty="0">
                <a:solidFill>
                  <a:srgbClr val="7030A0"/>
                </a:solidFill>
              </a:rPr>
              <a:t>막</a:t>
            </a:r>
            <a:endParaRPr lang="en-US" altLang="ko-KR" sz="1200" b="1" dirty="0">
              <a:solidFill>
                <a:srgbClr val="7030A0"/>
              </a:solidFill>
            </a:endParaRPr>
          </a:p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무도회에 사악한 </a:t>
            </a:r>
            <a:r>
              <a:rPr lang="ko-KR" altLang="en-US" sz="1200" dirty="0" err="1">
                <a:solidFill>
                  <a:srgbClr val="7030A0"/>
                </a:solidFill>
              </a:rPr>
              <a:t>로트바르트가</a:t>
            </a:r>
            <a:r>
              <a:rPr lang="ko-KR" altLang="en-US" sz="1200" dirty="0">
                <a:solidFill>
                  <a:srgbClr val="7030A0"/>
                </a:solidFill>
              </a:rPr>
              <a:t> </a:t>
            </a:r>
            <a:r>
              <a:rPr lang="ko-KR" altLang="en-US" sz="1200" dirty="0" err="1">
                <a:solidFill>
                  <a:srgbClr val="7030A0"/>
                </a:solidFill>
              </a:rPr>
              <a:t>오데트와</a:t>
            </a:r>
            <a:r>
              <a:rPr lang="ko-KR" altLang="en-US" sz="1200" dirty="0">
                <a:solidFill>
                  <a:srgbClr val="7030A0"/>
                </a:solidFill>
              </a:rPr>
              <a:t> 똑같이 변신한 딸과 함께 무도회에 참석하고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</a:rPr>
              <a:t>왕자는 </a:t>
            </a:r>
            <a:r>
              <a:rPr lang="ko-KR" altLang="en-US" sz="1200" dirty="0" err="1">
                <a:solidFill>
                  <a:srgbClr val="7030A0"/>
                </a:solidFill>
              </a:rPr>
              <a:t>오데트로</a:t>
            </a:r>
            <a:r>
              <a:rPr lang="ko-KR" altLang="en-US" sz="1200" dirty="0">
                <a:solidFill>
                  <a:srgbClr val="7030A0"/>
                </a:solidFill>
              </a:rPr>
              <a:t> 착각하여 딸과 춤을 춘다</a:t>
            </a:r>
            <a:r>
              <a:rPr lang="en-US" altLang="ko-KR" sz="1200" dirty="0">
                <a:solidFill>
                  <a:srgbClr val="7030A0"/>
                </a:solidFill>
              </a:rPr>
              <a:t>. </a:t>
            </a:r>
            <a:r>
              <a:rPr lang="ko-KR" altLang="en-US" sz="1200" dirty="0">
                <a:solidFill>
                  <a:srgbClr val="7030A0"/>
                </a:solidFill>
              </a:rPr>
              <a:t>왕자는 그녀를 아내로 삼겠다고 맹세한다</a:t>
            </a:r>
            <a:r>
              <a:rPr lang="en-US" altLang="ko-KR" sz="1200" dirty="0">
                <a:solidFill>
                  <a:srgbClr val="7030A0"/>
                </a:solidFill>
              </a:rPr>
              <a:t>.</a:t>
            </a:r>
            <a:endParaRPr lang="ko-KR" altLang="en-US" sz="1200" dirty="0">
              <a:solidFill>
                <a:srgbClr val="7030A0"/>
              </a:solidFill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036E785-933A-0F94-31E1-BCE91E4CDDB8}"/>
              </a:ext>
            </a:extLst>
          </p:cNvPr>
          <p:cNvSpPr/>
          <p:nvPr/>
        </p:nvSpPr>
        <p:spPr>
          <a:xfrm>
            <a:off x="6652583" y="3981510"/>
            <a:ext cx="3307844" cy="1562039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rgbClr val="7030A0"/>
                </a:solidFill>
              </a:rPr>
              <a:t>제</a:t>
            </a:r>
            <a:r>
              <a:rPr lang="en-US" altLang="ko-KR" sz="1200" b="1" dirty="0">
                <a:solidFill>
                  <a:srgbClr val="7030A0"/>
                </a:solidFill>
              </a:rPr>
              <a:t>4</a:t>
            </a:r>
            <a:r>
              <a:rPr lang="ko-KR" altLang="en-US" sz="1200" b="1" dirty="0">
                <a:solidFill>
                  <a:srgbClr val="7030A0"/>
                </a:solidFill>
              </a:rPr>
              <a:t>막</a:t>
            </a:r>
            <a:endParaRPr lang="en-US" altLang="ko-KR" sz="1200" b="1" dirty="0">
              <a:solidFill>
                <a:srgbClr val="7030A0"/>
              </a:solidFill>
            </a:endParaRPr>
          </a:p>
          <a:p>
            <a:pPr algn="ctr"/>
            <a:r>
              <a:rPr lang="ko-KR" altLang="en-US" sz="1200" dirty="0" err="1">
                <a:solidFill>
                  <a:srgbClr val="7030A0"/>
                </a:solidFill>
              </a:rPr>
              <a:t>오데트는</a:t>
            </a:r>
            <a:r>
              <a:rPr lang="ko-KR" altLang="en-US" sz="1200" dirty="0">
                <a:solidFill>
                  <a:srgbClr val="7030A0"/>
                </a:solidFill>
              </a:rPr>
              <a:t> 왕자의 배신에 충격을 받고 죽음을 결심한다</a:t>
            </a:r>
            <a:r>
              <a:rPr lang="en-US" altLang="ko-KR" sz="1200" dirty="0">
                <a:solidFill>
                  <a:srgbClr val="7030A0"/>
                </a:solidFill>
              </a:rPr>
              <a:t>. </a:t>
            </a:r>
            <a:r>
              <a:rPr lang="ko-KR" altLang="en-US" sz="1200" dirty="0">
                <a:solidFill>
                  <a:srgbClr val="7030A0"/>
                </a:solidFill>
              </a:rPr>
              <a:t>왕자가 진심으로 사과하고 </a:t>
            </a:r>
            <a:r>
              <a:rPr lang="ko-KR" altLang="en-US" sz="1200" dirty="0" err="1">
                <a:solidFill>
                  <a:srgbClr val="7030A0"/>
                </a:solidFill>
              </a:rPr>
              <a:t>오데트가</a:t>
            </a:r>
            <a:r>
              <a:rPr lang="ko-KR" altLang="en-US" sz="1200" dirty="0">
                <a:solidFill>
                  <a:srgbClr val="7030A0"/>
                </a:solidFill>
              </a:rPr>
              <a:t> 용서하며 </a:t>
            </a:r>
            <a:r>
              <a:rPr lang="ko-KR" altLang="en-US" sz="1200" dirty="0" err="1">
                <a:solidFill>
                  <a:srgbClr val="7030A0"/>
                </a:solidFill>
              </a:rPr>
              <a:t>오데트</a:t>
            </a:r>
            <a:r>
              <a:rPr lang="ko-KR" altLang="en-US" sz="1200" dirty="0">
                <a:solidFill>
                  <a:srgbClr val="7030A0"/>
                </a:solidFill>
              </a:rPr>
              <a:t> 옆에서 죽는 것을 택하자 </a:t>
            </a:r>
            <a:r>
              <a:rPr lang="ko-KR" altLang="en-US" sz="1200" dirty="0" err="1">
                <a:solidFill>
                  <a:srgbClr val="7030A0"/>
                </a:solidFill>
              </a:rPr>
              <a:t>오데트의</a:t>
            </a:r>
            <a:r>
              <a:rPr lang="ko-KR" altLang="en-US" sz="1200" dirty="0">
                <a:solidFill>
                  <a:srgbClr val="7030A0"/>
                </a:solidFill>
              </a:rPr>
              <a:t> 저주가 풀리게 된다</a:t>
            </a:r>
            <a:r>
              <a:rPr lang="en-US" altLang="ko-KR" sz="1200" dirty="0">
                <a:solidFill>
                  <a:srgbClr val="7030A0"/>
                </a:solidFill>
              </a:rPr>
              <a:t>.</a:t>
            </a:r>
            <a:endParaRPr lang="ko-KR" altLang="en-US" sz="1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6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낭만주의 작곡가 알아보기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D9A3D22-2F1E-A7AE-C237-1D967DE837BF}"/>
              </a:ext>
            </a:extLst>
          </p:cNvPr>
          <p:cNvSpPr/>
          <p:nvPr/>
        </p:nvSpPr>
        <p:spPr>
          <a:xfrm>
            <a:off x="1135772" y="1516989"/>
            <a:ext cx="5894202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 err="1">
                <a:solidFill>
                  <a:schemeClr val="accent5">
                    <a:lumMod val="50000"/>
                  </a:schemeClr>
                </a:solidFill>
              </a:rPr>
              <a:t>차이콥스키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(Tchaikovsky, </a:t>
            </a:r>
            <a:r>
              <a:rPr lang="en-US" altLang="ko-KR" sz="1400" dirty="0" err="1">
                <a:solidFill>
                  <a:schemeClr val="accent5">
                    <a:lumMod val="50000"/>
                  </a:schemeClr>
                </a:solidFill>
              </a:rPr>
              <a:t>Pyotr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ko-KR" sz="1400" dirty="0" err="1">
                <a:solidFill>
                  <a:schemeClr val="accent5">
                    <a:lumMod val="50000"/>
                  </a:schemeClr>
                </a:solidFill>
              </a:rPr>
              <a:t>Il’yich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, 1840~1893,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러시아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063597-F3B6-C982-0F2C-1E1A13F2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13423" y="2858803"/>
            <a:ext cx="1918362" cy="18522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D809E-9A92-F208-8969-2880F15B4854}"/>
              </a:ext>
            </a:extLst>
          </p:cNvPr>
          <p:cNvSpPr txBox="1"/>
          <p:nvPr/>
        </p:nvSpPr>
        <p:spPr>
          <a:xfrm>
            <a:off x="3643003" y="2710996"/>
            <a:ext cx="8126751" cy="15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러시아 음악을 유럽의 전통 음악과 결합하여 민족적 예술 음악을 창조하였으며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무용의 반주 역할에만 머물러 있던 발레 음악을 예술 작품으로 끌어올렸다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교향곡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오페라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발레 음악 외에 다수의 </a:t>
            </a:r>
            <a:r>
              <a:rPr lang="ko-KR" altLang="en-US" sz="1600" dirty="0" err="1">
                <a:latin typeface="+mn-ea"/>
              </a:rPr>
              <a:t>실내악곡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협주곡 등을 남겼다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특히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그의 발레 음악은 독립적인 기악곡으로도 많이 연주된다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826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1804" y="3297406"/>
            <a:ext cx="5648392" cy="792000"/>
          </a:xfrm>
        </p:spPr>
        <p:txBody>
          <a:bodyPr/>
          <a:lstStyle/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낭만주의 음악을 감상하고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 </a:t>
            </a:r>
          </a:p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음악적 특징을 설명할 수 있다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.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낭만주의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 시대의 사회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문화적 배경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A48AFB-345E-8E0B-AE79-BE1602ABC551}"/>
              </a:ext>
            </a:extLst>
          </p:cNvPr>
          <p:cNvSpPr txBox="1"/>
          <p:nvPr/>
        </p:nvSpPr>
        <p:spPr>
          <a:xfrm>
            <a:off x="1615033" y="2589650"/>
            <a:ext cx="9510167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낭만주의는 </a:t>
            </a:r>
            <a:r>
              <a:rPr lang="en-US" altLang="ko-KR" sz="1400" dirty="0">
                <a:latin typeface="+mn-ea"/>
              </a:rPr>
              <a:t>19</a:t>
            </a:r>
            <a:r>
              <a:rPr lang="ko-KR" altLang="en-US" sz="1400" dirty="0">
                <a:latin typeface="+mn-ea"/>
              </a:rPr>
              <a:t>세기경 유럽에서 발생한 문예 사조를 말한다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당시는 프랑스 혁명의 영향으로 자유와 이상을 추구하게 되고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개인주의가 만연했다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또한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과학 기술의 발달과 산업 혁명이 시작되면서 도시 노동자들이 급격히 늘어났으며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교회는 점점 힘을 잃어 갔다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신흥 자본가들의 재력에 힘입어 흥행주가 공연을 주관하게 되고 직업 연주가들이 음악계를 주도하기 시작했다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9B027459-7941-973F-C0BE-16A866D236CB}"/>
              </a:ext>
            </a:extLst>
          </p:cNvPr>
          <p:cNvCxnSpPr>
            <a:cxnSpLocks/>
          </p:cNvCxnSpPr>
          <p:nvPr/>
        </p:nvCxnSpPr>
        <p:spPr>
          <a:xfrm>
            <a:off x="7013069" y="2928651"/>
            <a:ext cx="10031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8500BC47-1CF2-0B6E-D0EF-DCF53C331939}"/>
              </a:ext>
            </a:extLst>
          </p:cNvPr>
          <p:cNvSpPr/>
          <p:nvPr/>
        </p:nvSpPr>
        <p:spPr>
          <a:xfrm>
            <a:off x="7293016" y="1038001"/>
            <a:ext cx="4357287" cy="1094540"/>
          </a:xfrm>
          <a:prstGeom prst="roundRect">
            <a:avLst/>
          </a:prstGeom>
          <a:solidFill>
            <a:srgbClr val="FBE5F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</a:rPr>
              <a:t>프랑스 혁명</a:t>
            </a:r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</a:rPr>
              <a:t>&gt;</a:t>
            </a:r>
          </a:p>
          <a:p>
            <a:endParaRPr lang="en-US" altLang="ko-KR" sz="3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ko-KR" sz="3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• 1789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년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7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월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14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일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~ 1794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년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7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월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28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일에 발생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평등한 권리를 얻기 위한 구체제에 대한 반발로 발생</a:t>
            </a:r>
            <a:endParaRPr lang="en-US" altLang="ko-KR" sz="1200" dirty="0">
              <a:solidFill>
                <a:srgbClr val="B4186E"/>
              </a:solidFill>
            </a:endParaRPr>
          </a:p>
        </p:txBody>
      </p:sp>
      <p:sp>
        <p:nvSpPr>
          <p:cNvPr id="21" name="사각형: 모서리가 접힌 도형 20">
            <a:extLst>
              <a:ext uri="{FF2B5EF4-FFF2-40B4-BE49-F238E27FC236}">
                <a16:creationId xmlns:a16="http://schemas.microsoft.com/office/drawing/2014/main" id="{102433C2-1D1D-E9B9-B168-17BCA9F619BB}"/>
              </a:ext>
            </a:extLst>
          </p:cNvPr>
          <p:cNvSpPr/>
          <p:nvPr/>
        </p:nvSpPr>
        <p:spPr>
          <a:xfrm>
            <a:off x="900000" y="699000"/>
            <a:ext cx="1690800" cy="252000"/>
          </a:xfrm>
          <a:prstGeom prst="foldedCorner">
            <a:avLst/>
          </a:prstGeom>
          <a:solidFill>
            <a:schemeClr val="bg1"/>
          </a:solidFill>
          <a:ln w="9525">
            <a:solidFill>
              <a:srgbClr val="983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rgbClr val="7030A0"/>
                </a:solidFill>
                <a:latin typeface="+mn-ea"/>
              </a:rPr>
              <a:t>19</a:t>
            </a:r>
            <a:r>
              <a:rPr lang="ko-KR" altLang="en-US" sz="1200" b="1" dirty="0">
                <a:solidFill>
                  <a:srgbClr val="7030A0"/>
                </a:solidFill>
                <a:latin typeface="+mn-ea"/>
              </a:rPr>
              <a:t>세기</a:t>
            </a:r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D0DC33F9-A83A-6425-10A6-3607247D6CB1}"/>
              </a:ext>
            </a:extLst>
          </p:cNvPr>
          <p:cNvCxnSpPr>
            <a:cxnSpLocks/>
          </p:cNvCxnSpPr>
          <p:nvPr/>
        </p:nvCxnSpPr>
        <p:spPr>
          <a:xfrm flipV="1">
            <a:off x="7514654" y="2196955"/>
            <a:ext cx="364426" cy="4783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A5347F7D-C389-666F-3F91-5DA651F4CD68}"/>
              </a:ext>
            </a:extLst>
          </p:cNvPr>
          <p:cNvCxnSpPr>
            <a:cxnSpLocks/>
          </p:cNvCxnSpPr>
          <p:nvPr/>
        </p:nvCxnSpPr>
        <p:spPr>
          <a:xfrm>
            <a:off x="5953889" y="3246586"/>
            <a:ext cx="78981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746350B3-ABA0-B25A-FAD1-C62111EAEB38}"/>
              </a:ext>
            </a:extLst>
          </p:cNvPr>
          <p:cNvSpPr/>
          <p:nvPr/>
        </p:nvSpPr>
        <p:spPr>
          <a:xfrm>
            <a:off x="3688214" y="4325726"/>
            <a:ext cx="5363804" cy="1094540"/>
          </a:xfrm>
          <a:prstGeom prst="roundRect">
            <a:avLst/>
          </a:prstGeom>
          <a:solidFill>
            <a:srgbClr val="E8F8ED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rgbClr val="00602B"/>
                </a:solidFill>
              </a:rPr>
              <a:t>&lt;</a:t>
            </a:r>
            <a:r>
              <a:rPr lang="ko-KR" altLang="en-US" sz="1200" b="1" dirty="0">
                <a:solidFill>
                  <a:srgbClr val="00602B"/>
                </a:solidFill>
              </a:rPr>
              <a:t>산업 혁명</a:t>
            </a:r>
            <a:r>
              <a:rPr lang="en-US" altLang="ko-KR" sz="1200" b="1" dirty="0">
                <a:solidFill>
                  <a:srgbClr val="00602B"/>
                </a:solidFill>
              </a:rPr>
              <a:t>&gt;</a:t>
            </a:r>
          </a:p>
          <a:p>
            <a:endParaRPr lang="en-US" altLang="ko-KR" sz="300" b="1" dirty="0">
              <a:solidFill>
                <a:srgbClr val="00602B"/>
              </a:solidFill>
            </a:endParaRPr>
          </a:p>
          <a:p>
            <a:endParaRPr lang="en-US" altLang="ko-KR" sz="300" b="1" dirty="0">
              <a:solidFill>
                <a:srgbClr val="00602B"/>
              </a:solidFill>
            </a:endParaRPr>
          </a:p>
          <a:p>
            <a:r>
              <a:rPr lang="ko-KR" altLang="en-US" sz="1200" dirty="0">
                <a:solidFill>
                  <a:srgbClr val="00602B"/>
                </a:solidFill>
              </a:rPr>
              <a:t>증기기관의 발명과 기술 혁신으로</a:t>
            </a:r>
            <a:r>
              <a:rPr lang="en-US" altLang="ko-KR" sz="1200" dirty="0">
                <a:solidFill>
                  <a:srgbClr val="00602B"/>
                </a:solidFill>
              </a:rPr>
              <a:t>, </a:t>
            </a:r>
            <a:r>
              <a:rPr lang="ko-KR" altLang="en-US" sz="1200" dirty="0">
                <a:solidFill>
                  <a:srgbClr val="00602B"/>
                </a:solidFill>
              </a:rPr>
              <a:t>수공업적인 생산 체계에서 공장제 기계 공업으로 바뀌며 비약적인 생산력 증대를 가져왔다</a:t>
            </a:r>
            <a:r>
              <a:rPr lang="en-US" altLang="ko-KR" sz="1200" dirty="0">
                <a:solidFill>
                  <a:srgbClr val="00602B"/>
                </a:solidFill>
              </a:rPr>
              <a:t>.</a:t>
            </a: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72DFD919-77B7-B83F-AF70-0D23CC5E0BDF}"/>
              </a:ext>
            </a:extLst>
          </p:cNvPr>
          <p:cNvCxnSpPr>
            <a:cxnSpLocks/>
          </p:cNvCxnSpPr>
          <p:nvPr/>
        </p:nvCxnSpPr>
        <p:spPr>
          <a:xfrm flipH="1">
            <a:off x="6248400" y="3246586"/>
            <a:ext cx="121716" cy="97588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낭만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주의 음악의 특징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30B5BC7-2B8C-C2FA-0414-634E2F7A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74196" y="2934202"/>
            <a:ext cx="2161489" cy="181681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BB58F03-5A1E-7C5A-7880-1676BC4B9E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31326" y="2688910"/>
            <a:ext cx="2161489" cy="20621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747CD-69CE-3360-DE31-63ED30D44AB0}"/>
              </a:ext>
            </a:extLst>
          </p:cNvPr>
          <p:cNvSpPr txBox="1"/>
          <p:nvPr/>
        </p:nvSpPr>
        <p:spPr>
          <a:xfrm>
            <a:off x="1663152" y="4796544"/>
            <a:ext cx="2383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▲ 피아노 음악의 발달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9D21E-B063-495F-7229-E371553FBA82}"/>
              </a:ext>
            </a:extLst>
          </p:cNvPr>
          <p:cNvSpPr txBox="1"/>
          <p:nvPr/>
        </p:nvSpPr>
        <p:spPr>
          <a:xfrm>
            <a:off x="5396398" y="4796544"/>
            <a:ext cx="201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rgbClr val="00602B"/>
                </a:solidFill>
              </a:rPr>
              <a:t>▲ </a:t>
            </a:r>
            <a:r>
              <a:rPr lang="ko-KR" altLang="en-US" sz="1100" dirty="0" err="1">
                <a:solidFill>
                  <a:srgbClr val="00602B"/>
                </a:solidFill>
              </a:rPr>
              <a:t>예술가곡의</a:t>
            </a:r>
            <a:r>
              <a:rPr lang="ko-KR" altLang="en-US" sz="1100" dirty="0">
                <a:solidFill>
                  <a:srgbClr val="00602B"/>
                </a:solidFill>
              </a:rPr>
              <a:t> 등장과 발전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B718FC-6A2C-A4A9-DBB9-0E8D4AD996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723271" y="2855064"/>
            <a:ext cx="2080636" cy="1674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79C37D-AC71-6DA6-F018-FE21D7E8A4A8}"/>
              </a:ext>
            </a:extLst>
          </p:cNvPr>
          <p:cNvSpPr txBox="1"/>
          <p:nvPr/>
        </p:nvSpPr>
        <p:spPr>
          <a:xfrm>
            <a:off x="8757749" y="4796544"/>
            <a:ext cx="201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</a:rPr>
              <a:t>▲ 표제 음악의 발달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4B9EFB5D-6938-F3B9-BACD-B93545CB982C}"/>
              </a:ext>
            </a:extLst>
          </p:cNvPr>
          <p:cNvSpPr/>
          <p:nvPr/>
        </p:nvSpPr>
        <p:spPr>
          <a:xfrm>
            <a:off x="4817223" y="5124154"/>
            <a:ext cx="3189694" cy="428244"/>
          </a:xfrm>
          <a:prstGeom prst="roundRect">
            <a:avLst/>
          </a:prstGeom>
          <a:solidFill>
            <a:srgbClr val="E2F2E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rgbClr val="00602B"/>
                </a:solidFill>
              </a:rPr>
              <a:t>시와 음악이 조화를 이룬 </a:t>
            </a:r>
            <a:r>
              <a:rPr lang="ko-KR" altLang="en-US" sz="1200" dirty="0" err="1">
                <a:solidFill>
                  <a:srgbClr val="00602B"/>
                </a:solidFill>
              </a:rPr>
              <a:t>예술가곡이</a:t>
            </a:r>
            <a:r>
              <a:rPr lang="ko-KR" altLang="en-US" sz="1200" dirty="0">
                <a:solidFill>
                  <a:srgbClr val="00602B"/>
                </a:solidFill>
              </a:rPr>
              <a:t> 등장</a:t>
            </a:r>
            <a:endParaRPr lang="en-US" altLang="ko-KR" sz="1200" dirty="0">
              <a:solidFill>
                <a:srgbClr val="00602B"/>
              </a:solidFill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2DB1D833-B9EA-51C0-14CF-B71039BDAAC7}"/>
              </a:ext>
            </a:extLst>
          </p:cNvPr>
          <p:cNvSpPr/>
          <p:nvPr/>
        </p:nvSpPr>
        <p:spPr>
          <a:xfrm>
            <a:off x="8087829" y="5124154"/>
            <a:ext cx="3351519" cy="4282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회화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문학 등을 묘사하는 표제 음악의 발달</a:t>
            </a:r>
            <a:endParaRPr lang="en-US" altLang="ko-K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5FB620-3297-8B91-B38C-1C06FB543EA9}"/>
              </a:ext>
            </a:extLst>
          </p:cNvPr>
          <p:cNvSpPr txBox="1"/>
          <p:nvPr/>
        </p:nvSpPr>
        <p:spPr>
          <a:xfrm>
            <a:off x="1736151" y="1101410"/>
            <a:ext cx="9320469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문학에서 시작된 낭만주의 음악은 고전주의 형식의 틀을 벗어나고자 하였으며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개성과 감정을 중요시하였다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프랑스 혁명으로 인해 음악가는 궁중 후원에서 벗어나 자유롭게 활동할 수 있게 되고 느낌이나 감정을 자유롭게 표현하며 일반 시민까지 음악을 즐길 수 있게 되었다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산업 혁명의 대도시 계획으로 도시 안에 오페라 극장이나 연주회장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음악교육기관 등이 등장하게 되며 새로운 악기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튜바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색소폰 등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가 탄생되었다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A494FBD9-7269-5CB9-C1FD-E65585FD1388}"/>
              </a:ext>
            </a:extLst>
          </p:cNvPr>
          <p:cNvSpPr/>
          <p:nvPr/>
        </p:nvSpPr>
        <p:spPr>
          <a:xfrm>
            <a:off x="900000" y="5133842"/>
            <a:ext cx="3994008" cy="62977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산업 혁명의 영향으로 피아노의 대량 생산이 가능해지고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가격이 </a:t>
            </a:r>
            <a:r>
              <a:rPr lang="ko-KR" altLang="en-US" sz="1200" dirty="0" err="1">
                <a:solidFill>
                  <a:schemeClr val="accent4">
                    <a:lumMod val="50000"/>
                  </a:schemeClr>
                </a:solidFill>
              </a:rPr>
              <a:t>저렴해지며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 피아노가 발달되었다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4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7" grpId="0" animBg="1"/>
      <p:bldP spid="17" grpId="1" animBg="1"/>
      <p:bldP spid="18" grpId="0" animBg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75791" y="1125597"/>
            <a:ext cx="7024209" cy="545682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0485118" y="412178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18C49D4-E3BD-8B6F-8D58-2E1101E8C7E6}"/>
              </a:ext>
            </a:extLst>
          </p:cNvPr>
          <p:cNvSpPr/>
          <p:nvPr/>
        </p:nvSpPr>
        <p:spPr>
          <a:xfrm>
            <a:off x="11098243" y="420959"/>
            <a:ext cx="572930" cy="25199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rgbClr val="002060"/>
                </a:solidFill>
                <a:latin typeface="+mn-ea"/>
              </a:rPr>
              <a:t>A</a:t>
            </a:r>
            <a:endParaRPr lang="ko-KR" altLang="en-US" sz="1100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5FC7BDB5-D0E6-E20C-04C5-1D0A88367992}"/>
              </a:ext>
            </a:extLst>
          </p:cNvPr>
          <p:cNvSpPr/>
          <p:nvPr/>
        </p:nvSpPr>
        <p:spPr>
          <a:xfrm>
            <a:off x="11098243" y="1419280"/>
            <a:ext cx="572930" cy="25199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rgbClr val="002060"/>
                </a:solidFill>
                <a:latin typeface="+mn-ea"/>
              </a:rPr>
              <a:t>B</a:t>
            </a:r>
            <a:endParaRPr lang="ko-KR" altLang="en-US" sz="1100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99F3C06D-D91A-AD1E-0723-16515640AB91}"/>
              </a:ext>
            </a:extLst>
          </p:cNvPr>
          <p:cNvSpPr/>
          <p:nvPr/>
        </p:nvSpPr>
        <p:spPr>
          <a:xfrm>
            <a:off x="11098243" y="2417600"/>
            <a:ext cx="572930" cy="25199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rgbClr val="002060"/>
                </a:solidFill>
                <a:latin typeface="+mn-ea"/>
              </a:rPr>
              <a:t>Coda</a:t>
            </a:r>
            <a:endParaRPr lang="ko-KR" altLang="en-US" sz="1100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3F7649-28F0-0BFA-EA1B-D0329A104264}"/>
              </a:ext>
            </a:extLst>
          </p:cNvPr>
          <p:cNvSpPr txBox="1"/>
          <p:nvPr/>
        </p:nvSpPr>
        <p:spPr>
          <a:xfrm>
            <a:off x="1075791" y="1806571"/>
            <a:ext cx="3376838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◆ 변화되는 </a:t>
            </a:r>
            <a:r>
              <a:rPr lang="ko-KR" altLang="en-US" sz="1400" dirty="0" err="1">
                <a:latin typeface="+mn-ea"/>
              </a:rPr>
              <a:t>빠르기말의</a:t>
            </a:r>
            <a:r>
              <a:rPr lang="ko-KR" altLang="en-US" sz="1400" dirty="0">
                <a:latin typeface="+mn-ea"/>
              </a:rPr>
              <a:t> 뜻을 알아보자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pic>
        <p:nvPicPr>
          <p:cNvPr id="4" name="그림 3" descr="라인, 도표, 폰트이(가) 표시된 사진&#10;&#10;자동 생성된 설명">
            <a:extLst>
              <a:ext uri="{FF2B5EF4-FFF2-40B4-BE49-F238E27FC236}">
                <a16:creationId xmlns:a16="http://schemas.microsoft.com/office/drawing/2014/main" id="{6201746D-F7E8-5BF8-3564-C4BE680B76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545" y="2399415"/>
            <a:ext cx="6695831" cy="1584366"/>
          </a:xfrm>
          <a:prstGeom prst="rect">
            <a:avLst/>
          </a:prstGeom>
        </p:spPr>
      </p:pic>
      <p:pic>
        <p:nvPicPr>
          <p:cNvPr id="14" name="그림 13" descr="스케치, 그림, 도표, 라인이(가) 표시된 사진&#10;&#10;자동 생성된 설명">
            <a:extLst>
              <a:ext uri="{FF2B5EF4-FFF2-40B4-BE49-F238E27FC236}">
                <a16:creationId xmlns:a16="http://schemas.microsoft.com/office/drawing/2014/main" id="{D70D9483-087A-4783-E8D4-CAA942268D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391" y="4201597"/>
            <a:ext cx="6636365" cy="1801389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5DC1EE49-C1A8-31EF-157A-634A1CC42105}"/>
              </a:ext>
            </a:extLst>
          </p:cNvPr>
          <p:cNvSpPr/>
          <p:nvPr/>
        </p:nvSpPr>
        <p:spPr>
          <a:xfrm>
            <a:off x="3364803" y="2333933"/>
            <a:ext cx="1604093" cy="25199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빠르고 열정적으로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29513B93-EABF-3FCB-4F97-9E14FCDD721C}"/>
              </a:ext>
            </a:extLst>
          </p:cNvPr>
          <p:cNvSpPr/>
          <p:nvPr/>
        </p:nvSpPr>
        <p:spPr>
          <a:xfrm>
            <a:off x="3707703" y="4137258"/>
            <a:ext cx="1985093" cy="25199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보통 빠르기로 노래하듯이</a:t>
            </a:r>
          </a:p>
        </p:txBody>
      </p:sp>
      <p:pic>
        <p:nvPicPr>
          <p:cNvPr id="18" name="[아침나라 중음①]_3단원_교과서_72쪽_1_환상즉흥곡_음원편집_A">
            <a:hlinkClick r:id="" action="ppaction://media"/>
            <a:extLst>
              <a:ext uri="{FF2B5EF4-FFF2-40B4-BE49-F238E27FC236}">
                <a16:creationId xmlns:a16="http://schemas.microsoft.com/office/drawing/2014/main" id="{6362A501-4E47-421A-807D-A56685961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76045" y="781642"/>
            <a:ext cx="417326" cy="417326"/>
          </a:xfrm>
          <a:prstGeom prst="rect">
            <a:avLst/>
          </a:prstGeom>
        </p:spPr>
      </p:pic>
      <p:pic>
        <p:nvPicPr>
          <p:cNvPr id="19" name="[아침나라 중음①]_3단원_교과서_72쪽_1_환상즉흥곡_음원편집_B">
            <a:hlinkClick r:id="" action="ppaction://media"/>
            <a:extLst>
              <a:ext uri="{FF2B5EF4-FFF2-40B4-BE49-F238E27FC236}">
                <a16:creationId xmlns:a16="http://schemas.microsoft.com/office/drawing/2014/main" id="{61F3034B-BCF9-A654-A5DE-BDE06940C8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76045" y="1818074"/>
            <a:ext cx="417326" cy="417326"/>
          </a:xfrm>
          <a:prstGeom prst="rect">
            <a:avLst/>
          </a:prstGeom>
        </p:spPr>
      </p:pic>
      <p:pic>
        <p:nvPicPr>
          <p:cNvPr id="20" name="[아침나라 중음①]_3단원_교과서_72쪽_1_환상즉흥곡_음원편집_Coda">
            <a:hlinkClick r:id="" action="ppaction://media"/>
            <a:extLst>
              <a:ext uri="{FF2B5EF4-FFF2-40B4-BE49-F238E27FC236}">
                <a16:creationId xmlns:a16="http://schemas.microsoft.com/office/drawing/2014/main" id="{2523A14F-244A-D51B-FF1F-0AAEB1E0BD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76045" y="2812046"/>
            <a:ext cx="417326" cy="417326"/>
          </a:xfrm>
          <a:prstGeom prst="rect">
            <a:avLst/>
          </a:prstGeom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0A7EB6D7-7EA9-9F1F-7616-512B15A1054C}"/>
              </a:ext>
            </a:extLst>
          </p:cNvPr>
          <p:cNvSpPr/>
          <p:nvPr/>
        </p:nvSpPr>
        <p:spPr>
          <a:xfrm>
            <a:off x="8282223" y="3673188"/>
            <a:ext cx="3388949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친구인 피아니스트 </a:t>
            </a:r>
            <a:r>
              <a:rPr lang="ko-KR" altLang="en-US" sz="1200" dirty="0" err="1">
                <a:solidFill>
                  <a:srgbClr val="7030A0"/>
                </a:solidFill>
              </a:rPr>
              <a:t>줄르</a:t>
            </a:r>
            <a:r>
              <a:rPr lang="ko-KR" altLang="en-US" sz="1200" dirty="0">
                <a:solidFill>
                  <a:srgbClr val="7030A0"/>
                </a:solidFill>
              </a:rPr>
              <a:t> </a:t>
            </a:r>
            <a:r>
              <a:rPr lang="ko-KR" altLang="en-US" sz="1200" dirty="0" err="1">
                <a:solidFill>
                  <a:srgbClr val="7030A0"/>
                </a:solidFill>
              </a:rPr>
              <a:t>폰타나에게</a:t>
            </a:r>
            <a:r>
              <a:rPr lang="ko-KR" altLang="en-US" sz="1200" dirty="0">
                <a:solidFill>
                  <a:srgbClr val="7030A0"/>
                </a:solidFill>
              </a:rPr>
              <a:t> 헌정한 곡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22CF0FF0-5081-D490-F64E-21CBB1D8274E}"/>
              </a:ext>
            </a:extLst>
          </p:cNvPr>
          <p:cNvSpPr/>
          <p:nvPr/>
        </p:nvSpPr>
        <p:spPr>
          <a:xfrm>
            <a:off x="8282223" y="4256855"/>
            <a:ext cx="3388949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빠르고 현란한 기교가 나타나는 앞부분</a:t>
            </a:r>
            <a:r>
              <a:rPr lang="en-US" altLang="ko-KR" sz="1200" dirty="0">
                <a:solidFill>
                  <a:srgbClr val="7030A0"/>
                </a:solidFill>
              </a:rPr>
              <a:t>(A)</a:t>
            </a:r>
            <a:endParaRPr lang="ko-KR" altLang="en-US" sz="1200" dirty="0">
              <a:solidFill>
                <a:srgbClr val="7030A0"/>
              </a:solidFill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E2E91616-0427-46E4-FA8E-1C63329849ED}"/>
              </a:ext>
            </a:extLst>
          </p:cNvPr>
          <p:cNvSpPr/>
          <p:nvPr/>
        </p:nvSpPr>
        <p:spPr>
          <a:xfrm>
            <a:off x="8282223" y="4857251"/>
            <a:ext cx="3388949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서정적이고 아름다운 가락의 중간 부분</a:t>
            </a:r>
            <a:r>
              <a:rPr lang="en-US" altLang="ko-KR" sz="1200" dirty="0">
                <a:solidFill>
                  <a:srgbClr val="7030A0"/>
                </a:solidFill>
              </a:rPr>
              <a:t>(B)</a:t>
            </a:r>
            <a:endParaRPr lang="ko-KR" altLang="en-US" sz="1200" dirty="0">
              <a:solidFill>
                <a:srgbClr val="7030A0"/>
              </a:solidFill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B6A44C22-C7E2-63C7-3AB3-DCF6D26B70CF}"/>
              </a:ext>
            </a:extLst>
          </p:cNvPr>
          <p:cNvSpPr/>
          <p:nvPr/>
        </p:nvSpPr>
        <p:spPr>
          <a:xfrm>
            <a:off x="8282223" y="5438720"/>
            <a:ext cx="3388949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다시 앞부분이 반복되는 부분</a:t>
            </a:r>
            <a:r>
              <a:rPr lang="en-US" altLang="ko-KR" sz="1200" dirty="0">
                <a:solidFill>
                  <a:srgbClr val="7030A0"/>
                </a:solidFill>
              </a:rPr>
              <a:t>(Coda)</a:t>
            </a:r>
            <a:endParaRPr lang="ko-KR" altLang="en-US" sz="1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9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987895" y="990305"/>
            <a:ext cx="7024209" cy="545682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6444343" y="2415498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3F7649-28F0-0BFA-EA1B-D0329A104264}"/>
              </a:ext>
            </a:extLst>
          </p:cNvPr>
          <p:cNvSpPr txBox="1"/>
          <p:nvPr/>
        </p:nvSpPr>
        <p:spPr>
          <a:xfrm>
            <a:off x="987895" y="1671279"/>
            <a:ext cx="4799885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◆ 여러 연주자의 음원을 비교하여 감상해 보자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pic>
        <p:nvPicPr>
          <p:cNvPr id="4" name="그림 3" descr="라인, 도표, 폰트이(가) 표시된 사진&#10;&#10;자동 생성된 설명">
            <a:extLst>
              <a:ext uri="{FF2B5EF4-FFF2-40B4-BE49-F238E27FC236}">
                <a16:creationId xmlns:a16="http://schemas.microsoft.com/office/drawing/2014/main" id="{6201746D-F7E8-5BF8-3564-C4BE680B766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42009" y="2235400"/>
            <a:ext cx="4719943" cy="1116832"/>
          </a:xfrm>
          <a:prstGeom prst="rect">
            <a:avLst/>
          </a:prstGeom>
        </p:spPr>
      </p:pic>
      <p:pic>
        <p:nvPicPr>
          <p:cNvPr id="14" name="그림 13" descr="스케치, 그림, 도표, 라인이(가) 표시된 사진&#10;&#10;자동 생성된 설명">
            <a:extLst>
              <a:ext uri="{FF2B5EF4-FFF2-40B4-BE49-F238E27FC236}">
                <a16:creationId xmlns:a16="http://schemas.microsoft.com/office/drawing/2014/main" id="{D70D9483-087A-4783-E8D4-CAA942268D5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62967" y="3429000"/>
            <a:ext cx="4678025" cy="1269813"/>
          </a:xfrm>
          <a:prstGeom prst="rect">
            <a:avLst/>
          </a:prstGeom>
        </p:spPr>
      </p:pic>
      <p:pic>
        <p:nvPicPr>
          <p:cNvPr id="5" name="그림 4" descr="악보, 음악이(가) 표시된 사진&#10;&#10;자동 생성된 설명">
            <a:extLst>
              <a:ext uri="{FF2B5EF4-FFF2-40B4-BE49-F238E27FC236}">
                <a16:creationId xmlns:a16="http://schemas.microsoft.com/office/drawing/2014/main" id="{AD305309-2AB8-F6C6-19A5-955E3716FC8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62967" y="4775581"/>
            <a:ext cx="4678025" cy="1298715"/>
          </a:xfrm>
          <a:prstGeom prst="rect">
            <a:avLst/>
          </a:prstGeom>
        </p:spPr>
      </p:pic>
      <p:graphicFrame>
        <p:nvGraphicFramePr>
          <p:cNvPr id="6" name="표 7">
            <a:extLst>
              <a:ext uri="{FF2B5EF4-FFF2-40B4-BE49-F238E27FC236}">
                <a16:creationId xmlns:a16="http://schemas.microsoft.com/office/drawing/2014/main" id="{7DFB176E-EC19-98C4-42BE-450EBB33CB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380084"/>
              </p:ext>
            </p:extLst>
          </p:nvPr>
        </p:nvGraphicFramePr>
        <p:xfrm>
          <a:off x="6444343" y="2817143"/>
          <a:ext cx="5196116" cy="28176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27017">
                  <a:extLst>
                    <a:ext uri="{9D8B030D-6E8A-4147-A177-3AD203B41FA5}">
                      <a16:colId xmlns:a16="http://schemas.microsoft.com/office/drawing/2014/main" val="991086365"/>
                    </a:ext>
                  </a:extLst>
                </a:gridCol>
                <a:gridCol w="1523033">
                  <a:extLst>
                    <a:ext uri="{9D8B030D-6E8A-4147-A177-3AD203B41FA5}">
                      <a16:colId xmlns:a16="http://schemas.microsoft.com/office/drawing/2014/main" val="861216461"/>
                    </a:ext>
                  </a:extLst>
                </a:gridCol>
                <a:gridCol w="1523033">
                  <a:extLst>
                    <a:ext uri="{9D8B030D-6E8A-4147-A177-3AD203B41FA5}">
                      <a16:colId xmlns:a16="http://schemas.microsoft.com/office/drawing/2014/main" val="1910086695"/>
                    </a:ext>
                  </a:extLst>
                </a:gridCol>
                <a:gridCol w="1523033">
                  <a:extLst>
                    <a:ext uri="{9D8B030D-6E8A-4147-A177-3AD203B41FA5}">
                      <a16:colId xmlns:a16="http://schemas.microsoft.com/office/drawing/2014/main" val="389871077"/>
                    </a:ext>
                  </a:extLst>
                </a:gridCol>
              </a:tblGrid>
              <a:tr h="423248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아르투르</a:t>
                      </a:r>
                      <a:r>
                        <a:rPr lang="ko-KR" altLang="en-US" sz="1100" dirty="0"/>
                        <a:t> 루빈스타인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예브게니</a:t>
                      </a:r>
                      <a:r>
                        <a:rPr lang="ko-KR" altLang="en-US" sz="1100" dirty="0"/>
                        <a:t> 키신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다닐 </a:t>
                      </a:r>
                      <a:r>
                        <a:rPr lang="ko-KR" altLang="en-US" sz="1100" dirty="0" err="1"/>
                        <a:t>트리포노프</a:t>
                      </a:r>
                      <a:endParaRPr lang="ko-KR" alt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072130"/>
                  </a:ext>
                </a:extLst>
              </a:tr>
              <a:tr h="7981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/>
                        <a:t>A</a:t>
                      </a:r>
                      <a:endParaRPr lang="ko-KR" altLang="en-US" sz="11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462816"/>
                  </a:ext>
                </a:extLst>
              </a:tr>
              <a:tr h="7981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/>
                        <a:t>B</a:t>
                      </a:r>
                      <a:endParaRPr lang="ko-KR" altLang="en-US" sz="11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894799"/>
                  </a:ext>
                </a:extLst>
              </a:tr>
              <a:tr h="7981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/>
                        <a:t>Coda</a:t>
                      </a:r>
                      <a:endParaRPr lang="ko-KR" altLang="en-US" sz="11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93015"/>
                  </a:ext>
                </a:extLst>
              </a:tr>
            </a:tbl>
          </a:graphicData>
        </a:graphic>
      </p:graphicFrame>
      <p:pic>
        <p:nvPicPr>
          <p:cNvPr id="11" name="[아침나라 중음①]_3단원_교과서_72쪽_2.Arthur Rubinstein_ver_음원편집_B">
            <a:hlinkClick r:id="" action="ppaction://media"/>
            <a:extLst>
              <a:ext uri="{FF2B5EF4-FFF2-40B4-BE49-F238E27FC236}">
                <a16:creationId xmlns:a16="http://schemas.microsoft.com/office/drawing/2014/main" id="{18524D22-50A5-E4D9-B833-ED65E91C1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595757" y="4240723"/>
            <a:ext cx="444436" cy="444436"/>
          </a:xfrm>
          <a:prstGeom prst="rect">
            <a:avLst/>
          </a:prstGeom>
        </p:spPr>
      </p:pic>
      <p:pic>
        <p:nvPicPr>
          <p:cNvPr id="13" name="[아침나라 중음①]_3단원_교과서_72쪽_2.Arthur Rubinstein_ver_음원편집_A">
            <a:hlinkClick r:id="" action="ppaction://media"/>
            <a:extLst>
              <a:ext uri="{FF2B5EF4-FFF2-40B4-BE49-F238E27FC236}">
                <a16:creationId xmlns:a16="http://schemas.microsoft.com/office/drawing/2014/main" id="{13CCC0CB-C1B0-EB1B-EC61-D72F0B3E21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595757" y="3418438"/>
            <a:ext cx="444436" cy="444436"/>
          </a:xfrm>
          <a:prstGeom prst="rect">
            <a:avLst/>
          </a:prstGeom>
        </p:spPr>
      </p:pic>
      <p:pic>
        <p:nvPicPr>
          <p:cNvPr id="21" name="[아침나라 중음①]_3단원_교과서_72쪽_3.Daniil Trifonov_ver_음원편집_A">
            <a:hlinkClick r:id="" action="ppaction://media"/>
            <a:extLst>
              <a:ext uri="{FF2B5EF4-FFF2-40B4-BE49-F238E27FC236}">
                <a16:creationId xmlns:a16="http://schemas.microsoft.com/office/drawing/2014/main" id="{568276EE-E7C5-A0B5-8D48-EC3DF74DA1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696442" y="3418438"/>
            <a:ext cx="444436" cy="444436"/>
          </a:xfrm>
          <a:prstGeom prst="rect">
            <a:avLst/>
          </a:prstGeom>
        </p:spPr>
      </p:pic>
      <p:pic>
        <p:nvPicPr>
          <p:cNvPr id="22" name="[아침나라 중음①]_3단원_교과서_72쪽_3.Daniil Trifonov_ver_음원편집_B">
            <a:hlinkClick r:id="" action="ppaction://media"/>
            <a:extLst>
              <a:ext uri="{FF2B5EF4-FFF2-40B4-BE49-F238E27FC236}">
                <a16:creationId xmlns:a16="http://schemas.microsoft.com/office/drawing/2014/main" id="{9C89BE54-430F-F8A6-AE39-EC0534D2740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696442" y="4240723"/>
            <a:ext cx="444436" cy="444436"/>
          </a:xfrm>
          <a:prstGeom prst="rect">
            <a:avLst/>
          </a:prstGeom>
        </p:spPr>
      </p:pic>
      <p:pic>
        <p:nvPicPr>
          <p:cNvPr id="24" name="[아침나라 중음①]_3단원_교과서_72쪽_3.Daniil Trifonov_ver_음원편집_Coda_re">
            <a:hlinkClick r:id="" action="ppaction://media"/>
            <a:extLst>
              <a:ext uri="{FF2B5EF4-FFF2-40B4-BE49-F238E27FC236}">
                <a16:creationId xmlns:a16="http://schemas.microsoft.com/office/drawing/2014/main" id="{DEB18A52-8236-054D-2DAC-9A0771BF48A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696442" y="5037384"/>
            <a:ext cx="444436" cy="444436"/>
          </a:xfrm>
          <a:prstGeom prst="rect">
            <a:avLst/>
          </a:prstGeom>
        </p:spPr>
      </p:pic>
      <p:pic>
        <p:nvPicPr>
          <p:cNvPr id="25" name="[아침나라 중음①]_3단원_교과서_72쪽_2.Arthur Rubinstein_ver_음원편집_Coda_re">
            <a:hlinkClick r:id="" action="ppaction://media"/>
            <a:extLst>
              <a:ext uri="{FF2B5EF4-FFF2-40B4-BE49-F238E27FC236}">
                <a16:creationId xmlns:a16="http://schemas.microsoft.com/office/drawing/2014/main" id="{29638BB0-1878-6957-E1BF-E4F2C399A1A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595757" y="5037384"/>
            <a:ext cx="444436" cy="444436"/>
          </a:xfrm>
          <a:prstGeom prst="rect">
            <a:avLst/>
          </a:prstGeom>
        </p:spPr>
      </p:pic>
      <p:pic>
        <p:nvPicPr>
          <p:cNvPr id="26" name="[아침나라 중음①]_3단원_교과서_72쪽_4.Evegeny Kissin_ver_음원편집_A">
            <a:hlinkClick r:id="" action="ppaction://media"/>
            <a:extLst>
              <a:ext uri="{FF2B5EF4-FFF2-40B4-BE49-F238E27FC236}">
                <a16:creationId xmlns:a16="http://schemas.microsoft.com/office/drawing/2014/main" id="{D2F3A5D8-285E-6AF8-3C43-2C50B71D6F8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156254" y="3411582"/>
            <a:ext cx="444436" cy="444436"/>
          </a:xfrm>
          <a:prstGeom prst="rect">
            <a:avLst/>
          </a:prstGeom>
        </p:spPr>
      </p:pic>
      <p:pic>
        <p:nvPicPr>
          <p:cNvPr id="30" name="[아침나라 중음①]_3단원_교과서_72쪽_4.Evegeny Kissin_ver_음원편집_B">
            <a:hlinkClick r:id="" action="ppaction://media"/>
            <a:extLst>
              <a:ext uri="{FF2B5EF4-FFF2-40B4-BE49-F238E27FC236}">
                <a16:creationId xmlns:a16="http://schemas.microsoft.com/office/drawing/2014/main" id="{8AF7B232-3A06-178A-E88A-4E2D90CAF6B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173672" y="4240723"/>
            <a:ext cx="444436" cy="444436"/>
          </a:xfrm>
          <a:prstGeom prst="rect">
            <a:avLst/>
          </a:prstGeom>
        </p:spPr>
      </p:pic>
      <p:pic>
        <p:nvPicPr>
          <p:cNvPr id="31" name="[아침나라 중음①]_3단원_교과서_72쪽_4.Evegeny Kissin_ver_음원편집_Coda">
            <a:hlinkClick r:id="" action="ppaction://media"/>
            <a:extLst>
              <a:ext uri="{FF2B5EF4-FFF2-40B4-BE49-F238E27FC236}">
                <a16:creationId xmlns:a16="http://schemas.microsoft.com/office/drawing/2014/main" id="{B430581F-83FE-22ED-26B6-CB8C17A5093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173672" y="5037384"/>
            <a:ext cx="444436" cy="44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048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낭만주의 작곡가 알아보기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D9A3D22-2F1E-A7AE-C237-1D967DE837BF}"/>
              </a:ext>
            </a:extLst>
          </p:cNvPr>
          <p:cNvSpPr/>
          <p:nvPr/>
        </p:nvSpPr>
        <p:spPr>
          <a:xfrm>
            <a:off x="1135772" y="1516989"/>
            <a:ext cx="5894202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쇼팽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(Chopin, Frédéric François, 1810~1849,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폴란드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063597-F3B6-C982-0F2C-1E1A13F2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3556" y="2907407"/>
            <a:ext cx="1978097" cy="17550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D809E-9A92-F208-8969-2880F15B4854}"/>
              </a:ext>
            </a:extLst>
          </p:cNvPr>
          <p:cNvSpPr txBox="1"/>
          <p:nvPr/>
        </p:nvSpPr>
        <p:spPr>
          <a:xfrm>
            <a:off x="3643003" y="2710996"/>
            <a:ext cx="7901297" cy="15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폴란드 출신의 작곡가로 시적이고 낭만적인 내면의 세계를 담아낸 피아노곡을 주로 작곡하여 ‘피아노의 </a:t>
            </a:r>
            <a:r>
              <a:rPr lang="ko-KR" altLang="en-US" sz="1600" dirty="0" err="1">
                <a:latin typeface="+mn-ea"/>
              </a:rPr>
              <a:t>시인’이라</a:t>
            </a:r>
            <a:r>
              <a:rPr lang="ko-KR" altLang="en-US" sz="1600" dirty="0">
                <a:latin typeface="+mn-ea"/>
              </a:rPr>
              <a:t> 불린다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피아노 음악의 전 분야에 걸쳐 최고의 경지를 보여주었으며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특히 폴란드의 민속 춤곡인 </a:t>
            </a:r>
            <a:r>
              <a:rPr lang="ko-KR" altLang="en-US" sz="1600" dirty="0" err="1">
                <a:latin typeface="+mn-ea"/>
              </a:rPr>
              <a:t>마주르카와</a:t>
            </a:r>
            <a:r>
              <a:rPr lang="ko-KR" altLang="en-US" sz="1600" dirty="0">
                <a:latin typeface="+mn-ea"/>
              </a:rPr>
              <a:t> 폴로네즈를 예술 작품으로 승화시켰다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18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3594" y="995878"/>
            <a:ext cx="6135380" cy="475454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1271548" y="275617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pic>
        <p:nvPicPr>
          <p:cNvPr id="4" name="[아침나라 중음①]_3단원_교과서_73쪽_4.Schubert 마왕_음원편집">
            <a:hlinkClick r:id="" action="ppaction://media"/>
            <a:extLst>
              <a:ext uri="{FF2B5EF4-FFF2-40B4-BE49-F238E27FC236}">
                <a16:creationId xmlns:a16="http://schemas.microsoft.com/office/drawing/2014/main" id="{2C59A74D-4D16-F06C-E418-A9CE8C9A8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6013" y="687388"/>
            <a:ext cx="449262" cy="44926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FBF83CB-E6E7-9027-F440-7FC8EAAD71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51952" y="1613600"/>
            <a:ext cx="5758662" cy="1959379"/>
          </a:xfrm>
          <a:prstGeom prst="rect">
            <a:avLst/>
          </a:prstGeom>
        </p:spPr>
      </p:pic>
      <p:pic>
        <p:nvPicPr>
          <p:cNvPr id="12" name="그림 11" descr="도표, 텍스트, 라인이(가) 표시된 사진&#10;&#10;자동 생성된 설명">
            <a:extLst>
              <a:ext uri="{FF2B5EF4-FFF2-40B4-BE49-F238E27FC236}">
                <a16:creationId xmlns:a16="http://schemas.microsoft.com/office/drawing/2014/main" id="{C1C9D3C0-94CE-668E-ACE2-1AEAD14EC5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8808" y="3572979"/>
            <a:ext cx="5832000" cy="2603484"/>
          </a:xfrm>
          <a:prstGeom prst="rect">
            <a:avLst/>
          </a:prstGeom>
        </p:spPr>
      </p:pic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DB231FFF-D6D6-D697-E3D5-B1F1EE94EF68}"/>
              </a:ext>
            </a:extLst>
          </p:cNvPr>
          <p:cNvSpPr/>
          <p:nvPr/>
        </p:nvSpPr>
        <p:spPr>
          <a:xfrm>
            <a:off x="7397988" y="1349348"/>
            <a:ext cx="4357287" cy="2487882"/>
          </a:xfrm>
          <a:prstGeom prst="roundRect">
            <a:avLst/>
          </a:prstGeom>
          <a:solidFill>
            <a:srgbClr val="FBE5F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</a:rPr>
              <a:t>&lt;‘</a:t>
            </a:r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</a:rPr>
              <a:t>마왕</a:t>
            </a:r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</a:rPr>
              <a:t>’</a:t>
            </a:r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</a:rPr>
              <a:t>의 줄거리</a:t>
            </a:r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폭풍우가 몰아치는 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아버지가 아픈 아들을 안고 말을 타고 급히 집으로 달린다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마왕은 아들의 목숨을 노려 유혹하고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아들은 마왕을 보고 무서워하나 아버지는 마왕을 보지 못한다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무서움에 떠는 아들을 안심시키며 품에 안고 말을 달려 집에 도착하였을 때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아들은 이미 마왕에게 목숨을 빼앗긴 뒤였다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altLang="ko-KR" sz="1200" dirty="0">
              <a:solidFill>
                <a:srgbClr val="B4186E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858E9E05-FEEA-486F-75AE-99F41FABF34B}"/>
              </a:ext>
            </a:extLst>
          </p:cNvPr>
          <p:cNvSpPr/>
          <p:nvPr/>
        </p:nvSpPr>
        <p:spPr>
          <a:xfrm>
            <a:off x="3133725" y="1647825"/>
            <a:ext cx="2005013" cy="252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4B51DD5-4886-1035-6E9D-64E1602DED93}"/>
              </a:ext>
            </a:extLst>
          </p:cNvPr>
          <p:cNvSpPr/>
          <p:nvPr/>
        </p:nvSpPr>
        <p:spPr>
          <a:xfrm>
            <a:off x="4680585" y="3290890"/>
            <a:ext cx="1339216" cy="164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4E567CA6-5009-5237-5CCD-F37C788FBBBE}"/>
              </a:ext>
            </a:extLst>
          </p:cNvPr>
          <p:cNvSpPr/>
          <p:nvPr/>
        </p:nvSpPr>
        <p:spPr>
          <a:xfrm>
            <a:off x="7405217" y="4138008"/>
            <a:ext cx="4265956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괴테의 시 「</a:t>
            </a:r>
            <a:r>
              <a:rPr lang="ko-KR" altLang="en-US" sz="1200" dirty="0" err="1">
                <a:solidFill>
                  <a:srgbClr val="7030A0"/>
                </a:solidFill>
              </a:rPr>
              <a:t>마왕」에</a:t>
            </a:r>
            <a:r>
              <a:rPr lang="ko-KR" altLang="en-US" sz="1200" dirty="0">
                <a:solidFill>
                  <a:srgbClr val="7030A0"/>
                </a:solidFill>
              </a:rPr>
              <a:t> 곡을 붙인 </a:t>
            </a:r>
            <a:r>
              <a:rPr lang="ko-KR" altLang="en-US" sz="1200" dirty="0" err="1">
                <a:solidFill>
                  <a:srgbClr val="7030A0"/>
                </a:solidFill>
              </a:rPr>
              <a:t>예술가곡</a:t>
            </a:r>
            <a:endParaRPr lang="ko-KR" altLang="en-US" sz="1200" dirty="0">
              <a:solidFill>
                <a:srgbClr val="7030A0"/>
              </a:solidFill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7682FE97-4938-BB7D-5090-7E2E14178715}"/>
              </a:ext>
            </a:extLst>
          </p:cNvPr>
          <p:cNvSpPr/>
          <p:nvPr/>
        </p:nvSpPr>
        <p:spPr>
          <a:xfrm>
            <a:off x="7397989" y="4658962"/>
            <a:ext cx="4265956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독창과 피아노 반주 형태</a:t>
            </a: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63475C86-2314-FF3D-DB4D-BE38816E05B6}"/>
              </a:ext>
            </a:extLst>
          </p:cNvPr>
          <p:cNvSpPr/>
          <p:nvPr/>
        </p:nvSpPr>
        <p:spPr>
          <a:xfrm>
            <a:off x="7397988" y="5179916"/>
            <a:ext cx="4265956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rgbClr val="7030A0"/>
                </a:solidFill>
              </a:rPr>
              <a:t>독창자</a:t>
            </a:r>
            <a:r>
              <a:rPr lang="ko-KR" altLang="en-US" sz="1200" dirty="0">
                <a:solidFill>
                  <a:srgbClr val="7030A0"/>
                </a:solidFill>
              </a:rPr>
              <a:t> 한 명이 해설자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</a:rPr>
              <a:t>아버지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</a:rPr>
              <a:t>아들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</a:rPr>
              <a:t>마왕을 모두 표현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2E9E3414-5FCE-3595-3001-4A38D611D065}"/>
              </a:ext>
            </a:extLst>
          </p:cNvPr>
          <p:cNvSpPr/>
          <p:nvPr/>
        </p:nvSpPr>
        <p:spPr>
          <a:xfrm>
            <a:off x="7397988" y="5700870"/>
            <a:ext cx="4265956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등장인물과 시의 내용에 따라 반주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</a:rPr>
              <a:t>노래의 음색에도 변화</a:t>
            </a:r>
          </a:p>
        </p:txBody>
      </p:sp>
    </p:spTree>
    <p:extLst>
      <p:ext uri="{BB962C8B-B14F-4D97-AF65-F5344CB8AC3E}">
        <p14:creationId xmlns:p14="http://schemas.microsoft.com/office/powerpoint/2010/main" val="104206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낭만주의 작곡가 알아보기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D9A3D22-2F1E-A7AE-C237-1D967DE837BF}"/>
              </a:ext>
            </a:extLst>
          </p:cNvPr>
          <p:cNvSpPr/>
          <p:nvPr/>
        </p:nvSpPr>
        <p:spPr>
          <a:xfrm>
            <a:off x="1135772" y="1516989"/>
            <a:ext cx="5894202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슈베르트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(Schubert, Franz, 1797~1828,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오스트리아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063597-F3B6-C982-0F2C-1E1A13F2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97881" y="2803781"/>
            <a:ext cx="1949447" cy="17985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D809E-9A92-F208-8969-2880F15B4854}"/>
              </a:ext>
            </a:extLst>
          </p:cNvPr>
          <p:cNvSpPr txBox="1"/>
          <p:nvPr/>
        </p:nvSpPr>
        <p:spPr>
          <a:xfrm>
            <a:off x="3643003" y="2710996"/>
            <a:ext cx="7924157" cy="1891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오스트리아 태생의 슈베르트는 초기 독일 낭만파의 대표적 작곡가로 ‘가곡의 </a:t>
            </a:r>
            <a:r>
              <a:rPr lang="ko-KR" altLang="en-US" sz="1600" dirty="0" err="1">
                <a:latin typeface="+mn-ea"/>
              </a:rPr>
              <a:t>왕’으로</a:t>
            </a:r>
            <a:r>
              <a:rPr lang="ko-KR" altLang="en-US" sz="1600" dirty="0">
                <a:latin typeface="+mn-ea"/>
              </a:rPr>
              <a:t> 불린다</a:t>
            </a:r>
            <a:r>
              <a:rPr lang="en-US" altLang="ko-KR" sz="1600" dirty="0">
                <a:latin typeface="+mn-ea"/>
              </a:rPr>
              <a:t>. 31</a:t>
            </a:r>
            <a:r>
              <a:rPr lang="ko-KR" altLang="en-US" sz="1600" dirty="0">
                <a:latin typeface="+mn-ea"/>
              </a:rPr>
              <a:t>세의 짧은 생애에도 불구하고 오페라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실내악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피아노곡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교회 음악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가곡 등 모든 부문에 걸쳐 많은 곡을 남겼다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고전파 시대에는 그다지 주목받지 못했던 가곡을 아름다운 선율과 색채 넘치는 화성을 이용하여 독립된 주요한 음악의 한 분야로 승화시켰다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47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자주색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4284</TotalTime>
  <Words>747</Words>
  <Application>Microsoft Office PowerPoint</Application>
  <PresentationFormat>와이드스크린</PresentationFormat>
  <Paragraphs>95</Paragraphs>
  <Slides>13</Slides>
  <Notes>12</Notes>
  <HiddenSlides>0</HiddenSlides>
  <MMClips>15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Arial</vt:lpstr>
      <vt:lpstr>Spoqa Han Sans Neo</vt:lpstr>
      <vt:lpstr>나눔고딕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218</cp:revision>
  <dcterms:created xsi:type="dcterms:W3CDTF">2024-07-03T01:17:18Z</dcterms:created>
  <dcterms:modified xsi:type="dcterms:W3CDTF">2025-03-17T05:37:14Z</dcterms:modified>
</cp:coreProperties>
</file>