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298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나에겐 꿈이 있어요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12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악곡의 특징을 살려 우리말과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원어로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" t="6126" r="7270" b="7201"/>
          <a:stretch/>
        </p:blipFill>
        <p:spPr>
          <a:xfrm>
            <a:off x="2397696" y="1661160"/>
            <a:ext cx="243939" cy="4114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1970~80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년대 선풍적인 인기를 누렸던 스웨덴 출신의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인조 혼성 그룹 아바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(ABBA)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의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대표곡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중 하나다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아바의 노래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곡을 엮어 만든 뮤지컬 영화 「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맘마미아」에서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주인공 소피가 자신에게 펼쳐질 미래를 꿈꾸며 부르는 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반복되는 가락과 리듬이 온화하게 표현된 곡으로 자신의 꿈을 생각해 보고 노래 부르기 알맞다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2979281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E61B1D-122D-5FC7-F23E-42E20B8A7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832" y="1100000"/>
            <a:ext cx="4562336" cy="5022980"/>
          </a:xfrm>
          <a:prstGeom prst="rect">
            <a:avLst/>
          </a:prstGeom>
        </p:spPr>
      </p:pic>
      <p:pic>
        <p:nvPicPr>
          <p:cNvPr id="5" name="Q4.나에겐 꿈이 있어요-반주">
            <a:hlinkClick r:id="" action="ppaction://media"/>
            <a:extLst>
              <a:ext uri="{FF2B5EF4-FFF2-40B4-BE49-F238E27FC236}">
                <a16:creationId xmlns:a16="http://schemas.microsoft.com/office/drawing/2014/main" id="{EF994581-7C08-89AC-BE57-65CC95AA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63587" y="3249668"/>
            <a:ext cx="387645" cy="387645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9687169-765B-8397-DB58-97417F8448D3}"/>
              </a:ext>
            </a:extLst>
          </p:cNvPr>
          <p:cNvSpPr/>
          <p:nvPr/>
        </p:nvSpPr>
        <p:spPr bwMode="auto">
          <a:xfrm>
            <a:off x="11249803" y="1989878"/>
            <a:ext cx="437735" cy="22430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원어</a:t>
            </a:r>
          </a:p>
        </p:txBody>
      </p:sp>
      <p:pic>
        <p:nvPicPr>
          <p:cNvPr id="9" name="Q4.나에겐 꿈이 있어요-원어">
            <a:hlinkClick r:id="" action="ppaction://media"/>
            <a:extLst>
              <a:ext uri="{FF2B5EF4-FFF2-40B4-BE49-F238E27FC236}">
                <a16:creationId xmlns:a16="http://schemas.microsoft.com/office/drawing/2014/main" id="{445917C4-8667-3BFE-A08D-18C925295C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3370" y="2288398"/>
            <a:ext cx="387645" cy="387645"/>
          </a:xfrm>
          <a:prstGeom prst="rect">
            <a:avLst/>
          </a:prstGeom>
        </p:spPr>
      </p:pic>
      <p:pic>
        <p:nvPicPr>
          <p:cNvPr id="10" name="Q4.나에겐 꿈이 있어요-한글">
            <a:hlinkClick r:id="" action="ppaction://media"/>
            <a:extLst>
              <a:ext uri="{FF2B5EF4-FFF2-40B4-BE49-F238E27FC236}">
                <a16:creationId xmlns:a16="http://schemas.microsoft.com/office/drawing/2014/main" id="{5D1D1D28-8F1B-6788-E272-58E5620F90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3370" y="1298995"/>
            <a:ext cx="387645" cy="3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뮤지컬 「맘마미아」 알아보기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F24B850-6DB9-75C0-13B6-C7DC2D62A120}"/>
              </a:ext>
            </a:extLst>
          </p:cNvPr>
          <p:cNvSpPr/>
          <p:nvPr/>
        </p:nvSpPr>
        <p:spPr>
          <a:xfrm>
            <a:off x="733697" y="1211948"/>
            <a:ext cx="1811383" cy="33491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뮤지컬 「맘마미아」</a:t>
            </a:r>
          </a:p>
        </p:txBody>
      </p:sp>
      <p:sp>
        <p:nvSpPr>
          <p:cNvPr id="23" name="텍스트 개체 틀 1">
            <a:extLst>
              <a:ext uri="{FF2B5EF4-FFF2-40B4-BE49-F238E27FC236}">
                <a16:creationId xmlns:a16="http://schemas.microsoft.com/office/drawing/2014/main" id="{878FD57B-469B-DCF7-5039-595D1CB56D87}"/>
              </a:ext>
            </a:extLst>
          </p:cNvPr>
          <p:cNvSpPr txBox="1">
            <a:spLocks/>
          </p:cNvSpPr>
          <p:nvPr/>
        </p:nvSpPr>
        <p:spPr>
          <a:xfrm>
            <a:off x="2110740" y="1719017"/>
            <a:ext cx="8724900" cy="13975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결혼식을 앞둔 소피는 아버지를 찾기 위해 어머니의 옛 애인 세 명을 지중해의 외딴섬으로 자신의 결혼식에 초대한다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소피의 엄마 도나는 사랑했던 시절을 회상하며 샘이 아직도 자신을 사랑하고 있음을 느낀다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소피는 자신을 알기 위한 시간을 갖기 위해 결혼식을 미루고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샘의 청혼을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도나가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받아들이면서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도나와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샘의 결혼식으로 바뀐다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소피는 약혼자 스카이와 함께 자신의 꿈을 펼칠 것을 결심한다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B4B10E5-D28A-9BC0-80D1-61A8D1244343}"/>
              </a:ext>
            </a:extLst>
          </p:cNvPr>
          <p:cNvSpPr/>
          <p:nvPr/>
        </p:nvSpPr>
        <p:spPr>
          <a:xfrm>
            <a:off x="870857" y="1757699"/>
            <a:ext cx="1011283" cy="2741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줄거리</a:t>
            </a:r>
            <a:endParaRPr lang="en-US" altLang="ko-KR" sz="12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A03E30C-E91E-8D20-123C-00271E70C589}"/>
              </a:ext>
            </a:extLst>
          </p:cNvPr>
          <p:cNvSpPr/>
          <p:nvPr/>
        </p:nvSpPr>
        <p:spPr>
          <a:xfrm>
            <a:off x="870857" y="3429000"/>
            <a:ext cx="1011283" cy="2741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등장인물</a:t>
            </a: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33459958-6DD2-0426-60AD-2FD594907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60847"/>
              </p:ext>
            </p:extLst>
          </p:nvPr>
        </p:nvGraphicFramePr>
        <p:xfrm>
          <a:off x="2110740" y="3433517"/>
          <a:ext cx="8656320" cy="269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148488757"/>
                    </a:ext>
                  </a:extLst>
                </a:gridCol>
                <a:gridCol w="7360920">
                  <a:extLst>
                    <a:ext uri="{9D8B030D-6E8A-4147-A177-3AD203B41FA5}">
                      <a16:colId xmlns:a16="http://schemas.microsoft.com/office/drawing/2014/main" val="2793614174"/>
                    </a:ext>
                  </a:extLst>
                </a:gridCol>
              </a:tblGrid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등장인물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특징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9682816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도나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소피의 엄마로 미혼모이다</a:t>
                      </a:r>
                      <a:r>
                        <a:rPr lang="en-US" altLang="ko-KR" sz="1100" dirty="0"/>
                        <a:t>. </a:t>
                      </a:r>
                      <a:r>
                        <a:rPr lang="ko-KR" altLang="en-US" sz="1100" dirty="0"/>
                        <a:t>지중해의 외딴섬에서 모텔을 운영하며 강인하게 딸을 키우고 있다</a:t>
                      </a:r>
                      <a:r>
                        <a:rPr lang="en-US" altLang="ko-KR" sz="1100" dirty="0"/>
                        <a:t>. </a:t>
                      </a:r>
                      <a:r>
                        <a:rPr lang="ko-KR" altLang="en-US" sz="1100" dirty="0"/>
                        <a:t>샘의 아내가 된다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303084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도나의</a:t>
                      </a:r>
                      <a:r>
                        <a:rPr lang="ko-KR" altLang="en-US" sz="1100" dirty="0"/>
                        <a:t> 딸로 섬에서 태어나 자랐으며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스무 살에 결혼하여 사랑을 완성하고자 한다</a:t>
                      </a:r>
                      <a:r>
                        <a:rPr lang="en-US" altLang="ko-KR" sz="1100" dirty="0"/>
                        <a:t>. </a:t>
                      </a:r>
                    </a:p>
                    <a:p>
                      <a:pPr algn="ctr" latinLnBrk="1"/>
                      <a:r>
                        <a:rPr lang="ko-KR" altLang="en-US" sz="1100" dirty="0"/>
                        <a:t>결혼식 날에 아빠를 찾고 싶은 꿈이 있다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9691057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소피의 아버지일 수도 있는 인물로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뉴욕의 성공한 건축가이며 </a:t>
                      </a:r>
                      <a:r>
                        <a:rPr lang="en-US" altLang="ko-KR" sz="1100" dirty="0"/>
                        <a:t>21</a:t>
                      </a:r>
                      <a:r>
                        <a:rPr lang="ko-KR" altLang="en-US" sz="1100" dirty="0"/>
                        <a:t>년째 </a:t>
                      </a:r>
                      <a:r>
                        <a:rPr lang="ko-KR" altLang="en-US" sz="1100" dirty="0" err="1"/>
                        <a:t>도나를</a:t>
                      </a:r>
                      <a:r>
                        <a:rPr lang="ko-KR" altLang="en-US" sz="1100" dirty="0"/>
                        <a:t> 잊지 못하고 있다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7745254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소피의 아버지일 수도 있는 인물로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호주 출신의 유명 여행 작가이지만 책임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의무를 두려워한다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457017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해리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소피의 아버지일 수도 있는 인물인 은행원으로 </a:t>
                      </a:r>
                      <a:r>
                        <a:rPr lang="en-US" altLang="ko-KR" sz="1100" dirty="0"/>
                        <a:t>20</a:t>
                      </a:r>
                      <a:r>
                        <a:rPr lang="ko-KR" altLang="en-US" sz="1100" dirty="0"/>
                        <a:t>년 전 </a:t>
                      </a:r>
                      <a:r>
                        <a:rPr lang="ko-KR" altLang="en-US" sz="1100" dirty="0" err="1"/>
                        <a:t>도나에게</a:t>
                      </a:r>
                      <a:r>
                        <a:rPr lang="ko-KR" altLang="en-US" sz="1100" dirty="0"/>
                        <a:t> 기타를 선물해 주었던 추억이 있다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244821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스카이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소피의 </a:t>
                      </a:r>
                      <a:r>
                        <a:rPr lang="ko-KR" altLang="en-US" sz="1100" dirty="0" err="1"/>
                        <a:t>약혼남</a:t>
                      </a:r>
                      <a:r>
                        <a:rPr lang="en-US" altLang="ko-KR" sz="1100" dirty="0"/>
                        <a:t>. </a:t>
                      </a:r>
                      <a:r>
                        <a:rPr lang="ko-KR" altLang="en-US" sz="1100" dirty="0"/>
                        <a:t>런던 증권거래소에서 일하다가 소피를 만나 지금은 섬에서 살고 있다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4583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진행에 유의하여 바른 음정으로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2743200" cy="155575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3BD9490-7D02-3105-459E-53038BE7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289"/>
          <a:stretch/>
        </p:blipFill>
        <p:spPr>
          <a:xfrm>
            <a:off x="580010" y="1493707"/>
            <a:ext cx="5515990" cy="344402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0A3523-8AA7-BB00-6F5D-009189BA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11"/>
          <a:stretch/>
        </p:blipFill>
        <p:spPr>
          <a:xfrm>
            <a:off x="6210564" y="2285966"/>
            <a:ext cx="5515990" cy="262890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F09FE00-0081-62F3-F755-DE0347CE75E8}"/>
              </a:ext>
            </a:extLst>
          </p:cNvPr>
          <p:cNvSpPr/>
          <p:nvPr/>
        </p:nvSpPr>
        <p:spPr>
          <a:xfrm>
            <a:off x="2924175" y="3319463"/>
            <a:ext cx="8715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C38A450-1B22-8073-3AAC-63004C7DE571}"/>
              </a:ext>
            </a:extLst>
          </p:cNvPr>
          <p:cNvSpPr/>
          <p:nvPr/>
        </p:nvSpPr>
        <p:spPr>
          <a:xfrm>
            <a:off x="4610100" y="3319463"/>
            <a:ext cx="653438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75F7D2-AA22-4249-B203-988C0184424A}"/>
              </a:ext>
            </a:extLst>
          </p:cNvPr>
          <p:cNvSpPr/>
          <p:nvPr/>
        </p:nvSpPr>
        <p:spPr>
          <a:xfrm>
            <a:off x="1414463" y="4181475"/>
            <a:ext cx="838200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646BB1A-2C1E-972E-26B7-C2DF063F405E}"/>
              </a:ext>
            </a:extLst>
          </p:cNvPr>
          <p:cNvSpPr/>
          <p:nvPr/>
        </p:nvSpPr>
        <p:spPr>
          <a:xfrm>
            <a:off x="3087116" y="4181475"/>
            <a:ext cx="618110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1DF6166-4957-D446-57DF-83DE1B8E63C8}"/>
              </a:ext>
            </a:extLst>
          </p:cNvPr>
          <p:cNvSpPr/>
          <p:nvPr/>
        </p:nvSpPr>
        <p:spPr>
          <a:xfrm>
            <a:off x="4539679" y="4181475"/>
            <a:ext cx="832422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8774F0F-D609-86DC-2832-D8833372B260}"/>
              </a:ext>
            </a:extLst>
          </p:cNvPr>
          <p:cNvSpPr/>
          <p:nvPr/>
        </p:nvSpPr>
        <p:spPr>
          <a:xfrm>
            <a:off x="7097141" y="2414588"/>
            <a:ext cx="1861121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16F9678-A808-B7C7-FCC9-8954E65D2C9F}"/>
              </a:ext>
            </a:extLst>
          </p:cNvPr>
          <p:cNvSpPr/>
          <p:nvPr/>
        </p:nvSpPr>
        <p:spPr>
          <a:xfrm>
            <a:off x="9767888" y="2414588"/>
            <a:ext cx="1007511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B64A877-C474-265F-BCBF-30A9F41DBC4E}"/>
              </a:ext>
            </a:extLst>
          </p:cNvPr>
          <p:cNvSpPr/>
          <p:nvPr/>
        </p:nvSpPr>
        <p:spPr>
          <a:xfrm>
            <a:off x="7196138" y="3295648"/>
            <a:ext cx="1819275" cy="4000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80FA7-0242-8CF8-DF98-FE0C082D0B24}"/>
              </a:ext>
            </a:extLst>
          </p:cNvPr>
          <p:cNvSpPr txBox="1"/>
          <p:nvPr/>
        </p:nvSpPr>
        <p:spPr>
          <a:xfrm>
            <a:off x="3046790" y="5014555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accent3">
                    <a:lumMod val="75000"/>
                  </a:schemeClr>
                </a:solidFill>
              </a:rPr>
              <a:t>차례가기</a:t>
            </a:r>
            <a:endParaRPr lang="ko-KR" alt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E40FC4-DB27-3469-A499-2284B89FA78F}"/>
              </a:ext>
            </a:extLst>
          </p:cNvPr>
          <p:cNvSpPr txBox="1"/>
          <p:nvPr/>
        </p:nvSpPr>
        <p:spPr>
          <a:xfrm>
            <a:off x="8844340" y="202435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>
                <a:solidFill>
                  <a:schemeClr val="accent3">
                    <a:lumMod val="75000"/>
                  </a:schemeClr>
                </a:solidFill>
              </a:rPr>
              <a:t>차례가기</a:t>
            </a:r>
            <a:endParaRPr lang="ko-KR" alt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1E12242-740E-3C2D-2B6A-81A428CEDBC1}"/>
              </a:ext>
            </a:extLst>
          </p:cNvPr>
          <p:cNvSpPr/>
          <p:nvPr/>
        </p:nvSpPr>
        <p:spPr>
          <a:xfrm>
            <a:off x="3594099" y="3319463"/>
            <a:ext cx="442913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22C782F-7C93-15FA-263E-0720677DD112}"/>
              </a:ext>
            </a:extLst>
          </p:cNvPr>
          <p:cNvSpPr/>
          <p:nvPr/>
        </p:nvSpPr>
        <p:spPr>
          <a:xfrm>
            <a:off x="5105400" y="3319463"/>
            <a:ext cx="355600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5842DD0-ED5D-C1C9-A334-9AE07893C0DB}"/>
              </a:ext>
            </a:extLst>
          </p:cNvPr>
          <p:cNvSpPr/>
          <p:nvPr/>
        </p:nvSpPr>
        <p:spPr>
          <a:xfrm>
            <a:off x="2081212" y="4181475"/>
            <a:ext cx="355600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509EBE9-18BD-80B3-314A-D1DAA9A1179A}"/>
              </a:ext>
            </a:extLst>
          </p:cNvPr>
          <p:cNvSpPr/>
          <p:nvPr/>
        </p:nvSpPr>
        <p:spPr>
          <a:xfrm>
            <a:off x="3527426" y="4181475"/>
            <a:ext cx="355600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9DBED13-D935-E60D-F23C-BB23833A391D}"/>
              </a:ext>
            </a:extLst>
          </p:cNvPr>
          <p:cNvSpPr/>
          <p:nvPr/>
        </p:nvSpPr>
        <p:spPr>
          <a:xfrm>
            <a:off x="5223009" y="4181475"/>
            <a:ext cx="355600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CE511AA-E887-71EC-6402-71B7D99693AA}"/>
              </a:ext>
            </a:extLst>
          </p:cNvPr>
          <p:cNvSpPr/>
          <p:nvPr/>
        </p:nvSpPr>
        <p:spPr>
          <a:xfrm>
            <a:off x="9469217" y="3295648"/>
            <a:ext cx="901766" cy="43860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6AE092A-0E27-6ED9-EC0E-2BB816E08BBA}"/>
              </a:ext>
            </a:extLst>
          </p:cNvPr>
          <p:cNvSpPr/>
          <p:nvPr/>
        </p:nvSpPr>
        <p:spPr>
          <a:xfrm>
            <a:off x="10534362" y="2414588"/>
            <a:ext cx="578137" cy="4000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305506-61CC-FB05-76EE-C287FD19A892}"/>
              </a:ext>
            </a:extLst>
          </p:cNvPr>
          <p:cNvSpPr txBox="1"/>
          <p:nvPr/>
        </p:nvSpPr>
        <p:spPr>
          <a:xfrm>
            <a:off x="3790756" y="5014555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accent2"/>
                </a:solidFill>
              </a:rPr>
              <a:t>뛰어가기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A9408B-8A11-D95D-F033-EAECA7BA0712}"/>
              </a:ext>
            </a:extLst>
          </p:cNvPr>
          <p:cNvSpPr txBox="1"/>
          <p:nvPr/>
        </p:nvSpPr>
        <p:spPr>
          <a:xfrm>
            <a:off x="10738037" y="202435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accent2"/>
                </a:solidFill>
              </a:rPr>
              <a:t>뛰어가기</a:t>
            </a:r>
          </a:p>
        </p:txBody>
      </p:sp>
    </p:spTree>
    <p:extLst>
      <p:ext uri="{BB962C8B-B14F-4D97-AF65-F5344CB8AC3E}">
        <p14:creationId xmlns:p14="http://schemas.microsoft.com/office/powerpoint/2010/main" val="30153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301</Words>
  <Application>Microsoft Office PowerPoint</Application>
  <PresentationFormat>와이드스크린</PresentationFormat>
  <Paragraphs>50</Paragraphs>
  <Slides>7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나눔고딕</vt:lpstr>
      <vt:lpstr>맑은 고딕</vt:lpstr>
      <vt:lpstr>Times New Roman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138</cp:revision>
  <dcterms:created xsi:type="dcterms:W3CDTF">2024-07-03T01:17:18Z</dcterms:created>
  <dcterms:modified xsi:type="dcterms:W3CDTF">2025-05-15T09:27:53Z</dcterms:modified>
</cp:coreProperties>
</file>