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sldIdLst>
    <p:sldId id="292" r:id="rId5"/>
    <p:sldId id="298" r:id="rId6"/>
    <p:sldId id="356" r:id="rId7"/>
    <p:sldId id="352" r:id="rId8"/>
    <p:sldId id="355" r:id="rId9"/>
    <p:sldId id="317" r:id="rId10"/>
    <p:sldId id="357" r:id="rId11"/>
    <p:sldId id="358" r:id="rId12"/>
    <p:sldId id="359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6"/>
    </p:embeddedFont>
    <p:embeddedFont>
      <p:font typeface="Spoqa Han Sans Neo" panose="020B0600000101010101" charset="0"/>
      <p:regular r:id="rId17"/>
      <p:bold r:id="rId18"/>
      <p:italic r:id="rId19"/>
      <p:boldItalic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56"/>
            <p14:sldId id="352"/>
            <p14:sldId id="355"/>
            <p14:sldId id="317"/>
            <p14:sldId id="357"/>
            <p14:sldId id="358"/>
            <p14:sldId id="35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2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1404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0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latin typeface="+mn-ea"/>
                <a:ea typeface="+mn-ea"/>
              </a:rPr>
              <a:t>르네상스</a:t>
            </a:r>
            <a:r>
              <a:rPr kumimoji="1" lang="ko-KR" altLang="en-US" sz="4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음악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85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288776"/>
            <a:ext cx="6745983" cy="1091392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르네상스</a:t>
            </a:r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음악을 감상하고</a:t>
            </a:r>
            <a:r>
              <a:rPr kumimoji="1"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음악의 특징을 설명할 </a:t>
            </a:r>
            <a:r>
              <a:rPr kumimoji="1" lang="ko-KR" altLang="en-US" sz="3200" dirty="0">
                <a:latin typeface="+mn-ea"/>
                <a:ea typeface="+mn-ea"/>
              </a:rPr>
              <a:t>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르네상스 시대의 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15033" y="4530999"/>
            <a:ext cx="9425859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르네상스는 ‘</a:t>
            </a:r>
            <a:r>
              <a:rPr lang="ko-KR" altLang="en-US" sz="1400" dirty="0" err="1">
                <a:latin typeface="+mn-ea"/>
              </a:rPr>
              <a:t>재탄생’을</a:t>
            </a:r>
            <a:r>
              <a:rPr lang="ko-KR" altLang="en-US" sz="1400" dirty="0">
                <a:latin typeface="+mn-ea"/>
              </a:rPr>
              <a:t> 의미하며 그리스</a:t>
            </a:r>
            <a:r>
              <a:rPr lang="en-US" altLang="ko-KR" sz="1400" dirty="0">
                <a:latin typeface="+mn-ea"/>
              </a:rPr>
              <a:t>·</a:t>
            </a:r>
            <a:r>
              <a:rPr lang="ko-KR" altLang="en-US" sz="1400" dirty="0">
                <a:latin typeface="+mn-ea"/>
              </a:rPr>
              <a:t>로마 시대로 돌아가자는 </a:t>
            </a:r>
            <a:r>
              <a:rPr lang="en-US" altLang="ko-KR" sz="1400" dirty="0">
                <a:latin typeface="+mn-ea"/>
              </a:rPr>
              <a:t>15~16</a:t>
            </a:r>
            <a:r>
              <a:rPr lang="ko-KR" altLang="en-US" sz="1400" dirty="0">
                <a:latin typeface="+mn-ea"/>
              </a:rPr>
              <a:t>세기 유럽 사회의 문예 부흥 운동으로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중세의 교회와 봉건주의에 반발하여 시작되었다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신이 중심이 되었던 중세를 벗어나 인간이 중심이 되는 르네상스 시대는 이탈리아의 수도였던 로마에서 시작된다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이러한 변화는 학문과 예술 </a:t>
            </a:r>
            <a:r>
              <a:rPr lang="ko-KR" altLang="en-US" sz="1400" dirty="0" err="1">
                <a:latin typeface="+mn-ea"/>
              </a:rPr>
              <a:t>분야뿐</a:t>
            </a:r>
            <a:r>
              <a:rPr lang="ko-KR" altLang="en-US" sz="1400" dirty="0">
                <a:latin typeface="+mn-ea"/>
              </a:rPr>
              <a:t> 아니라 사회 전반에 영향을 주었고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점차 유럽 전역에 퍼졌다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특히 알프스 북쪽 지역에서는 종교 개혁으로 이어졌다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797A5E-8E52-462B-A4E4-17A8D957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25" y="1655310"/>
            <a:ext cx="2910929" cy="245969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1A165F7-712C-491D-9F12-1129532E3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268" y="1486057"/>
            <a:ext cx="2808776" cy="250228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F2D4065-BC3D-43A1-B5D8-FC32AFC5828D}"/>
              </a:ext>
            </a:extLst>
          </p:cNvPr>
          <p:cNvGrpSpPr/>
          <p:nvPr/>
        </p:nvGrpSpPr>
        <p:grpSpPr>
          <a:xfrm>
            <a:off x="850005" y="663262"/>
            <a:ext cx="1693572" cy="281347"/>
            <a:chOff x="850005" y="663262"/>
            <a:chExt cx="1693572" cy="2813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BE37C8-C5E5-F14B-88DA-2A7F78DA0CFB}"/>
                </a:ext>
              </a:extLst>
            </p:cNvPr>
            <p:cNvSpPr txBox="1"/>
            <p:nvPr/>
          </p:nvSpPr>
          <p:spPr>
            <a:xfrm>
              <a:off x="968048" y="690693"/>
              <a:ext cx="14574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chemeClr val="accent2"/>
                  </a:solidFill>
                  <a:latin typeface="+mn-ea"/>
                </a:rPr>
                <a:t>15</a:t>
              </a:r>
              <a:r>
                <a:rPr lang="ko-KR" altLang="en-US" sz="1050" dirty="0">
                  <a:solidFill>
                    <a:schemeClr val="accent2"/>
                  </a:solidFill>
                  <a:latin typeface="+mn-ea"/>
                </a:rPr>
                <a:t>세기 중반</a:t>
              </a:r>
              <a:r>
                <a:rPr lang="en-US" altLang="ko-KR" sz="1050" dirty="0">
                  <a:solidFill>
                    <a:schemeClr val="accent2"/>
                  </a:solidFill>
                  <a:latin typeface="+mn-ea"/>
                </a:rPr>
                <a:t>~1600</a:t>
              </a:r>
              <a:r>
                <a:rPr lang="ko-KR" altLang="en-US" sz="1050" dirty="0">
                  <a:solidFill>
                    <a:schemeClr val="accent2"/>
                  </a:solidFill>
                  <a:latin typeface="+mn-ea"/>
                </a:rPr>
                <a:t>년</a:t>
              </a:r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9D9B5376-3DEB-4D09-9CF0-200D25673DCE}"/>
                </a:ext>
              </a:extLst>
            </p:cNvPr>
            <p:cNvCxnSpPr>
              <a:cxnSpLocks/>
            </p:cNvCxnSpPr>
            <p:nvPr/>
          </p:nvCxnSpPr>
          <p:spPr>
            <a:xfrm>
              <a:off x="850005" y="663262"/>
              <a:ext cx="1693572" cy="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500BC47-1CF2-0B6E-D0EF-DCF53C331939}"/>
              </a:ext>
            </a:extLst>
          </p:cNvPr>
          <p:cNvSpPr/>
          <p:nvPr/>
        </p:nvSpPr>
        <p:spPr>
          <a:xfrm>
            <a:off x="7511359" y="222036"/>
            <a:ext cx="4354831" cy="1076284"/>
          </a:xfrm>
          <a:prstGeom prst="roundRect">
            <a:avLst/>
          </a:prstGeom>
          <a:solidFill>
            <a:srgbClr val="FBE5F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5"/>
                </a:solidFill>
              </a:rPr>
              <a:t>&lt;</a:t>
            </a:r>
            <a:r>
              <a:rPr lang="ko-KR" altLang="en-US" sz="1200" b="1" dirty="0">
                <a:solidFill>
                  <a:schemeClr val="accent5"/>
                </a:solidFill>
              </a:rPr>
              <a:t>인본주의</a:t>
            </a:r>
            <a:r>
              <a:rPr lang="en-US" altLang="ko-KR" sz="1200" b="1" dirty="0">
                <a:solidFill>
                  <a:schemeClr val="accent5"/>
                </a:solidFill>
              </a:rPr>
              <a:t>&gt;</a:t>
            </a:r>
          </a:p>
          <a:p>
            <a:endParaRPr lang="en-US" altLang="ko-KR" sz="300" b="1" dirty="0">
              <a:solidFill>
                <a:schemeClr val="accent5"/>
              </a:solidFill>
            </a:endParaRPr>
          </a:p>
          <a:p>
            <a:endParaRPr lang="en-US" altLang="ko-KR" sz="300" b="1" dirty="0">
              <a:solidFill>
                <a:schemeClr val="accent5"/>
              </a:solidFill>
            </a:endParaRPr>
          </a:p>
          <a:p>
            <a:r>
              <a:rPr lang="ko-KR" altLang="en-US" sz="1200" dirty="0">
                <a:solidFill>
                  <a:schemeClr val="accent5"/>
                </a:solidFill>
              </a:rPr>
              <a:t> 중세의 신 중심의 사회를 인간 중심으로 돌리고자 하는 사상</a:t>
            </a:r>
            <a:r>
              <a:rPr lang="en-US" altLang="ko-KR" sz="1200" dirty="0">
                <a:solidFill>
                  <a:schemeClr val="accent5"/>
                </a:solidFill>
              </a:rPr>
              <a:t>. </a:t>
            </a:r>
            <a:r>
              <a:rPr lang="ko-KR" altLang="en-US" sz="1200" dirty="0">
                <a:solidFill>
                  <a:schemeClr val="accent5"/>
                </a:solidFill>
              </a:rPr>
              <a:t>과거 특권적인 사회 구조와 이에 따른 불평등</a:t>
            </a:r>
            <a:r>
              <a:rPr lang="en-US" altLang="ko-KR" sz="1200" dirty="0">
                <a:solidFill>
                  <a:schemeClr val="accent5"/>
                </a:solidFill>
              </a:rPr>
              <a:t>, </a:t>
            </a:r>
            <a:r>
              <a:rPr lang="ko-KR" altLang="en-US" sz="1200" dirty="0">
                <a:solidFill>
                  <a:schemeClr val="accent5"/>
                </a:solidFill>
              </a:rPr>
              <a:t>인권 침해 등에 대한 반발로 일어났다</a:t>
            </a:r>
            <a:r>
              <a:rPr lang="en-US" altLang="ko-KR" sz="12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8BC4E-F38B-4256-B0B7-0F78B87352D2}"/>
              </a:ext>
            </a:extLst>
          </p:cNvPr>
          <p:cNvSpPr txBox="1"/>
          <p:nvPr/>
        </p:nvSpPr>
        <p:spPr>
          <a:xfrm>
            <a:off x="3118949" y="4115001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accent4">
                    <a:lumMod val="75000"/>
                  </a:schemeClr>
                </a:solidFill>
              </a:rPr>
              <a:t>▲ 인본주의</a:t>
            </a:r>
            <a:endParaRPr lang="ko-KR" alt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25E04-A94B-4DB2-BC6E-2369D0D15648}"/>
              </a:ext>
            </a:extLst>
          </p:cNvPr>
          <p:cNvSpPr txBox="1"/>
          <p:nvPr/>
        </p:nvSpPr>
        <p:spPr>
          <a:xfrm>
            <a:off x="6918816" y="4115001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활자 인쇄술의 발달</a:t>
            </a:r>
          </a:p>
        </p:txBody>
      </p:sp>
    </p:spTree>
    <p:extLst>
      <p:ext uri="{BB962C8B-B14F-4D97-AF65-F5344CB8AC3E}">
        <p14:creationId xmlns:p14="http://schemas.microsoft.com/office/powerpoint/2010/main" val="1632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르네상스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음악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DA37B0-6777-622D-A534-42D62BAF00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52BE16A4-80A4-3F24-DAAF-8EA2120485B5}"/>
              </a:ext>
            </a:extLst>
          </p:cNvPr>
          <p:cNvSpPr txBox="1">
            <a:spLocks/>
          </p:cNvSpPr>
          <p:nvPr/>
        </p:nvSpPr>
        <p:spPr>
          <a:xfrm>
            <a:off x="1510008" y="1513081"/>
            <a:ext cx="9792598" cy="91913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ko-KR" sz="1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〮 르네상스의 대표적인 세속 음악으로는 프랑스의 샹송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이탈리아의 마드리갈 등을 들</a:t>
            </a:r>
            <a:r>
              <a:rPr kumimoji="1" lang="en-US" altLang="ko-KR" sz="1400" b="0" dirty="0">
                <a:latin typeface="+mn-ea"/>
                <a:ea typeface="+mn-ea"/>
              </a:rPr>
              <a:t> </a:t>
            </a:r>
            <a:r>
              <a:rPr kumimoji="1" lang="ko-KR" altLang="en-US" sz="1400" b="0" dirty="0">
                <a:latin typeface="+mn-ea"/>
                <a:ea typeface="+mn-ea"/>
              </a:rPr>
              <a:t>수 있다</a:t>
            </a:r>
            <a:r>
              <a:rPr kumimoji="1" lang="en-US" altLang="ko-KR" sz="1400" b="0" dirty="0">
                <a:latin typeface="+mn-ea"/>
                <a:ea typeface="+mn-ea"/>
              </a:rPr>
              <a:t>. 15</a:t>
            </a:r>
            <a:r>
              <a:rPr kumimoji="1" lang="ko-KR" altLang="en-US" sz="1400" b="0" dirty="0">
                <a:latin typeface="+mn-ea"/>
                <a:ea typeface="+mn-ea"/>
              </a:rPr>
              <a:t>세기 후반부터는 중세의 고착된 형식에서 탈피하여 자유롭게 작곡되고 가사 내용도 </a:t>
            </a:r>
            <a:r>
              <a:rPr kumimoji="1" lang="ko-KR" altLang="en-US" sz="1400" b="0" dirty="0" err="1">
                <a:latin typeface="+mn-ea"/>
                <a:ea typeface="+mn-ea"/>
              </a:rPr>
              <a:t>다양해졌다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5" name="사각형: 위쪽 모서리의 한쪽은 둥글고 다른 한쪽은 잘림 4">
            <a:extLst>
              <a:ext uri="{FF2B5EF4-FFF2-40B4-BE49-F238E27FC236}">
                <a16:creationId xmlns:a16="http://schemas.microsoft.com/office/drawing/2014/main" id="{BA5B470B-6C8A-43C9-A61C-B6C0F3E500F0}"/>
              </a:ext>
            </a:extLst>
          </p:cNvPr>
          <p:cNvSpPr/>
          <p:nvPr/>
        </p:nvSpPr>
        <p:spPr>
          <a:xfrm>
            <a:off x="1285275" y="1247283"/>
            <a:ext cx="2033421" cy="300537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세속 음악의 발달</a:t>
            </a:r>
          </a:p>
        </p:txBody>
      </p:sp>
      <p:sp>
        <p:nvSpPr>
          <p:cNvPr id="6" name="사각형: 위쪽 모서리의 한쪽은 둥글고 다른 한쪽은 잘림 5">
            <a:extLst>
              <a:ext uri="{FF2B5EF4-FFF2-40B4-BE49-F238E27FC236}">
                <a16:creationId xmlns:a16="http://schemas.microsoft.com/office/drawing/2014/main" id="{14ADAD56-4538-4F8A-84C4-5F978333AF83}"/>
              </a:ext>
            </a:extLst>
          </p:cNvPr>
          <p:cNvSpPr/>
          <p:nvPr/>
        </p:nvSpPr>
        <p:spPr>
          <a:xfrm>
            <a:off x="1285275" y="2659547"/>
            <a:ext cx="2033421" cy="300537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아 </a:t>
            </a:r>
            <a:r>
              <a:rPr lang="ko-KR" altLang="en-US" sz="1200" dirty="0" err="1"/>
              <a:t>카펠라</a:t>
            </a:r>
            <a:r>
              <a:rPr lang="en-US" altLang="ko-KR" sz="1200" dirty="0"/>
              <a:t>(a cappella)</a:t>
            </a:r>
            <a:endParaRPr lang="ko-KR" altLang="en-US" sz="1200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4C1AC9E2-3F19-4DC2-BDE3-0F52A5B163F7}"/>
              </a:ext>
            </a:extLst>
          </p:cNvPr>
          <p:cNvSpPr txBox="1">
            <a:spLocks/>
          </p:cNvSpPr>
          <p:nvPr/>
        </p:nvSpPr>
        <p:spPr>
          <a:xfrm>
            <a:off x="1510008" y="3045835"/>
            <a:ext cx="9792598" cy="10171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〮 르네상스 음악은 기악 음악이 점점 중요해지는 시기이기는 하지만 여전히 성악 중심의 음악이라고 해도 과언이 아니다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그래서 </a:t>
            </a:r>
            <a:r>
              <a:rPr kumimoji="1" lang="en-US" altLang="ko-KR" sz="1400" b="0" dirty="0">
                <a:latin typeface="+mn-ea"/>
                <a:ea typeface="+mn-ea"/>
              </a:rPr>
              <a:t>‘</a:t>
            </a:r>
            <a:r>
              <a:rPr kumimoji="1" lang="ko-KR" altLang="en-US" sz="1400" b="0" dirty="0">
                <a:latin typeface="+mn-ea"/>
                <a:ea typeface="+mn-ea"/>
              </a:rPr>
              <a:t>교회에서</a:t>
            </a:r>
            <a:r>
              <a:rPr kumimoji="1" lang="en-US" altLang="ko-KR" sz="1400" b="0" dirty="0">
                <a:latin typeface="+mn-ea"/>
                <a:ea typeface="+mn-ea"/>
              </a:rPr>
              <a:t>’ </a:t>
            </a:r>
            <a:r>
              <a:rPr kumimoji="1" lang="ko-KR" altLang="en-US" sz="1400" b="0" dirty="0">
                <a:latin typeface="+mn-ea"/>
                <a:ea typeface="+mn-ea"/>
              </a:rPr>
              <a:t>또는 </a:t>
            </a:r>
            <a:r>
              <a:rPr kumimoji="1" lang="en-US" altLang="ko-KR" sz="1400" b="0" dirty="0">
                <a:latin typeface="+mn-ea"/>
                <a:ea typeface="+mn-ea"/>
              </a:rPr>
              <a:t>‘</a:t>
            </a:r>
            <a:r>
              <a:rPr kumimoji="1" lang="ko-KR" altLang="en-US" sz="1400" b="0" dirty="0">
                <a:latin typeface="+mn-ea"/>
                <a:ea typeface="+mn-ea"/>
              </a:rPr>
              <a:t>합창으로</a:t>
            </a:r>
            <a:r>
              <a:rPr kumimoji="1" lang="en-US" altLang="ko-KR" sz="1400" b="0" dirty="0">
                <a:latin typeface="+mn-ea"/>
                <a:ea typeface="+mn-ea"/>
              </a:rPr>
              <a:t>’ </a:t>
            </a:r>
            <a:r>
              <a:rPr kumimoji="1" lang="ko-KR" altLang="en-US" sz="1400" b="0" dirty="0">
                <a:latin typeface="+mn-ea"/>
                <a:ea typeface="+mn-ea"/>
              </a:rPr>
              <a:t>노래한다는 라틴어인 </a:t>
            </a:r>
            <a:r>
              <a:rPr kumimoji="1" lang="en-US" altLang="ko-KR" sz="1400" b="0" dirty="0">
                <a:latin typeface="+mn-ea"/>
                <a:ea typeface="+mn-ea"/>
              </a:rPr>
              <a:t>‘</a:t>
            </a:r>
            <a:r>
              <a:rPr kumimoji="1" lang="ko-KR" altLang="en-US" sz="1400" b="0" dirty="0">
                <a:latin typeface="+mn-ea"/>
                <a:ea typeface="+mn-ea"/>
              </a:rPr>
              <a:t>아 </a:t>
            </a:r>
            <a:r>
              <a:rPr kumimoji="1" lang="ko-KR" altLang="en-US" sz="1400" b="0" dirty="0" err="1">
                <a:latin typeface="+mn-ea"/>
                <a:ea typeface="+mn-ea"/>
              </a:rPr>
              <a:t>카펠라</a:t>
            </a:r>
            <a:r>
              <a:rPr kumimoji="1" lang="en-US" altLang="ko-KR" sz="1400" b="0" dirty="0">
                <a:latin typeface="+mn-ea"/>
                <a:ea typeface="+mn-ea"/>
              </a:rPr>
              <a:t>’</a:t>
            </a:r>
            <a:r>
              <a:rPr kumimoji="1" lang="ko-KR" altLang="en-US" sz="1400" b="0" dirty="0">
                <a:latin typeface="+mn-ea"/>
                <a:ea typeface="+mn-ea"/>
              </a:rPr>
              <a:t>를 르네상스 대표적인 연주 방식으로 간주한다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아 </a:t>
            </a:r>
            <a:r>
              <a:rPr kumimoji="1" lang="ko-KR" altLang="en-US" sz="1400" b="0" dirty="0" err="1">
                <a:latin typeface="+mn-ea"/>
                <a:ea typeface="+mn-ea"/>
              </a:rPr>
              <a:t>카펠라는</a:t>
            </a:r>
            <a:r>
              <a:rPr kumimoji="1" lang="ko-KR" altLang="en-US" sz="1400" b="0" dirty="0">
                <a:latin typeface="+mn-ea"/>
                <a:ea typeface="+mn-ea"/>
              </a:rPr>
              <a:t> </a:t>
            </a:r>
            <a:r>
              <a:rPr kumimoji="1" lang="en-US" altLang="ko-KR" sz="1400" b="0" dirty="0">
                <a:latin typeface="+mn-ea"/>
                <a:ea typeface="+mn-ea"/>
              </a:rPr>
              <a:t>‘</a:t>
            </a:r>
            <a:r>
              <a:rPr kumimoji="1" lang="ko-KR" altLang="en-US" sz="1400" b="0" dirty="0">
                <a:latin typeface="+mn-ea"/>
                <a:ea typeface="+mn-ea"/>
              </a:rPr>
              <a:t>성당 풍으로</a:t>
            </a:r>
            <a:r>
              <a:rPr kumimoji="1" lang="en-US" altLang="ko-KR" sz="1400" b="0" dirty="0">
                <a:latin typeface="+mn-ea"/>
                <a:ea typeface="+mn-ea"/>
              </a:rPr>
              <a:t>’</a:t>
            </a:r>
            <a:r>
              <a:rPr kumimoji="1" lang="ko-KR" altLang="en-US" sz="1400" b="0" dirty="0">
                <a:latin typeface="+mn-ea"/>
                <a:ea typeface="+mn-ea"/>
              </a:rPr>
              <a:t>라는 뜻으로 </a:t>
            </a:r>
            <a:r>
              <a:rPr kumimoji="1" lang="en-US" altLang="ko-KR" sz="1400" b="0" dirty="0">
                <a:latin typeface="+mn-ea"/>
                <a:ea typeface="+mn-ea"/>
              </a:rPr>
              <a:t>16</a:t>
            </a:r>
            <a:r>
              <a:rPr kumimoji="1" lang="ko-KR" altLang="en-US" sz="1400" b="0" dirty="0">
                <a:latin typeface="+mn-ea"/>
                <a:ea typeface="+mn-ea"/>
              </a:rPr>
              <a:t>세기 유럽의 교회와 성당에서 불렸던 악기 반주 없는 합창곡을 말한다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DB4D8FE-C9DB-4F1B-B007-3938D5DB5820}"/>
              </a:ext>
            </a:extLst>
          </p:cNvPr>
          <p:cNvSpPr txBox="1">
            <a:spLocks/>
          </p:cNvSpPr>
          <p:nvPr/>
        </p:nvSpPr>
        <p:spPr>
          <a:xfrm>
            <a:off x="1510008" y="4842255"/>
            <a:ext cx="9792598" cy="7684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〮 </a:t>
            </a:r>
            <a:r>
              <a:rPr kumimoji="1" lang="en-US" altLang="ko-KR" sz="1400" b="0" dirty="0">
                <a:latin typeface="+mn-ea"/>
                <a:ea typeface="+mn-ea"/>
              </a:rPr>
              <a:t>16</a:t>
            </a:r>
            <a:r>
              <a:rPr kumimoji="1" lang="ko-KR" altLang="en-US" sz="1400" b="0" dirty="0">
                <a:latin typeface="+mn-ea"/>
                <a:ea typeface="+mn-ea"/>
              </a:rPr>
              <a:t>세기 초의 인쇄술의 발명은 신속하고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효과적인 </a:t>
            </a:r>
            <a:r>
              <a:rPr kumimoji="1" lang="ko-KR" altLang="en-US" sz="1400" b="0" dirty="0" err="1">
                <a:latin typeface="+mn-ea"/>
                <a:ea typeface="+mn-ea"/>
              </a:rPr>
              <a:t>문화적</a:t>
            </a:r>
            <a:r>
              <a:rPr kumimoji="1" lang="ko-KR" altLang="en-US" sz="1400" b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〮예술적</a:t>
            </a:r>
            <a:r>
              <a:rPr kumimoji="1"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교류를 가져왔다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최초의 악보 인쇄는 </a:t>
            </a:r>
            <a:r>
              <a:rPr kumimoji="1" lang="en-US" altLang="ko-KR" sz="1400" b="0" dirty="0">
                <a:latin typeface="+mn-ea"/>
                <a:ea typeface="+mn-ea"/>
              </a:rPr>
              <a:t>1501</a:t>
            </a:r>
            <a:r>
              <a:rPr kumimoji="1" lang="ko-KR" altLang="en-US" sz="1400" b="0" dirty="0">
                <a:latin typeface="+mn-ea"/>
                <a:ea typeface="+mn-ea"/>
              </a:rPr>
              <a:t>년에 시작되었다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다량의 악보가 비교적 낮은 가격으로 제작이 가능하게 되면서 다수의 르네상스 음악 작품이 순식간에 전 유럽에 보급되기 시작했고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음악의 대중화에도 큰 도약을 가져왔다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D5898320-EDBA-484B-9B38-F3B545BAF532}"/>
              </a:ext>
            </a:extLst>
          </p:cNvPr>
          <p:cNvSpPr/>
          <p:nvPr/>
        </p:nvSpPr>
        <p:spPr>
          <a:xfrm>
            <a:off x="1285275" y="4468553"/>
            <a:ext cx="2033421" cy="300537"/>
          </a:xfrm>
          <a:prstGeom prst="snip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악보</a:t>
            </a:r>
            <a:r>
              <a:rPr lang="en-US" altLang="ko-KR" sz="1200" dirty="0"/>
              <a:t> </a:t>
            </a:r>
            <a:r>
              <a:rPr lang="ko-KR" altLang="en-US" sz="1200" dirty="0"/>
              <a:t>인쇄술의 발달</a:t>
            </a: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58672-A955-BBBD-88C1-326D0B13C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FB1A3E-59C9-0F1E-D8CE-F8885C1FB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&lt;</a:t>
            </a:r>
            <a:r>
              <a:rPr kumimoji="1" lang="ko-KR" altLang="en-US" dirty="0">
                <a:latin typeface="+mn-ea"/>
                <a:ea typeface="+mn-ea"/>
              </a:rPr>
              <a:t>아베 마리아</a:t>
            </a:r>
            <a:r>
              <a:rPr kumimoji="1" lang="en-US" altLang="ko-KR" dirty="0">
                <a:latin typeface="+mn-ea"/>
                <a:ea typeface="+mn-ea"/>
              </a:rPr>
              <a:t>&gt;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0636A5-A43F-A5C6-FD67-AB669BFA86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D15F432-5894-4482-B872-3F6FE3321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60" y="1226654"/>
            <a:ext cx="7459980" cy="2936690"/>
          </a:xfrm>
          <a:prstGeom prst="rect">
            <a:avLst/>
          </a:prstGeom>
        </p:spPr>
      </p:pic>
      <p:pic>
        <p:nvPicPr>
          <p:cNvPr id="7" name="3단원_교과서_85쪽_QR45_1.아베 마리아">
            <a:hlinkClick r:id="" action="ppaction://media"/>
            <a:extLst>
              <a:ext uri="{FF2B5EF4-FFF2-40B4-BE49-F238E27FC236}">
                <a16:creationId xmlns:a16="http://schemas.microsoft.com/office/drawing/2014/main" id="{E6B219E8-A52D-468E-95CB-DC5A3C892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140" y="1354192"/>
            <a:ext cx="406400" cy="406400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87F9843-486F-4B08-9050-A9FC8C9B17B7}"/>
              </a:ext>
            </a:extLst>
          </p:cNvPr>
          <p:cNvSpPr/>
          <p:nvPr/>
        </p:nvSpPr>
        <p:spPr>
          <a:xfrm>
            <a:off x="2149212" y="4511129"/>
            <a:ext cx="8473068" cy="1341119"/>
          </a:xfrm>
          <a:prstGeom prst="roundRect">
            <a:avLst/>
          </a:prstGeom>
          <a:solidFill>
            <a:srgbClr val="E2F2E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00602B"/>
                </a:solidFill>
              </a:rPr>
              <a:t>‘아베 </a:t>
            </a:r>
            <a:r>
              <a:rPr lang="ko-KR" altLang="en-US" sz="1400" dirty="0" err="1">
                <a:solidFill>
                  <a:srgbClr val="00602B"/>
                </a:solidFill>
              </a:rPr>
              <a:t>마리아’는</a:t>
            </a:r>
            <a:r>
              <a:rPr lang="ko-KR" altLang="en-US" sz="1400" dirty="0">
                <a:solidFill>
                  <a:srgbClr val="00602B"/>
                </a:solidFill>
              </a:rPr>
              <a:t> 성모 마리아를 위해 하늘을 향해 기도하는 성스러운 마음을 표현한 </a:t>
            </a:r>
            <a:r>
              <a:rPr lang="en-US" altLang="ko-KR" sz="1400" dirty="0">
                <a:solidFill>
                  <a:srgbClr val="00602B"/>
                </a:solidFill>
              </a:rPr>
              <a:t>4</a:t>
            </a:r>
            <a:r>
              <a:rPr lang="ko-KR" altLang="en-US" sz="1400" dirty="0">
                <a:solidFill>
                  <a:srgbClr val="00602B"/>
                </a:solidFill>
              </a:rPr>
              <a:t>성 </a:t>
            </a:r>
            <a:r>
              <a:rPr lang="ko-KR" altLang="en-US" sz="1400" dirty="0" err="1">
                <a:solidFill>
                  <a:srgbClr val="00602B"/>
                </a:solidFill>
              </a:rPr>
              <a:t>모테트로</a:t>
            </a:r>
            <a:r>
              <a:rPr lang="ko-KR" altLang="en-US" sz="1400" dirty="0">
                <a:solidFill>
                  <a:srgbClr val="00602B"/>
                </a:solidFill>
              </a:rPr>
              <a:t> 종교적인 내용의 무반주 합창곡</a:t>
            </a:r>
            <a:r>
              <a:rPr lang="en-US" altLang="ko-KR" sz="1400" dirty="0">
                <a:solidFill>
                  <a:srgbClr val="00602B"/>
                </a:solidFill>
              </a:rPr>
              <a:t>(</a:t>
            </a:r>
            <a:r>
              <a:rPr lang="ko-KR" altLang="en-US" sz="1400" dirty="0">
                <a:solidFill>
                  <a:srgbClr val="00602B"/>
                </a:solidFill>
              </a:rPr>
              <a:t>아 </a:t>
            </a:r>
            <a:r>
              <a:rPr lang="ko-KR" altLang="en-US" sz="1400" dirty="0" err="1">
                <a:solidFill>
                  <a:srgbClr val="00602B"/>
                </a:solidFill>
              </a:rPr>
              <a:t>카펠라</a:t>
            </a:r>
            <a:r>
              <a:rPr lang="en-US" altLang="ko-KR" sz="1400" dirty="0">
                <a:solidFill>
                  <a:srgbClr val="00602B"/>
                </a:solidFill>
              </a:rPr>
              <a:t>)</a:t>
            </a:r>
            <a:r>
              <a:rPr lang="ko-KR" altLang="en-US" sz="1400" dirty="0">
                <a:solidFill>
                  <a:srgbClr val="00602B"/>
                </a:solidFill>
              </a:rPr>
              <a:t>이다</a:t>
            </a:r>
            <a:r>
              <a:rPr lang="en-US" altLang="ko-KR" sz="1400" dirty="0">
                <a:solidFill>
                  <a:srgbClr val="00602B"/>
                </a:solidFill>
              </a:rPr>
              <a:t>. </a:t>
            </a:r>
            <a:r>
              <a:rPr lang="ko-KR" altLang="en-US" sz="1400" dirty="0">
                <a:solidFill>
                  <a:srgbClr val="00602B"/>
                </a:solidFill>
              </a:rPr>
              <a:t>소프라노 성부에서 시작된 합창이 알토</a:t>
            </a:r>
            <a:r>
              <a:rPr lang="en-US" altLang="ko-KR" sz="1400" dirty="0">
                <a:solidFill>
                  <a:srgbClr val="00602B"/>
                </a:solidFill>
              </a:rPr>
              <a:t>, </a:t>
            </a:r>
            <a:r>
              <a:rPr lang="ko-KR" altLang="en-US" sz="1400" dirty="0">
                <a:solidFill>
                  <a:srgbClr val="00602B"/>
                </a:solidFill>
              </a:rPr>
              <a:t>테너</a:t>
            </a:r>
            <a:r>
              <a:rPr lang="en-US" altLang="ko-KR" sz="1400" dirty="0">
                <a:solidFill>
                  <a:srgbClr val="00602B"/>
                </a:solidFill>
              </a:rPr>
              <a:t>, </a:t>
            </a:r>
            <a:r>
              <a:rPr lang="ko-KR" altLang="en-US" sz="1400" dirty="0">
                <a:solidFill>
                  <a:srgbClr val="00602B"/>
                </a:solidFill>
              </a:rPr>
              <a:t>베이스에서 차례로 모방되어 나오는 모방 대위법으로 이루어진 </a:t>
            </a:r>
            <a:r>
              <a:rPr lang="ko-KR" altLang="en-US" sz="1400" dirty="0" err="1">
                <a:solidFill>
                  <a:srgbClr val="00602B"/>
                </a:solidFill>
              </a:rPr>
              <a:t>다성</a:t>
            </a:r>
            <a:r>
              <a:rPr lang="ko-KR" altLang="en-US" sz="1400" dirty="0">
                <a:solidFill>
                  <a:srgbClr val="00602B"/>
                </a:solidFill>
              </a:rPr>
              <a:t> 음악이다</a:t>
            </a:r>
            <a:r>
              <a:rPr lang="en-US" altLang="ko-KR" sz="1400" dirty="0">
                <a:solidFill>
                  <a:srgbClr val="00602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79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르네상스 작곡가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FC7C2-6E1E-C8E2-B461-FECBC4EDA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77F00E-986E-40A0-94F6-9D68232DEE3E}"/>
              </a:ext>
            </a:extLst>
          </p:cNvPr>
          <p:cNvSpPr/>
          <p:nvPr/>
        </p:nvSpPr>
        <p:spPr>
          <a:xfrm>
            <a:off x="1135772" y="1934915"/>
            <a:ext cx="4228708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조스캥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(Josquin des </a:t>
            </a:r>
            <a:r>
              <a:rPr lang="en-US" altLang="ko-KR" sz="1400" dirty="0" err="1">
                <a:solidFill>
                  <a:schemeClr val="accent5">
                    <a:lumMod val="50000"/>
                  </a:schemeClr>
                </a:solidFill>
              </a:rPr>
              <a:t>Prez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, 1440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경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~1521)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30087-F448-4ACB-811D-CD2C758FCEAB}"/>
              </a:ext>
            </a:extLst>
          </p:cNvPr>
          <p:cNvSpPr txBox="1"/>
          <p:nvPr/>
        </p:nvSpPr>
        <p:spPr>
          <a:xfrm>
            <a:off x="4519385" y="3098756"/>
            <a:ext cx="6773537" cy="15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프랑스 </a:t>
            </a:r>
            <a:r>
              <a:rPr lang="ko-KR" altLang="en-US" sz="1600" dirty="0" err="1">
                <a:latin typeface="+mn-ea"/>
              </a:rPr>
              <a:t>플랑드르악파의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다성</a:t>
            </a:r>
            <a:r>
              <a:rPr lang="ko-KR" altLang="en-US" sz="1600" dirty="0">
                <a:latin typeface="+mn-ea"/>
              </a:rPr>
              <a:t> 음악 작곡가이며 르네상스 </a:t>
            </a:r>
            <a:r>
              <a:rPr lang="ko-KR" altLang="en-US" sz="1600" dirty="0" err="1">
                <a:latin typeface="+mn-ea"/>
              </a:rPr>
              <a:t>다성</a:t>
            </a:r>
            <a:r>
              <a:rPr lang="ko-KR" altLang="en-US" sz="1600" dirty="0">
                <a:latin typeface="+mn-ea"/>
              </a:rPr>
              <a:t> 양식의 완성자로 오늘날까지 작곡의 중요한 기초가 되는 대위법과 화성의 개념을 본격적으로 정착시키고 발전시켰다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 err="1">
                <a:latin typeface="+mn-ea"/>
              </a:rPr>
              <a:t>대작곡가라는</a:t>
            </a:r>
            <a:r>
              <a:rPr lang="ko-KR" altLang="en-US" sz="1600" dirty="0">
                <a:latin typeface="+mn-ea"/>
              </a:rPr>
              <a:t> 명성에 비해 생애가 많이 알려지지 않았다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0C98A20-526A-456E-96ED-E1A8305A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4432" y="2579716"/>
            <a:ext cx="2370792" cy="22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775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58672-A955-BBBD-88C1-326D0B13C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FB1A3E-59C9-0F1E-D8CE-F8885C1FB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&lt;</a:t>
            </a:r>
            <a:r>
              <a:rPr kumimoji="1" lang="ko-KR" altLang="en-US" dirty="0" err="1">
                <a:latin typeface="+mn-ea"/>
                <a:ea typeface="+mn-ea"/>
              </a:rPr>
              <a:t>마토나</a:t>
            </a:r>
            <a:r>
              <a:rPr kumimoji="1" lang="ko-KR" altLang="en-US" dirty="0">
                <a:latin typeface="+mn-ea"/>
                <a:ea typeface="+mn-ea"/>
              </a:rPr>
              <a:t> 내 사랑</a:t>
            </a:r>
            <a:r>
              <a:rPr kumimoji="1" lang="en-US" altLang="ko-KR" dirty="0">
                <a:latin typeface="+mn-ea"/>
                <a:ea typeface="+mn-ea"/>
              </a:rPr>
              <a:t>&gt;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0636A5-A43F-A5C6-FD67-AB669BFA86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7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D15F432-5894-4482-B872-3F6FE3321C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20245" y="1813764"/>
            <a:ext cx="7459980" cy="1762469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87F9843-486F-4B08-9050-A9FC8C9B17B7}"/>
              </a:ext>
            </a:extLst>
          </p:cNvPr>
          <p:cNvSpPr/>
          <p:nvPr/>
        </p:nvSpPr>
        <p:spPr>
          <a:xfrm>
            <a:off x="2149212" y="4107438"/>
            <a:ext cx="8556888" cy="1341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이탈리아 세속 합창곡으로 성부가 동시에 시작하고 주선율이 소프라노 성부에 있는 화성 음악이다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애인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</a:rPr>
              <a:t>마토나에게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 ‘내가 노래를 잘 하니 나의 노래를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</a:rPr>
              <a:t>들어달라’고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 고백하는 노래다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장난스러운 가사의 후렴구를 사용한 경쾌한 느낌의 화성 음악이다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" name="3단원_교과서_85쪽_QR45_2.마토나 내 사랑">
            <a:hlinkClick r:id="" action="ppaction://media"/>
            <a:extLst>
              <a:ext uri="{FF2B5EF4-FFF2-40B4-BE49-F238E27FC236}">
                <a16:creationId xmlns:a16="http://schemas.microsoft.com/office/drawing/2014/main" id="{F9D23A9C-3A4C-45EC-B0A2-F178ACDEC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5880" y="19519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르네상스 작곡가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FC7C2-6E1E-C8E2-B461-FECBC4EDA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8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77F00E-986E-40A0-94F6-9D68232DEE3E}"/>
              </a:ext>
            </a:extLst>
          </p:cNvPr>
          <p:cNvSpPr/>
          <p:nvPr/>
        </p:nvSpPr>
        <p:spPr>
          <a:xfrm>
            <a:off x="1135772" y="2003495"/>
            <a:ext cx="4228708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라소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(Lasso, Orlando di, 1532~1594)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30087-F448-4ACB-811D-CD2C758FCEAB}"/>
              </a:ext>
            </a:extLst>
          </p:cNvPr>
          <p:cNvSpPr txBox="1"/>
          <p:nvPr/>
        </p:nvSpPr>
        <p:spPr>
          <a:xfrm>
            <a:off x="4321183" y="3196789"/>
            <a:ext cx="6804017" cy="11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atin typeface="+mn-ea"/>
              </a:rPr>
              <a:t>16</a:t>
            </a:r>
            <a:r>
              <a:rPr lang="ko-KR" altLang="en-US" sz="1600" dirty="0">
                <a:latin typeface="+mn-ea"/>
              </a:rPr>
              <a:t>세기 후반의 중요한 종교음악 작곡가로 종교음악과 세속음악을 두루 남겼다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미사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모테트</a:t>
            </a:r>
            <a:r>
              <a:rPr lang="ko-KR" altLang="en-US" sz="1600" dirty="0">
                <a:latin typeface="+mn-ea"/>
              </a:rPr>
              <a:t> 등의 </a:t>
            </a:r>
            <a:r>
              <a:rPr lang="ko-KR" altLang="en-US" sz="1600" dirty="0" err="1">
                <a:latin typeface="+mn-ea"/>
              </a:rPr>
              <a:t>종교곡과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리트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샹송과 같은 </a:t>
            </a:r>
            <a:r>
              <a:rPr lang="ko-KR" altLang="en-US" sz="1600" dirty="0" err="1">
                <a:latin typeface="+mn-ea"/>
              </a:rPr>
              <a:t>세속곡</a:t>
            </a:r>
            <a:r>
              <a:rPr lang="ko-KR" altLang="en-US" sz="1600" dirty="0">
                <a:latin typeface="+mn-ea"/>
              </a:rPr>
              <a:t> 등 다양한 분야에서 활약하였다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0C98A20-526A-456E-96ED-E1A8305A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3952" y="2672584"/>
            <a:ext cx="2370792" cy="20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3602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다성</a:t>
            </a:r>
            <a:r>
              <a:rPr kumimoji="1" lang="ko-KR" altLang="en-US" dirty="0">
                <a:latin typeface="+mn-ea"/>
                <a:ea typeface="+mn-ea"/>
              </a:rPr>
              <a:t> 음악과 화성 음악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FC7C2-6E1E-C8E2-B461-FECBC4EDA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9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30087-F448-4ACB-811D-CD2C758FCEAB}"/>
              </a:ext>
            </a:extLst>
          </p:cNvPr>
          <p:cNvSpPr txBox="1"/>
          <p:nvPr/>
        </p:nvSpPr>
        <p:spPr>
          <a:xfrm>
            <a:off x="1616083" y="1764229"/>
            <a:ext cx="9653897" cy="11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두 개 이상의 독립된 가락이 </a:t>
            </a:r>
            <a:r>
              <a:rPr lang="ko-KR" altLang="en-US" sz="1600" dirty="0" err="1">
                <a:latin typeface="+mn-ea"/>
              </a:rPr>
              <a:t>대위법적인</a:t>
            </a:r>
            <a:r>
              <a:rPr lang="ko-KR" altLang="en-US" sz="1600" dirty="0">
                <a:latin typeface="+mn-ea"/>
              </a:rPr>
              <a:t> 모방 기법에 의해 서로 동등한 중요성을 지니며 진행하는 음악의 형태를 말한다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 err="1">
                <a:latin typeface="+mn-ea"/>
              </a:rPr>
              <a:t>다성</a:t>
            </a:r>
            <a:r>
              <a:rPr lang="ko-KR" altLang="en-US" sz="1600" dirty="0">
                <a:latin typeface="+mn-ea"/>
              </a:rPr>
              <a:t> 음악은 중세 이후부터 바로크 시대까지 널리 사용되었으며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다성</a:t>
            </a:r>
            <a:r>
              <a:rPr lang="ko-KR" altLang="en-US" sz="1600" dirty="0">
                <a:latin typeface="+mn-ea"/>
              </a:rPr>
              <a:t> 음악의 악곡으로는 카논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인벤션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푸가 등이 있다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sp>
        <p:nvSpPr>
          <p:cNvPr id="7" name="사각형: 위쪽 모서리의 한쪽은 둥글고 다른 한쪽은 잘림 6">
            <a:extLst>
              <a:ext uri="{FF2B5EF4-FFF2-40B4-BE49-F238E27FC236}">
                <a16:creationId xmlns:a16="http://schemas.microsoft.com/office/drawing/2014/main" id="{3B5A9E7B-78C1-4BFF-9EF5-3FB9B91C8D75}"/>
              </a:ext>
            </a:extLst>
          </p:cNvPr>
          <p:cNvSpPr/>
          <p:nvPr/>
        </p:nvSpPr>
        <p:spPr>
          <a:xfrm>
            <a:off x="1285275" y="1247283"/>
            <a:ext cx="2033421" cy="300537"/>
          </a:xfrm>
          <a:prstGeom prst="snip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다성</a:t>
            </a:r>
            <a:r>
              <a:rPr lang="ko-KR" altLang="en-US" sz="1200" dirty="0"/>
              <a:t> 음악</a:t>
            </a:r>
          </a:p>
        </p:txBody>
      </p:sp>
      <p:sp>
        <p:nvSpPr>
          <p:cNvPr id="8" name="사각형: 위쪽 모서리의 한쪽은 둥글고 다른 한쪽은 잘림 7">
            <a:extLst>
              <a:ext uri="{FF2B5EF4-FFF2-40B4-BE49-F238E27FC236}">
                <a16:creationId xmlns:a16="http://schemas.microsoft.com/office/drawing/2014/main" id="{BF880FEE-3DC3-4225-A3EF-EA944B0B6340}"/>
              </a:ext>
            </a:extLst>
          </p:cNvPr>
          <p:cNvSpPr/>
          <p:nvPr/>
        </p:nvSpPr>
        <p:spPr>
          <a:xfrm>
            <a:off x="1285274" y="3941084"/>
            <a:ext cx="2033421" cy="300537"/>
          </a:xfrm>
          <a:prstGeom prst="snip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화성 음악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02F39-EC05-4C0F-9EDA-1E4F8DF95AE7}"/>
              </a:ext>
            </a:extLst>
          </p:cNvPr>
          <p:cNvSpPr txBox="1"/>
          <p:nvPr/>
        </p:nvSpPr>
        <p:spPr>
          <a:xfrm>
            <a:off x="1616082" y="4435881"/>
            <a:ext cx="9653897" cy="78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화음이 결합된 음악으로서 하나의 성부가 주된 가락을 담당하고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나머지 성부는 주성부를 뒷받침하는 형태의 수직적인 짜임새를 갖는다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704885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5297</TotalTime>
  <Words>532</Words>
  <Application>Microsoft Office PowerPoint</Application>
  <PresentationFormat>와이드스크린</PresentationFormat>
  <Paragraphs>50</Paragraphs>
  <Slides>10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맑은 고딕</vt:lpstr>
      <vt:lpstr>나눔고딕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jungin kim</cp:lastModifiedBy>
  <cp:revision>199</cp:revision>
  <dcterms:created xsi:type="dcterms:W3CDTF">2024-07-03T01:17:18Z</dcterms:created>
  <dcterms:modified xsi:type="dcterms:W3CDTF">2025-05-08T05:22:24Z</dcterms:modified>
</cp:coreProperties>
</file>