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s/slide40.xml" ContentType="application/vnd.openxmlformats-officedocument.presentationml.slide+xml"/>
  <Override PartName="/ppt/notesSlides/notesSlide30.xml" ContentType="application/vnd.openxmlformats-officedocument.presentationml.notesSlide+xml"/>
  <Override PartName="/ppt/slideLayouts/slideLayout40.xml" ContentType="application/vnd.openxmlformats-officedocument.presentationml.slideLayout+xml"/>
  <Override PartName="/ppt/notesMasters/notesMaster10.xml" ContentType="application/vnd.openxmlformats-officedocument.presentationml.notesMaster+xml"/>
  <Override PartName="/ppt/slideMasters/slideMaster30.xml" ContentType="application/vnd.openxmlformats-officedocument.presentationml.slideMaster+xml"/>
  <Override PartName="/ppt/theme/theme50.xml" ContentType="application/vnd.openxmlformats-officedocument.theme+xml"/>
  <Override PartName="/ppt/theme/theme30.xml" ContentType="application/vnd.openxmlformats-officedocument.theme+xml"/>
  <Override PartName="/ppt/slideLayouts/slideLayout3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8"/>
  </p:notesMasterIdLst>
  <p:sldIdLst>
    <p:sldId id="292" r:id="rId5"/>
    <p:sldId id="298" r:id="rId6"/>
    <p:sldId id="313" r:id="rId7"/>
    <p:sldId id="307" r:id="rId8"/>
    <p:sldId id="308" r:id="rId9"/>
    <p:sldId id="309" r:id="rId10"/>
    <p:sldId id="299" r:id="rId11"/>
    <p:sldId id="306" r:id="rId12"/>
    <p:sldId id="310" r:id="rId13"/>
    <p:sldId id="305" r:id="rId14"/>
    <p:sldId id="312" r:id="rId15"/>
    <p:sldId id="311" r:id="rId16"/>
    <p:sldId id="295" r:id="rId17"/>
  </p:sldIdLst>
  <p:sldSz cx="12192000" cy="6858000"/>
  <p:notesSz cx="6858000" cy="9144000"/>
  <p:embeddedFontLst>
    <p:embeddedFont>
      <p:font typeface="NanumGothicExtraBold" panose="020D0904000000000000" pitchFamily="50" charset="-127"/>
      <p:bold r:id="rId19"/>
    </p:embeddedFont>
    <p:embeddedFont>
      <p:font typeface="Spoqa Han Sans Neo" panose="020B0600000101010101" charset="0"/>
      <p:regular r:id="rId20"/>
      <p:bold r:id="rId21"/>
      <p:italic r:id="rId22"/>
      <p:boldItalic r:id="rId23"/>
    </p:embeddedFont>
    <p:embeddedFont>
      <p:font typeface="나눔고딕" panose="020D0604000000000000" pitchFamily="50" charset="-127"/>
      <p:regular r:id="rId24"/>
      <p:bold r:id="rId25"/>
    </p:embeddedFont>
    <p:embeddedFont>
      <p:font typeface="맑은 고딕" panose="020B0503020000020004" pitchFamily="50" charset="-127"/>
      <p:regular r:id="rId26"/>
      <p:bold r:id="rId27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313"/>
            <p14:sldId id="307"/>
            <p14:sldId id="308"/>
            <p14:sldId id="309"/>
            <p14:sldId id="299"/>
            <p14:sldId id="306"/>
            <p14:sldId id="310"/>
            <p14:sldId id="305"/>
            <p14:sldId id="312"/>
            <p14:sldId id="311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3C71"/>
    <a:srgbClr val="FFFFFF"/>
    <a:srgbClr val="6F6AAA"/>
    <a:srgbClr val="69B76B"/>
    <a:srgbClr val="E97D34"/>
    <a:srgbClr val="B2884C"/>
    <a:srgbClr val="588195"/>
    <a:srgbClr val="D0EBD1"/>
    <a:srgbClr val="3CC864"/>
    <a:srgbClr val="1955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67" autoAdjust="0"/>
    <p:restoredTop sz="94145" autoAdjust="0"/>
  </p:normalViewPr>
  <p:slideViewPr>
    <p:cSldViewPr snapToGrid="0" showGuides="1">
      <p:cViewPr varScale="1">
        <p:scale>
          <a:sx n="149" d="100"/>
          <a:sy n="149" d="100"/>
        </p:scale>
        <p:origin x="1080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_rels/notesMaster10.xml.rels><?xml version="1.0" encoding="UTF-8" standalone="yes"?>
<Relationships xmlns="http://schemas.openxmlformats.org/package/2006/relationships"><Relationship Id="rId1" Type="http://schemas.openxmlformats.org/officeDocument/2006/relationships/theme" Target="../theme/theme5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2025-04-14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Masters/notesMaster10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2024-12-01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4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8242005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4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824200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4DA01-FBD5-5C59-C4BE-EA1FE5AA3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4DD4FF7-71F3-CFCE-DCE6-C76B5233DB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735A425-14EE-6FCA-32F4-280E4204BB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ECD4C86-BDC7-95C6-C876-B842B2D3F4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5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865620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30.xml.rels><?xml version="1.0" encoding="UTF-8" standalone="yes"?>
<Relationships xmlns="http://schemas.openxmlformats.org/package/2006/relationships"><Relationship Id="rId3" Type="http://schemas.openxmlformats.org/officeDocument/2006/relationships/theme" Target="../theme/theme3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5DE1182-DF37-9D7F-3CFB-60166FF02F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22964E-C352-7D9A-3B32-9345FFFB23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0.png"/><Relationship Id="rId4" Type="http://schemas.openxmlformats.org/officeDocument/2006/relationships/slide" Target="slide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284517"/>
            <a:ext cx="5760000" cy="792000"/>
          </a:xfrm>
        </p:spPr>
        <p:txBody>
          <a:bodyPr/>
          <a:lstStyle/>
          <a:p>
            <a:r>
              <a:rPr kumimoji="1" lang="ko-KR" altLang="en-US" dirty="0" err="1">
                <a:solidFill>
                  <a:schemeClr val="tx1"/>
                </a:solidFill>
                <a:latin typeface="+mn-ea"/>
                <a:ea typeface="+mn-ea"/>
              </a:rPr>
              <a:t>옹헤야</a:t>
            </a:r>
            <a:endParaRPr kumimoji="1" lang="en-US" altLang="ko-KR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중학교 음악 ①</a:t>
            </a: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+mn-ea"/>
                <a:ea typeface="+mn-ea"/>
              </a:rPr>
              <a:t>Ⅰ. </a:t>
            </a:r>
            <a:r>
              <a:rPr kumimoji="1" lang="ko-KR" altLang="en-US" sz="2400" dirty="0">
                <a:solidFill>
                  <a:srgbClr val="2B3C71"/>
                </a:solidFill>
                <a:latin typeface="+mn-ea"/>
                <a:ea typeface="+mn-ea"/>
              </a:rPr>
              <a:t>우리 함께 노래해요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911EB12-47B3-35F9-BFF4-395107BF207E}"/>
              </a:ext>
            </a:extLst>
          </p:cNvPr>
          <p:cNvSpPr txBox="1">
            <a:spLocks/>
          </p:cNvSpPr>
          <p:nvPr/>
        </p:nvSpPr>
        <p:spPr>
          <a:xfrm>
            <a:off x="5409460" y="4894508"/>
            <a:ext cx="137308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>
                <a:solidFill>
                  <a:srgbClr val="2B3C71"/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600" dirty="0">
                <a:solidFill>
                  <a:srgbClr val="2B3C71"/>
                </a:solidFill>
                <a:latin typeface="+mn-ea"/>
                <a:ea typeface="+mn-ea"/>
              </a:rPr>
              <a:t>30</a:t>
            </a:r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AD31F06-DA2B-D8FF-6DF1-7763F8A872C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ko-KR" altLang="en-US" dirty="0">
                <a:latin typeface="+mn-ea"/>
                <a:ea typeface="+mn-ea"/>
              </a:rPr>
              <a:t>장단</a:t>
            </a:r>
            <a:r>
              <a:rPr lang="en-US" altLang="ko-KR" dirty="0">
                <a:latin typeface="+mn-ea"/>
                <a:ea typeface="+mn-ea"/>
              </a:rPr>
              <a:t>: </a:t>
            </a:r>
            <a:r>
              <a:rPr lang="ko-KR" altLang="en-US" dirty="0" err="1">
                <a:latin typeface="+mn-ea"/>
                <a:ea typeface="+mn-ea"/>
              </a:rPr>
              <a:t>단모리장단</a:t>
            </a:r>
            <a:endParaRPr lang="ko-KR" altLang="en-US" dirty="0">
              <a:latin typeface="+mn-ea"/>
              <a:ea typeface="+mn-ea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3A9F2AB-2EB8-58B0-3C56-649C583B5B7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10</a:t>
            </a:fld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C239874A-7F83-FB8E-995D-BC9D116097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ko-KR" altLang="en-US">
              <a:latin typeface="+mn-ea"/>
              <a:ea typeface="+mn-ea"/>
            </a:endParaRPr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73A2D506-369E-2B47-1417-0D6BA41E88B0}"/>
              </a:ext>
            </a:extLst>
          </p:cNvPr>
          <p:cNvGrpSpPr/>
          <p:nvPr/>
        </p:nvGrpSpPr>
        <p:grpSpPr>
          <a:xfrm>
            <a:off x="2229767" y="1553878"/>
            <a:ext cx="7732466" cy="3750244"/>
            <a:chOff x="1771130" y="1404545"/>
            <a:chExt cx="7732466" cy="3750244"/>
          </a:xfrm>
        </p:grpSpPr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DE89DC9A-BC3A-1FEC-7A15-312F1B3E4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71130" y="1404545"/>
              <a:ext cx="7732466" cy="2574831"/>
            </a:xfrm>
            <a:prstGeom prst="rect">
              <a:avLst/>
            </a:prstGeom>
          </p:spPr>
        </p:pic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6BE48BB1-5638-A5CD-ACCA-E19A378D8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58580" y="3820223"/>
              <a:ext cx="5317063" cy="1196340"/>
            </a:xfrm>
            <a:prstGeom prst="rect">
              <a:avLst/>
            </a:prstGeom>
          </p:spPr>
        </p:pic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A4F3BA50-1A51-1346-4F0B-340F9B792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37843" y="4537556"/>
              <a:ext cx="5043132" cy="617233"/>
            </a:xfrm>
            <a:prstGeom prst="rect">
              <a:avLst/>
            </a:prstGeom>
          </p:spPr>
        </p:pic>
      </p:grpSp>
      <p:pic>
        <p:nvPicPr>
          <p:cNvPr id="5" name="그림 4">
            <a:extLst>
              <a:ext uri="{FF2B5EF4-FFF2-40B4-BE49-F238E27FC236}">
                <a16:creationId xmlns:a16="http://schemas.microsoft.com/office/drawing/2014/main" id="{D3AE2D10-0E72-407B-C12A-AE13FE55CE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7367" y="845999"/>
            <a:ext cx="9596761" cy="539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400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F5954E-821B-F2D4-943C-D2C6698EE8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D9FC8A1-59B1-268A-07D0-BF2105877F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ko-KR" altLang="en-US" dirty="0" err="1">
                <a:latin typeface="+mn-ea"/>
                <a:ea typeface="+mn-ea"/>
              </a:rPr>
              <a:t>단모리장단</a:t>
            </a:r>
            <a:r>
              <a:rPr lang="ko-KR" altLang="en-US" dirty="0">
                <a:latin typeface="+mn-ea"/>
                <a:ea typeface="+mn-ea"/>
              </a:rPr>
              <a:t> 살려 노래 부르기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50E1B2B-B820-0893-97B4-02C258833E1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11</a:t>
            </a:fld>
            <a:endParaRPr kumimoji="1" lang="ko-KR" altLang="en-US" dirty="0">
              <a:latin typeface="+mn-ea"/>
              <a:ea typeface="+mn-ea"/>
            </a:endParaRPr>
          </a:p>
        </p:txBody>
      </p: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C876DC2E-5629-56F1-C777-C4826C827F56}"/>
              </a:ext>
            </a:extLst>
          </p:cNvPr>
          <p:cNvGrpSpPr/>
          <p:nvPr/>
        </p:nvGrpSpPr>
        <p:grpSpPr>
          <a:xfrm>
            <a:off x="10943879" y="439797"/>
            <a:ext cx="605026" cy="1783472"/>
            <a:chOff x="1147650" y="1520451"/>
            <a:chExt cx="605026" cy="1783472"/>
          </a:xfrm>
        </p:grpSpPr>
        <p:pic>
          <p:nvPicPr>
            <p:cNvPr id="18" name="[아침나라 중음①]_1단원_교과서_30쪽_옹헤야_반주_118">
              <a:hlinkClick r:id="" action="ppaction://media"/>
              <a:extLst>
                <a:ext uri="{FF2B5EF4-FFF2-40B4-BE49-F238E27FC236}">
                  <a16:creationId xmlns:a16="http://schemas.microsoft.com/office/drawing/2014/main" id="{69A2D11A-DD8F-5E4C-7CF2-A50321AE0166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6"/>
            <a:stretch>
              <a:fillRect/>
            </a:stretch>
          </p:blipFill>
          <p:spPr>
            <a:xfrm>
              <a:off x="1197307" y="2891173"/>
              <a:ext cx="412750" cy="412750"/>
            </a:xfrm>
            <a:prstGeom prst="rect">
              <a:avLst/>
            </a:prstGeom>
          </p:spPr>
        </p:pic>
        <p:pic>
          <p:nvPicPr>
            <p:cNvPr id="17" name="[아침나라 중음①]_1단원_교과서_30쪽_옹헤야_노래">
              <a:hlinkClick r:id="" action="ppaction://media"/>
              <a:extLst>
                <a:ext uri="{FF2B5EF4-FFF2-40B4-BE49-F238E27FC236}">
                  <a16:creationId xmlns:a16="http://schemas.microsoft.com/office/drawing/2014/main" id="{B15BC9E6-6823-D24C-7B08-FD45749B1BEC}"/>
                </a:ext>
              </a:extLst>
            </p:cNvPr>
            <p:cNvPicPr>
              <a:picLocks noChangeAspect="1"/>
            </p:cNvPicPr>
            <p:nvPr>
              <a:audi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6"/>
            <a:stretch>
              <a:fillRect/>
            </a:stretch>
          </p:blipFill>
          <p:spPr>
            <a:xfrm>
              <a:off x="1197307" y="1965163"/>
              <a:ext cx="412750" cy="412750"/>
            </a:xfrm>
            <a:prstGeom prst="rect">
              <a:avLst/>
            </a:prstGeom>
          </p:spPr>
        </p:pic>
        <p:grpSp>
          <p:nvGrpSpPr>
            <p:cNvPr id="2" name="그룹 3">
              <a:extLst>
                <a:ext uri="{FF2B5EF4-FFF2-40B4-BE49-F238E27FC236}">
                  <a16:creationId xmlns:a16="http://schemas.microsoft.com/office/drawing/2014/main" id="{BDA6817E-A655-B33F-86BD-0933B49003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47650" y="1520451"/>
              <a:ext cx="603474" cy="377219"/>
              <a:chOff x="4665259" y="556012"/>
              <a:chExt cx="618853" cy="363546"/>
            </a:xfrm>
          </p:grpSpPr>
          <p:sp>
            <p:nvSpPr>
              <p:cNvPr id="5" name="사각형: 둥근 모서리 4">
                <a:extLst>
                  <a:ext uri="{FF2B5EF4-FFF2-40B4-BE49-F238E27FC236}">
                    <a16:creationId xmlns:a16="http://schemas.microsoft.com/office/drawing/2014/main" id="{A4E894B6-6ED3-E3FB-0727-07028B12527A}"/>
                  </a:ext>
                </a:extLst>
              </p:cNvPr>
              <p:cNvSpPr/>
              <p:nvPr/>
            </p:nvSpPr>
            <p:spPr>
              <a:xfrm>
                <a:off x="4716181" y="692120"/>
                <a:ext cx="359539" cy="226802"/>
              </a:xfrm>
              <a:prstGeom prst="roundRect">
                <a:avLst/>
              </a:prstGeom>
              <a:solidFill>
                <a:srgbClr val="2B3C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lnSpc>
                    <a:spcPct val="150000"/>
                  </a:lnSpc>
                  <a:defRPr/>
                </a:pPr>
                <a:endParaRPr lang="ko-KR" altLang="en-US" sz="1200" dirty="0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11" name="직사각형 10">
                <a:extLst>
                  <a:ext uri="{FF2B5EF4-FFF2-40B4-BE49-F238E27FC236}">
                    <a16:creationId xmlns:a16="http://schemas.microsoft.com/office/drawing/2014/main" id="{C774C6DA-52D2-0EF3-06B8-0D3F00EB5F28}"/>
                  </a:ext>
                </a:extLst>
              </p:cNvPr>
              <p:cNvSpPr/>
              <p:nvPr/>
            </p:nvSpPr>
            <p:spPr bwMode="auto">
              <a:xfrm>
                <a:off x="4665259" y="556012"/>
                <a:ext cx="618853" cy="36354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eaLnBrk="1" latinLnBrk="1" hangingPunct="1">
                  <a:lnSpc>
                    <a:spcPct val="200000"/>
                  </a:lnSpc>
                  <a:defRPr/>
                </a:pPr>
                <a:r>
                  <a:rPr lang="ko-KR" altLang="en-US" sz="1100" b="1" dirty="0">
                    <a:solidFill>
                      <a:schemeClr val="bg1"/>
                    </a:solidFill>
                    <a:latin typeface="+mn-ea"/>
                  </a:rPr>
                  <a:t>감상</a:t>
                </a:r>
                <a:endParaRPr lang="en-US" altLang="ko-KR" sz="1100" b="1" dirty="0">
                  <a:solidFill>
                    <a:schemeClr val="bg1"/>
                  </a:solidFill>
                  <a:latin typeface="+mn-ea"/>
                </a:endParaRPr>
              </a:p>
            </p:txBody>
          </p:sp>
        </p:grpSp>
        <p:grpSp>
          <p:nvGrpSpPr>
            <p:cNvPr id="12" name="그룹 31">
              <a:extLst>
                <a:ext uri="{FF2B5EF4-FFF2-40B4-BE49-F238E27FC236}">
                  <a16:creationId xmlns:a16="http://schemas.microsoft.com/office/drawing/2014/main" id="{34852F92-4912-63AC-DFE7-BC3AA34E178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47651" y="2436347"/>
              <a:ext cx="605025" cy="377219"/>
              <a:chOff x="4487479" y="556042"/>
              <a:chExt cx="618853" cy="363546"/>
            </a:xfrm>
          </p:grpSpPr>
          <p:sp>
            <p:nvSpPr>
              <p:cNvPr id="13" name="사각형: 둥근 모서리 12">
                <a:extLst>
                  <a:ext uri="{FF2B5EF4-FFF2-40B4-BE49-F238E27FC236}">
                    <a16:creationId xmlns:a16="http://schemas.microsoft.com/office/drawing/2014/main" id="{63B04266-05BB-7157-FEFF-618BEF95FC4A}"/>
                  </a:ext>
                </a:extLst>
              </p:cNvPr>
              <p:cNvSpPr/>
              <p:nvPr/>
            </p:nvSpPr>
            <p:spPr>
              <a:xfrm>
                <a:off x="4538270" y="693831"/>
                <a:ext cx="360205" cy="225122"/>
              </a:xfrm>
              <a:prstGeom prst="roundRect">
                <a:avLst/>
              </a:prstGeom>
              <a:solidFill>
                <a:srgbClr val="2B3C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lnSpc>
                    <a:spcPct val="150000"/>
                  </a:lnSpc>
                  <a:defRPr/>
                </a:pPr>
                <a:endParaRPr lang="ko-KR" altLang="en-US" sz="1200" dirty="0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14" name="직사각형 13">
                <a:extLst>
                  <a:ext uri="{FF2B5EF4-FFF2-40B4-BE49-F238E27FC236}">
                    <a16:creationId xmlns:a16="http://schemas.microsoft.com/office/drawing/2014/main" id="{81872A8A-C777-8196-0AB5-33152AB1B4AC}"/>
                  </a:ext>
                </a:extLst>
              </p:cNvPr>
              <p:cNvSpPr/>
              <p:nvPr/>
            </p:nvSpPr>
            <p:spPr bwMode="auto">
              <a:xfrm>
                <a:off x="4487479" y="556042"/>
                <a:ext cx="618853" cy="36354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eaLnBrk="1" latinLnBrk="1" hangingPunct="1">
                  <a:lnSpc>
                    <a:spcPct val="200000"/>
                  </a:lnSpc>
                  <a:defRPr/>
                </a:pPr>
                <a:r>
                  <a:rPr lang="ko-KR" altLang="en-US" sz="1100" b="1" dirty="0">
                    <a:solidFill>
                      <a:schemeClr val="bg1"/>
                    </a:solidFill>
                    <a:latin typeface="+mn-ea"/>
                  </a:rPr>
                  <a:t>반주</a:t>
                </a:r>
                <a:endParaRPr lang="en-US" altLang="ko-KR" sz="1100" b="1" dirty="0">
                  <a:solidFill>
                    <a:schemeClr val="bg1"/>
                  </a:solidFill>
                  <a:latin typeface="+mn-ea"/>
                </a:endParaRPr>
              </a:p>
            </p:txBody>
          </p:sp>
        </p:grpSp>
      </p:grpSp>
      <p:pic>
        <p:nvPicPr>
          <p:cNvPr id="6" name="그림 5">
            <a:extLst>
              <a:ext uri="{FF2B5EF4-FFF2-40B4-BE49-F238E27FC236}">
                <a16:creationId xmlns:a16="http://schemas.microsoft.com/office/drawing/2014/main" id="{8C44416F-E8D4-AF68-49BE-BBD30BB958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6127" y="2896194"/>
            <a:ext cx="3828013" cy="2153258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EC3D3100-C697-82CE-1BCA-720281AA54D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41" b="-195"/>
          <a:stretch/>
        </p:blipFill>
        <p:spPr>
          <a:xfrm>
            <a:off x="2152851" y="812089"/>
            <a:ext cx="4284901" cy="549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78328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0E2E07-DFA4-09D1-3FE4-AFCEB6B489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그림 32">
            <a:extLst>
              <a:ext uri="{FF2B5EF4-FFF2-40B4-BE49-F238E27FC236}">
                <a16:creationId xmlns:a16="http://schemas.microsoft.com/office/drawing/2014/main" id="{89056ABF-D393-A763-6D07-CBC30F0FD5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868" y="1980530"/>
            <a:ext cx="10682287" cy="2646785"/>
          </a:xfrm>
          <a:prstGeom prst="rect">
            <a:avLst/>
          </a:prstGeom>
        </p:spPr>
      </p:pic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9940DAB-55E5-BA47-D15D-4ED1AEF76F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ko-KR" altLang="en-US" dirty="0">
                <a:latin typeface="+mn-ea"/>
                <a:ea typeface="+mn-ea"/>
              </a:rPr>
              <a:t>메기는 소리 만들어 노래 부르기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DA79E25-C13D-CE01-8B0D-88752DBDCDB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12</a:t>
            </a:fld>
            <a:endParaRPr kumimoji="1" lang="ko-KR" altLang="en-US" dirty="0">
              <a:latin typeface="+mn-ea"/>
              <a:ea typeface="+mn-ea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F0968E96-7C5F-64A5-5E9F-5AFCA826A8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252" r="24927"/>
          <a:stretch/>
        </p:blipFill>
        <p:spPr>
          <a:xfrm>
            <a:off x="3731118" y="611999"/>
            <a:ext cx="4729764" cy="5682336"/>
          </a:xfrm>
          <a:prstGeom prst="rect">
            <a:avLst/>
          </a:prstGeom>
        </p:spPr>
      </p:pic>
      <p:pic>
        <p:nvPicPr>
          <p:cNvPr id="49" name="그림 48">
            <a:extLst>
              <a:ext uri="{FF2B5EF4-FFF2-40B4-BE49-F238E27FC236}">
                <a16:creationId xmlns:a16="http://schemas.microsoft.com/office/drawing/2014/main" id="{ED95287F-8E87-651D-EDC9-3B01EFD23A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1072" y="3616445"/>
            <a:ext cx="603556" cy="158510"/>
          </a:xfrm>
          <a:prstGeom prst="rect">
            <a:avLst/>
          </a:prstGeom>
        </p:spPr>
      </p:pic>
      <p:pic>
        <p:nvPicPr>
          <p:cNvPr id="50" name="그림 49">
            <a:extLst>
              <a:ext uri="{FF2B5EF4-FFF2-40B4-BE49-F238E27FC236}">
                <a16:creationId xmlns:a16="http://schemas.microsoft.com/office/drawing/2014/main" id="{15DFEB9A-2A40-E6C8-282C-68CF09893C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1522" y="3616445"/>
            <a:ext cx="847878" cy="158510"/>
          </a:xfrm>
          <a:prstGeom prst="rect">
            <a:avLst/>
          </a:prstGeom>
        </p:spPr>
      </p:pic>
      <p:pic>
        <p:nvPicPr>
          <p:cNvPr id="51" name="그림 50">
            <a:extLst>
              <a:ext uri="{FF2B5EF4-FFF2-40B4-BE49-F238E27FC236}">
                <a16:creationId xmlns:a16="http://schemas.microsoft.com/office/drawing/2014/main" id="{59668E92-59A1-FA8B-73C8-70C62C0776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4972" y="4630920"/>
            <a:ext cx="847878" cy="158510"/>
          </a:xfrm>
          <a:prstGeom prst="rect">
            <a:avLst/>
          </a:prstGeom>
        </p:spPr>
      </p:pic>
      <p:pic>
        <p:nvPicPr>
          <p:cNvPr id="52" name="그림 51">
            <a:extLst>
              <a:ext uri="{FF2B5EF4-FFF2-40B4-BE49-F238E27FC236}">
                <a16:creationId xmlns:a16="http://schemas.microsoft.com/office/drawing/2014/main" id="{E55C0A4B-217A-D505-1DC9-023DC7298B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2061" y="4627315"/>
            <a:ext cx="847878" cy="158510"/>
          </a:xfrm>
          <a:prstGeom prst="rect">
            <a:avLst/>
          </a:prstGeom>
        </p:spPr>
      </p:pic>
      <p:pic>
        <p:nvPicPr>
          <p:cNvPr id="54" name="[아침나라 중음①]_1단원_교과서_30쪽_옹헤야_반주_118">
            <a:hlinkClick r:id="" action="ppaction://media"/>
            <a:extLst>
              <a:ext uri="{FF2B5EF4-FFF2-40B4-BE49-F238E27FC236}">
                <a16:creationId xmlns:a16="http://schemas.microsoft.com/office/drawing/2014/main" id="{EACCA80D-BDA5-8000-679B-D86D75956C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34791" y="768337"/>
            <a:ext cx="412750" cy="412750"/>
          </a:xfrm>
          <a:prstGeom prst="rect">
            <a:avLst/>
          </a:prstGeom>
        </p:spPr>
      </p:pic>
      <p:grpSp>
        <p:nvGrpSpPr>
          <p:cNvPr id="62" name="그룹 31">
            <a:extLst>
              <a:ext uri="{FF2B5EF4-FFF2-40B4-BE49-F238E27FC236}">
                <a16:creationId xmlns:a16="http://schemas.microsoft.com/office/drawing/2014/main" id="{43694955-4A11-D61C-B004-4DEE82B129FE}"/>
              </a:ext>
            </a:extLst>
          </p:cNvPr>
          <p:cNvGrpSpPr>
            <a:grpSpLocks/>
          </p:cNvGrpSpPr>
          <p:nvPr/>
        </p:nvGrpSpPr>
        <p:grpSpPr bwMode="auto">
          <a:xfrm>
            <a:off x="11085132" y="313510"/>
            <a:ext cx="605025" cy="377219"/>
            <a:chOff x="4487484" y="556041"/>
            <a:chExt cx="618854" cy="363546"/>
          </a:xfrm>
        </p:grpSpPr>
        <p:sp>
          <p:nvSpPr>
            <p:cNvPr id="63" name="사각형: 둥근 모서리 62">
              <a:extLst>
                <a:ext uri="{FF2B5EF4-FFF2-40B4-BE49-F238E27FC236}">
                  <a16:creationId xmlns:a16="http://schemas.microsoft.com/office/drawing/2014/main" id="{B4436553-B2F1-78D6-BCFF-CCFBC068EEA3}"/>
                </a:ext>
              </a:extLst>
            </p:cNvPr>
            <p:cNvSpPr/>
            <p:nvPr/>
          </p:nvSpPr>
          <p:spPr>
            <a:xfrm>
              <a:off x="4538270" y="693831"/>
              <a:ext cx="360205" cy="22512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64" name="직사각형 63">
              <a:extLst>
                <a:ext uri="{FF2B5EF4-FFF2-40B4-BE49-F238E27FC236}">
                  <a16:creationId xmlns:a16="http://schemas.microsoft.com/office/drawing/2014/main" id="{67C94268-70D5-C176-68A1-B58A04D4FA3F}"/>
                </a:ext>
              </a:extLst>
            </p:cNvPr>
            <p:cNvSpPr/>
            <p:nvPr/>
          </p:nvSpPr>
          <p:spPr bwMode="auto">
            <a:xfrm>
              <a:off x="4487479" y="55604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반주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457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6000" y="3181920"/>
            <a:ext cx="7200000" cy="553998"/>
          </a:xfrm>
        </p:spPr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6000" y="2821920"/>
            <a:ext cx="5040000" cy="25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중학교 음악 ①</a:t>
            </a: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52691" y="3026606"/>
            <a:ext cx="6486618" cy="792000"/>
          </a:xfrm>
        </p:spPr>
        <p:txBody>
          <a:bodyPr/>
          <a:lstStyle/>
          <a:p>
            <a:r>
              <a:rPr kumimoji="1" lang="ko-KR" altLang="en-US" sz="3200" dirty="0" err="1">
                <a:solidFill>
                  <a:schemeClr val="tx1"/>
                </a:solidFill>
                <a:latin typeface="+mn-ea"/>
                <a:ea typeface="+mn-ea"/>
              </a:rPr>
              <a:t>단모리장단에</a:t>
            </a:r>
            <a:r>
              <a:rPr kumimoji="1" lang="ko-KR" altLang="en-US" sz="3200" dirty="0">
                <a:solidFill>
                  <a:schemeClr val="tx1"/>
                </a:solidFill>
                <a:latin typeface="+mn-ea"/>
                <a:ea typeface="+mn-ea"/>
              </a:rPr>
              <a:t> 맞추어</a:t>
            </a:r>
            <a:endParaRPr kumimoji="1" lang="en-US" altLang="ko-KR" sz="3200" dirty="0">
              <a:solidFill>
                <a:schemeClr val="tx1"/>
              </a:solidFill>
              <a:latin typeface="+mn-ea"/>
              <a:ea typeface="+mn-ea"/>
            </a:endParaRPr>
          </a:p>
          <a:p>
            <a:r>
              <a:rPr kumimoji="1" lang="ko-KR" altLang="en-US" sz="3200" dirty="0">
                <a:solidFill>
                  <a:schemeClr val="tx1"/>
                </a:solidFill>
                <a:latin typeface="+mn-ea"/>
                <a:ea typeface="+mn-ea"/>
              </a:rPr>
              <a:t>노래 부를 수 있다</a:t>
            </a:r>
            <a:r>
              <a:rPr kumimoji="1" lang="en-US" altLang="ko-KR" sz="320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그림 49">
            <a:extLst>
              <a:ext uri="{FF2B5EF4-FFF2-40B4-BE49-F238E27FC236}">
                <a16:creationId xmlns:a16="http://schemas.microsoft.com/office/drawing/2014/main" id="{1F827A38-C657-A441-24E8-6D9D2EAAA3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664" y="572474"/>
            <a:ext cx="2871926" cy="5713052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9" name="슬라이드 확대/축소 48">
                <a:extLst>
                  <a:ext uri="{FF2B5EF4-FFF2-40B4-BE49-F238E27FC236}">
                    <a16:creationId xmlns:a16="http://schemas.microsoft.com/office/drawing/2014/main" id="{E95DD1E7-1CFB-6A6A-A835-9A68315E35D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837353" y="4084471"/>
              <a:ext cx="3393050" cy="1908592"/>
            </p:xfrm>
            <a:graphic>
              <a:graphicData uri="http://schemas.microsoft.com/office/powerpoint/2016/slidezoom">
                <pslz:sldZm>
                  <pslz:sldZmObj sldId="307" cId="2771022972">
                    <pslz:zmPr id="{D2965C36-E32B-4143-8118-BE5EE8E89B47}" returnToParent="0" transitionDur="1000" showBg="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393050" cy="1908592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9" name="슬라이드 확대/축소 48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E95DD1E7-1CFB-6A6A-A835-9A68315E35D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37353" y="4084471"/>
                <a:ext cx="3393050" cy="1908592"/>
              </a:xfrm>
              <a:prstGeom prst="rect">
                <a:avLst/>
              </a:prstGeom>
            </p:spPr>
          </p:pic>
        </mc:Fallback>
      </mc:AlternateContent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7CAD0BF-A562-6B7E-E7F2-C8E9B4A3EA7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우리나라 민요의 구분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362C820-D678-8670-8DBF-E0645143BFF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3</a:t>
            </a:fld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51D80E5-465E-E514-BD63-F1E12672C41D}"/>
              </a:ext>
            </a:extLst>
          </p:cNvPr>
          <p:cNvSpPr txBox="1"/>
          <p:nvPr/>
        </p:nvSpPr>
        <p:spPr>
          <a:xfrm>
            <a:off x="6176008" y="4746476"/>
            <a:ext cx="12268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>
                <a:solidFill>
                  <a:schemeClr val="bg1"/>
                </a:solidFill>
                <a:latin typeface="+mn-ea"/>
              </a:rPr>
              <a:t>경상도</a:t>
            </a:r>
            <a:endParaRPr lang="ko-KR" altLang="en-US" sz="1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4652ED9-4842-C66C-C947-2CB4A3F919CC}"/>
              </a:ext>
            </a:extLst>
          </p:cNvPr>
          <p:cNvSpPr txBox="1"/>
          <p:nvPr/>
        </p:nvSpPr>
        <p:spPr>
          <a:xfrm>
            <a:off x="5401836" y="5052157"/>
            <a:ext cx="12268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>
                <a:solidFill>
                  <a:schemeClr val="bg1"/>
                </a:solidFill>
                <a:latin typeface="+mn-ea"/>
              </a:rPr>
              <a:t>전라도</a:t>
            </a:r>
            <a:endParaRPr lang="ko-KR" altLang="en-US" sz="1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A8B4E5C-F4D6-4622-11E6-20AF9F2ACB6C}"/>
              </a:ext>
            </a:extLst>
          </p:cNvPr>
          <p:cNvSpPr txBox="1"/>
          <p:nvPr/>
        </p:nvSpPr>
        <p:spPr>
          <a:xfrm>
            <a:off x="5414527" y="3513107"/>
            <a:ext cx="12268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>
                <a:solidFill>
                  <a:schemeClr val="bg1"/>
                </a:solidFill>
                <a:latin typeface="+mn-ea"/>
              </a:rPr>
              <a:t>경기도</a:t>
            </a:r>
            <a:endParaRPr lang="ko-KR" altLang="en-US" sz="1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9D8ED84-0E94-FB62-5D54-05ABA0A41C2A}"/>
              </a:ext>
            </a:extLst>
          </p:cNvPr>
          <p:cNvSpPr txBox="1"/>
          <p:nvPr/>
        </p:nvSpPr>
        <p:spPr>
          <a:xfrm>
            <a:off x="5546951" y="4269301"/>
            <a:ext cx="12268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>
                <a:solidFill>
                  <a:schemeClr val="bg1"/>
                </a:solidFill>
                <a:latin typeface="+mn-ea"/>
              </a:rPr>
              <a:t>충청도</a:t>
            </a:r>
            <a:endParaRPr lang="ko-KR" altLang="en-US" sz="1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0A14725-0406-8F46-DB22-1CA1B23EDD05}"/>
              </a:ext>
            </a:extLst>
          </p:cNvPr>
          <p:cNvSpPr txBox="1"/>
          <p:nvPr/>
        </p:nvSpPr>
        <p:spPr>
          <a:xfrm>
            <a:off x="5844217" y="3229462"/>
            <a:ext cx="12268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>
                <a:solidFill>
                  <a:schemeClr val="bg1"/>
                </a:solidFill>
                <a:latin typeface="+mn-ea"/>
              </a:rPr>
              <a:t>강원도</a:t>
            </a:r>
            <a:endParaRPr lang="ko-KR" altLang="en-US" sz="1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7DDAE22-4C9C-5DC0-080B-03E160183214}"/>
              </a:ext>
            </a:extLst>
          </p:cNvPr>
          <p:cNvSpPr txBox="1"/>
          <p:nvPr/>
        </p:nvSpPr>
        <p:spPr>
          <a:xfrm>
            <a:off x="5905511" y="1758137"/>
            <a:ext cx="12268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>
                <a:solidFill>
                  <a:schemeClr val="bg1"/>
                </a:solidFill>
                <a:latin typeface="+mn-ea"/>
              </a:rPr>
              <a:t>함경도</a:t>
            </a:r>
            <a:endParaRPr lang="ko-KR" altLang="en-US" sz="1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9E5657D-9B29-84E5-7B69-5373FB5124F2}"/>
              </a:ext>
            </a:extLst>
          </p:cNvPr>
          <p:cNvSpPr txBox="1"/>
          <p:nvPr/>
        </p:nvSpPr>
        <p:spPr>
          <a:xfrm>
            <a:off x="4919348" y="2257703"/>
            <a:ext cx="12268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>
                <a:solidFill>
                  <a:schemeClr val="bg1"/>
                </a:solidFill>
                <a:latin typeface="+mn-ea"/>
              </a:rPr>
              <a:t>평안도</a:t>
            </a:r>
            <a:endParaRPr lang="ko-KR" altLang="en-US" sz="1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0F98A1A-4922-C374-DF94-C768E3848DA8}"/>
              </a:ext>
            </a:extLst>
          </p:cNvPr>
          <p:cNvSpPr txBox="1"/>
          <p:nvPr/>
        </p:nvSpPr>
        <p:spPr>
          <a:xfrm>
            <a:off x="4892276" y="3181563"/>
            <a:ext cx="12268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>
                <a:solidFill>
                  <a:schemeClr val="bg1"/>
                </a:solidFill>
                <a:latin typeface="+mn-ea"/>
              </a:rPr>
              <a:t>황해도</a:t>
            </a:r>
            <a:endParaRPr lang="ko-KR" altLang="en-US" sz="1200" dirty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40" name="그룹 39">
            <a:extLst>
              <a:ext uri="{FF2B5EF4-FFF2-40B4-BE49-F238E27FC236}">
                <a16:creationId xmlns:a16="http://schemas.microsoft.com/office/drawing/2014/main" id="{B85AB2D7-8A98-33E9-A44B-633DFE9EC7C7}"/>
              </a:ext>
            </a:extLst>
          </p:cNvPr>
          <p:cNvGrpSpPr/>
          <p:nvPr/>
        </p:nvGrpSpPr>
        <p:grpSpPr>
          <a:xfrm>
            <a:off x="3243196" y="1694014"/>
            <a:ext cx="1769725" cy="1056724"/>
            <a:chOff x="3243196" y="1694014"/>
            <a:chExt cx="1769725" cy="1056724"/>
          </a:xfrm>
        </p:grpSpPr>
        <p:cxnSp>
          <p:nvCxnSpPr>
            <p:cNvPr id="12" name="직선 연결선 11">
              <a:extLst>
                <a:ext uri="{FF2B5EF4-FFF2-40B4-BE49-F238E27FC236}">
                  <a16:creationId xmlns:a16="http://schemas.microsoft.com/office/drawing/2014/main" id="{241C1C74-8D8A-7600-F5E2-B59C488D28F5}"/>
                </a:ext>
              </a:extLst>
            </p:cNvPr>
            <p:cNvCxnSpPr/>
            <p:nvPr/>
          </p:nvCxnSpPr>
          <p:spPr>
            <a:xfrm>
              <a:off x="4293830" y="2222376"/>
              <a:ext cx="719091" cy="0"/>
            </a:xfrm>
            <a:prstGeom prst="line">
              <a:avLst/>
            </a:prstGeom>
            <a:ln w="28575">
              <a:solidFill>
                <a:srgbClr val="B2884C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타원 14">
              <a:extLst>
                <a:ext uri="{FF2B5EF4-FFF2-40B4-BE49-F238E27FC236}">
                  <a16:creationId xmlns:a16="http://schemas.microsoft.com/office/drawing/2014/main" id="{4780FC31-79F0-3EDE-3ED2-296D0934A3E2}"/>
                </a:ext>
              </a:extLst>
            </p:cNvPr>
            <p:cNvSpPr/>
            <p:nvPr/>
          </p:nvSpPr>
          <p:spPr>
            <a:xfrm>
              <a:off x="3345400" y="1694014"/>
              <a:ext cx="1022413" cy="1056724"/>
            </a:xfrm>
            <a:prstGeom prst="ellipse">
              <a:avLst/>
            </a:prstGeom>
            <a:solidFill>
              <a:srgbClr val="B2884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+mn-ea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44A5239-C202-8BC1-6E58-E48845FD2D42}"/>
                </a:ext>
              </a:extLst>
            </p:cNvPr>
            <p:cNvSpPr txBox="1"/>
            <p:nvPr/>
          </p:nvSpPr>
          <p:spPr>
            <a:xfrm>
              <a:off x="3243196" y="2049954"/>
              <a:ext cx="12268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dirty="0">
                  <a:solidFill>
                    <a:schemeClr val="bg1"/>
                  </a:solidFill>
                  <a:latin typeface="+mn-ea"/>
                </a:rPr>
                <a:t>서도 민요</a:t>
              </a:r>
              <a:endParaRPr lang="ko-KR" altLang="en-US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893E22B4-8B6D-F6C0-467F-CA97668A8DAE}"/>
              </a:ext>
            </a:extLst>
          </p:cNvPr>
          <p:cNvGrpSpPr/>
          <p:nvPr/>
        </p:nvGrpSpPr>
        <p:grpSpPr>
          <a:xfrm>
            <a:off x="6027937" y="5231087"/>
            <a:ext cx="2239440" cy="1056724"/>
            <a:chOff x="6027937" y="5231087"/>
            <a:chExt cx="2239440" cy="1056724"/>
          </a:xfrm>
        </p:grpSpPr>
        <p:cxnSp>
          <p:nvCxnSpPr>
            <p:cNvPr id="13" name="직선 연결선 12">
              <a:extLst>
                <a:ext uri="{FF2B5EF4-FFF2-40B4-BE49-F238E27FC236}">
                  <a16:creationId xmlns:a16="http://schemas.microsoft.com/office/drawing/2014/main" id="{AC9FDE02-8961-2333-EA72-3CAFF42C37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27937" y="5930283"/>
              <a:ext cx="1208842" cy="251534"/>
            </a:xfrm>
            <a:prstGeom prst="line">
              <a:avLst/>
            </a:prstGeom>
            <a:ln w="28575">
              <a:solidFill>
                <a:srgbClr val="E97D3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타원 17">
              <a:extLst>
                <a:ext uri="{FF2B5EF4-FFF2-40B4-BE49-F238E27FC236}">
                  <a16:creationId xmlns:a16="http://schemas.microsoft.com/office/drawing/2014/main" id="{5A890F34-F6D2-6FE4-BC40-D6D164B3B838}"/>
                </a:ext>
              </a:extLst>
            </p:cNvPr>
            <p:cNvSpPr/>
            <p:nvPr/>
          </p:nvSpPr>
          <p:spPr>
            <a:xfrm>
              <a:off x="7132331" y="5231087"/>
              <a:ext cx="1022413" cy="1056724"/>
            </a:xfrm>
            <a:prstGeom prst="ellipse">
              <a:avLst/>
            </a:prstGeom>
            <a:solidFill>
              <a:srgbClr val="E97D3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+mn-ea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101A4A3-C2B6-31ED-21A7-38B90BD256A0}"/>
                </a:ext>
              </a:extLst>
            </p:cNvPr>
            <p:cNvSpPr txBox="1"/>
            <p:nvPr/>
          </p:nvSpPr>
          <p:spPr>
            <a:xfrm>
              <a:off x="7040557" y="5590172"/>
              <a:ext cx="12268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dirty="0">
                  <a:solidFill>
                    <a:schemeClr val="bg1"/>
                  </a:solidFill>
                  <a:latin typeface="+mn-ea"/>
                </a:rPr>
                <a:t>제주 민요</a:t>
              </a:r>
              <a:endParaRPr lang="ko-KR" altLang="en-US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42" name="그룹 41">
            <a:extLst>
              <a:ext uri="{FF2B5EF4-FFF2-40B4-BE49-F238E27FC236}">
                <a16:creationId xmlns:a16="http://schemas.microsoft.com/office/drawing/2014/main" id="{EB86DD06-4F80-D84C-B68B-EA5E8879260A}"/>
              </a:ext>
            </a:extLst>
          </p:cNvPr>
          <p:cNvGrpSpPr/>
          <p:nvPr/>
        </p:nvGrpSpPr>
        <p:grpSpPr>
          <a:xfrm>
            <a:off x="6877234" y="3235769"/>
            <a:ext cx="1714982" cy="1056724"/>
            <a:chOff x="6877234" y="3235769"/>
            <a:chExt cx="1714982" cy="1056724"/>
          </a:xfrm>
        </p:grpSpPr>
        <p:cxnSp>
          <p:nvCxnSpPr>
            <p:cNvPr id="6" name="직선 연결선 5">
              <a:extLst>
                <a:ext uri="{FF2B5EF4-FFF2-40B4-BE49-F238E27FC236}">
                  <a16:creationId xmlns:a16="http://schemas.microsoft.com/office/drawing/2014/main" id="{9DBF6C49-0F24-7A7E-5C31-C4E7351ED36C}"/>
                </a:ext>
              </a:extLst>
            </p:cNvPr>
            <p:cNvCxnSpPr/>
            <p:nvPr/>
          </p:nvCxnSpPr>
          <p:spPr>
            <a:xfrm>
              <a:off x="6877234" y="3764131"/>
              <a:ext cx="719091" cy="0"/>
            </a:xfrm>
            <a:prstGeom prst="line">
              <a:avLst/>
            </a:prstGeom>
            <a:ln w="28575">
              <a:solidFill>
                <a:srgbClr val="69B76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타원 15">
              <a:extLst>
                <a:ext uri="{FF2B5EF4-FFF2-40B4-BE49-F238E27FC236}">
                  <a16:creationId xmlns:a16="http://schemas.microsoft.com/office/drawing/2014/main" id="{A003B011-14D0-4194-F80C-D64C4BD779C5}"/>
                </a:ext>
              </a:extLst>
            </p:cNvPr>
            <p:cNvSpPr/>
            <p:nvPr/>
          </p:nvSpPr>
          <p:spPr>
            <a:xfrm>
              <a:off x="7467600" y="3235769"/>
              <a:ext cx="1022413" cy="1056724"/>
            </a:xfrm>
            <a:prstGeom prst="ellipse">
              <a:avLst/>
            </a:prstGeom>
            <a:solidFill>
              <a:srgbClr val="69B76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+mn-ea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FF6FA07-E9EF-BD9D-A7D6-285821028E5C}"/>
                </a:ext>
              </a:extLst>
            </p:cNvPr>
            <p:cNvSpPr txBox="1"/>
            <p:nvPr/>
          </p:nvSpPr>
          <p:spPr>
            <a:xfrm>
              <a:off x="7365396" y="3594854"/>
              <a:ext cx="12268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dirty="0">
                  <a:solidFill>
                    <a:schemeClr val="bg1"/>
                  </a:solidFill>
                  <a:latin typeface="+mn-ea"/>
                </a:rPr>
                <a:t>동부 민요</a:t>
              </a:r>
              <a:endParaRPr lang="ko-KR" altLang="en-US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41" name="그룹 40">
            <a:extLst>
              <a:ext uri="{FF2B5EF4-FFF2-40B4-BE49-F238E27FC236}">
                <a16:creationId xmlns:a16="http://schemas.microsoft.com/office/drawing/2014/main" id="{D052C252-0624-76A9-6FAE-8F1E4119DAFC}"/>
              </a:ext>
            </a:extLst>
          </p:cNvPr>
          <p:cNvGrpSpPr/>
          <p:nvPr/>
        </p:nvGrpSpPr>
        <p:grpSpPr>
          <a:xfrm>
            <a:off x="4002317" y="3672255"/>
            <a:ext cx="1660155" cy="1056724"/>
            <a:chOff x="4002317" y="3672255"/>
            <a:chExt cx="1660155" cy="1056724"/>
          </a:xfrm>
        </p:grpSpPr>
        <p:cxnSp>
          <p:nvCxnSpPr>
            <p:cNvPr id="7" name="직선 연결선 6">
              <a:extLst>
                <a:ext uri="{FF2B5EF4-FFF2-40B4-BE49-F238E27FC236}">
                  <a16:creationId xmlns:a16="http://schemas.microsoft.com/office/drawing/2014/main" id="{DEE9C321-A4F6-94A9-441C-8537C0DD8C21}"/>
                </a:ext>
              </a:extLst>
            </p:cNvPr>
            <p:cNvCxnSpPr/>
            <p:nvPr/>
          </p:nvCxnSpPr>
          <p:spPr>
            <a:xfrm>
              <a:off x="4943381" y="4200617"/>
              <a:ext cx="719091" cy="0"/>
            </a:xfrm>
            <a:prstGeom prst="line">
              <a:avLst/>
            </a:prstGeom>
            <a:ln w="28575">
              <a:solidFill>
                <a:srgbClr val="6F6AA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0E3F6F15-BCF6-45DD-9631-389B1AF278DF}"/>
                </a:ext>
              </a:extLst>
            </p:cNvPr>
            <p:cNvSpPr/>
            <p:nvPr/>
          </p:nvSpPr>
          <p:spPr>
            <a:xfrm>
              <a:off x="4088769" y="3672255"/>
              <a:ext cx="1022413" cy="1056724"/>
            </a:xfrm>
            <a:prstGeom prst="ellipse">
              <a:avLst/>
            </a:prstGeom>
            <a:solidFill>
              <a:srgbClr val="6F6AA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+mn-ea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D2B7490-0EE9-C50E-310D-70363BE94CCF}"/>
                </a:ext>
              </a:extLst>
            </p:cNvPr>
            <p:cNvSpPr txBox="1"/>
            <p:nvPr/>
          </p:nvSpPr>
          <p:spPr>
            <a:xfrm>
              <a:off x="4002317" y="4031339"/>
              <a:ext cx="12268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dirty="0">
                  <a:solidFill>
                    <a:schemeClr val="bg1"/>
                  </a:solidFill>
                  <a:latin typeface="+mn-ea"/>
                </a:rPr>
                <a:t>경기 민요</a:t>
              </a:r>
              <a:endParaRPr lang="ko-KR" altLang="en-US" dirty="0">
                <a:solidFill>
                  <a:schemeClr val="bg1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77677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14477905-895A-9EAE-5674-29ED66EBEA7F}"/>
              </a:ext>
            </a:extLst>
          </p:cNvPr>
          <p:cNvSpPr/>
          <p:nvPr/>
        </p:nvSpPr>
        <p:spPr>
          <a:xfrm>
            <a:off x="-1" y="13976"/>
            <a:ext cx="12192000" cy="6844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3CD53D4-D08E-C3CB-975A-836EBB417A9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6D7F92B8-88EE-49C0-8FA1-32E5BF8568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38" t="15749" r="8561" b="8333"/>
          <a:stretch/>
        </p:blipFill>
        <p:spPr>
          <a:xfrm>
            <a:off x="134" y="0"/>
            <a:ext cx="9705975" cy="685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0229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14477905-895A-9EAE-5674-29ED66EBEA7F}"/>
              </a:ext>
            </a:extLst>
          </p:cNvPr>
          <p:cNvSpPr/>
          <p:nvPr/>
        </p:nvSpPr>
        <p:spPr>
          <a:xfrm>
            <a:off x="-1" y="13976"/>
            <a:ext cx="12192000" cy="6844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3CD53D4-D08E-C3CB-975A-836EBB417A9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757C5FAF-F3D6-DFB4-C6B1-77537D4CA1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38" t="15749" r="8561" b="8333"/>
          <a:stretch/>
        </p:blipFill>
        <p:spPr>
          <a:xfrm>
            <a:off x="134" y="0"/>
            <a:ext cx="9705975" cy="685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0229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47FEC7-1E10-3395-D0B0-65916BD957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9E0EEFB4-EBB9-88FC-85EE-6706F06856A3}"/>
              </a:ext>
            </a:extLst>
          </p:cNvPr>
          <p:cNvSpPr/>
          <p:nvPr/>
        </p:nvSpPr>
        <p:spPr>
          <a:xfrm>
            <a:off x="-1" y="13976"/>
            <a:ext cx="12192000" cy="6844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425E0E8-BB58-FB8B-E260-3D9D60A5C66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5</a:t>
            </a:fld>
            <a:endParaRPr kumimoji="1" lang="ko-KR" altLang="en-US" dirty="0">
              <a:latin typeface="+mn-ea"/>
              <a:ea typeface="+mn-ea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D3724310-3AEE-BD47-E497-55F54E0885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38" t="15749" r="8561" b="8333"/>
          <a:stretch/>
        </p:blipFill>
        <p:spPr>
          <a:xfrm>
            <a:off x="134" y="0"/>
            <a:ext cx="9705975" cy="6851012"/>
          </a:xfrm>
          <a:prstGeom prst="rect">
            <a:avLst/>
          </a:prstGeom>
        </p:spPr>
      </p:pic>
      <p:sp>
        <p:nvSpPr>
          <p:cNvPr id="18" name="말풍선: 모서리가 둥근 사각형 17">
            <a:extLst>
              <a:ext uri="{FF2B5EF4-FFF2-40B4-BE49-F238E27FC236}">
                <a16:creationId xmlns:a16="http://schemas.microsoft.com/office/drawing/2014/main" id="{44C9AABF-3F30-2B6C-2B6E-4D64BA36372C}"/>
              </a:ext>
            </a:extLst>
          </p:cNvPr>
          <p:cNvSpPr/>
          <p:nvPr/>
        </p:nvSpPr>
        <p:spPr>
          <a:xfrm>
            <a:off x="8693596" y="1404875"/>
            <a:ext cx="3421928" cy="2093945"/>
          </a:xfrm>
          <a:prstGeom prst="wedgeRoundRectCallout">
            <a:avLst>
              <a:gd name="adj1" fmla="val -61862"/>
              <a:gd name="adj2" fmla="val -48425"/>
              <a:gd name="adj3" fmla="val 16667"/>
            </a:avLst>
          </a:prstGeom>
          <a:solidFill>
            <a:srgbClr val="A8AFC5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600" dirty="0" err="1">
                <a:solidFill>
                  <a:schemeClr val="tx1"/>
                </a:solidFill>
                <a:latin typeface="+mn-ea"/>
              </a:rPr>
              <a:t>높은음에서</a:t>
            </a:r>
            <a:r>
              <a:rPr lang="ko-KR" altLang="en-US" sz="1600" dirty="0">
                <a:solidFill>
                  <a:schemeClr val="tx1"/>
                </a:solidFill>
                <a:latin typeface="+mn-ea"/>
              </a:rPr>
              <a:t> </a:t>
            </a:r>
            <a:r>
              <a:rPr lang="ko-KR" altLang="en-US" sz="1600" dirty="0" err="1">
                <a:solidFill>
                  <a:schemeClr val="tx1"/>
                </a:solidFill>
                <a:latin typeface="+mn-ea"/>
              </a:rPr>
              <a:t>낮은음으로</a:t>
            </a:r>
            <a:endParaRPr lang="ko-KR" altLang="en-US" sz="1600" dirty="0">
              <a:solidFill>
                <a:schemeClr val="tx1"/>
              </a:solidFill>
              <a:latin typeface="+mn-ea"/>
            </a:endParaRPr>
          </a:p>
          <a:p>
            <a:r>
              <a:rPr lang="ko-KR" altLang="en-US" sz="1600" dirty="0">
                <a:solidFill>
                  <a:schemeClr val="tx1"/>
                </a:solidFill>
                <a:latin typeface="+mn-ea"/>
              </a:rPr>
              <a:t>    </a:t>
            </a:r>
            <a:r>
              <a:rPr lang="ko-KR" altLang="en-US" sz="900" dirty="0">
                <a:solidFill>
                  <a:schemeClr val="tx1"/>
                </a:solidFill>
                <a:latin typeface="+mn-ea"/>
              </a:rPr>
              <a:t> </a:t>
            </a:r>
            <a:r>
              <a:rPr lang="ko-KR" altLang="en-US" sz="1600" dirty="0">
                <a:solidFill>
                  <a:schemeClr val="tx1"/>
                </a:solidFill>
                <a:latin typeface="+mn-ea"/>
              </a:rPr>
              <a:t>내려오는 선율 구조가 많다</a:t>
            </a:r>
            <a:r>
              <a:rPr lang="en-US" altLang="ko-KR" sz="1600" dirty="0">
                <a:solidFill>
                  <a:schemeClr val="tx1"/>
                </a:solidFill>
                <a:latin typeface="+mn-ea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1600" dirty="0">
              <a:solidFill>
                <a:schemeClr val="tx1"/>
              </a:solidFill>
              <a:latin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600" dirty="0">
                <a:solidFill>
                  <a:schemeClr val="tx1"/>
                </a:solidFill>
                <a:latin typeface="+mn-ea"/>
              </a:rPr>
              <a:t>특히 경상도는 쾌활하고 </a:t>
            </a:r>
            <a:endParaRPr lang="en-US" altLang="ko-KR" sz="1600" dirty="0">
              <a:solidFill>
                <a:schemeClr val="tx1"/>
              </a:solidFill>
              <a:latin typeface="+mn-ea"/>
            </a:endParaRPr>
          </a:p>
          <a:p>
            <a:r>
              <a:rPr lang="ko-KR" altLang="en-US" sz="1600" dirty="0">
                <a:solidFill>
                  <a:schemeClr val="tx1"/>
                </a:solidFill>
                <a:latin typeface="+mn-ea"/>
              </a:rPr>
              <a:t>    </a:t>
            </a:r>
            <a:r>
              <a:rPr lang="ko-KR" altLang="en-US" sz="900" dirty="0">
                <a:solidFill>
                  <a:schemeClr val="tx1"/>
                </a:solidFill>
                <a:latin typeface="+mn-ea"/>
              </a:rPr>
              <a:t> </a:t>
            </a:r>
            <a:r>
              <a:rPr lang="ko-KR" altLang="en-US" sz="1600" dirty="0">
                <a:solidFill>
                  <a:schemeClr val="tx1"/>
                </a:solidFill>
                <a:latin typeface="+mn-ea"/>
              </a:rPr>
              <a:t>활동적이며 억양이 강하다</a:t>
            </a:r>
            <a:r>
              <a:rPr lang="en-US" altLang="ko-KR" sz="1600" dirty="0">
                <a:solidFill>
                  <a:schemeClr val="tx1"/>
                </a:solidFill>
                <a:latin typeface="+mn-ea"/>
              </a:rPr>
              <a:t>.</a:t>
            </a:r>
            <a:endParaRPr lang="ko-KR" altLang="en-US" sz="16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03F467-B6A2-9F84-6035-7663CA3958C0}"/>
              </a:ext>
            </a:extLst>
          </p:cNvPr>
          <p:cNvSpPr txBox="1"/>
          <p:nvPr/>
        </p:nvSpPr>
        <p:spPr>
          <a:xfrm>
            <a:off x="8954378" y="1174043"/>
            <a:ext cx="2900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dirty="0">
                <a:ln w="15875">
                  <a:solidFill>
                    <a:srgbClr val="2B3C71"/>
                  </a:solidFill>
                </a:ln>
                <a:solidFill>
                  <a:schemeClr val="bg1"/>
                </a:solidFill>
                <a:latin typeface="+mn-ea"/>
              </a:rPr>
              <a:t>동부 민요의 특징</a:t>
            </a:r>
            <a:endParaRPr lang="ko-KR" altLang="en-US" sz="2800" dirty="0">
              <a:ln w="15875">
                <a:solidFill>
                  <a:srgbClr val="2B3C71"/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58E43E-46FA-C7E9-5FFE-5C0D77453748}"/>
              </a:ext>
            </a:extLst>
          </p:cNvPr>
          <p:cNvSpPr txBox="1"/>
          <p:nvPr/>
        </p:nvSpPr>
        <p:spPr>
          <a:xfrm>
            <a:off x="6402293" y="2251792"/>
            <a:ext cx="12268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solidFill>
                  <a:schemeClr val="bg1"/>
                </a:solidFill>
                <a:latin typeface="+mn-ea"/>
              </a:rPr>
              <a:t>경상도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3EE8C0-B187-2F11-F776-99D146CC8D02}"/>
              </a:ext>
            </a:extLst>
          </p:cNvPr>
          <p:cNvSpPr txBox="1"/>
          <p:nvPr/>
        </p:nvSpPr>
        <p:spPr>
          <a:xfrm>
            <a:off x="3626301" y="3735738"/>
            <a:ext cx="12268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solidFill>
                  <a:schemeClr val="bg1"/>
                </a:solidFill>
                <a:latin typeface="+mn-ea"/>
              </a:rPr>
              <a:t>전라도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85D552-D674-B793-10E5-B7FDD7A0F70A}"/>
              </a:ext>
            </a:extLst>
          </p:cNvPr>
          <p:cNvSpPr txBox="1"/>
          <p:nvPr/>
        </p:nvSpPr>
        <p:spPr>
          <a:xfrm>
            <a:off x="4110990" y="820519"/>
            <a:ext cx="12268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solidFill>
                  <a:schemeClr val="bg1"/>
                </a:solidFill>
                <a:latin typeface="+mn-ea"/>
              </a:rPr>
              <a:t>충청도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8078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05E5593-7AB8-D6E2-EA2A-07F242C19F9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ko-KR" altLang="en-US" dirty="0">
                <a:latin typeface="+mn-ea"/>
                <a:ea typeface="+mn-ea"/>
              </a:rPr>
              <a:t>악곡 익히기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7508F2D-6043-ADF9-84F9-82C92F35593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6</a:t>
            </a:fld>
            <a:endParaRPr kumimoji="1" lang="ko-KR" altLang="en-US" dirty="0">
              <a:latin typeface="+mn-ea"/>
              <a:ea typeface="+mn-ea"/>
            </a:endParaRPr>
          </a:p>
        </p:txBody>
      </p: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D6B7661E-A329-29C3-9D0F-99F95219905D}"/>
              </a:ext>
            </a:extLst>
          </p:cNvPr>
          <p:cNvGrpSpPr/>
          <p:nvPr/>
        </p:nvGrpSpPr>
        <p:grpSpPr>
          <a:xfrm>
            <a:off x="11148500" y="360000"/>
            <a:ext cx="605026" cy="1783472"/>
            <a:chOff x="1147650" y="1520451"/>
            <a:chExt cx="605026" cy="1783472"/>
          </a:xfrm>
        </p:grpSpPr>
        <p:pic>
          <p:nvPicPr>
            <p:cNvPr id="18" name="[아침나라 중음①]_1단원_교과서_30쪽_옹헤야_반주_118">
              <a:hlinkClick r:id="" action="ppaction://media"/>
              <a:extLst>
                <a:ext uri="{FF2B5EF4-FFF2-40B4-BE49-F238E27FC236}">
                  <a16:creationId xmlns:a16="http://schemas.microsoft.com/office/drawing/2014/main" id="{6D3EBF46-261B-E56A-CAF9-FCBB3AE3A4DE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6"/>
            <a:stretch>
              <a:fillRect/>
            </a:stretch>
          </p:blipFill>
          <p:spPr>
            <a:xfrm>
              <a:off x="1197307" y="2891173"/>
              <a:ext cx="412750" cy="412750"/>
            </a:xfrm>
            <a:prstGeom prst="rect">
              <a:avLst/>
            </a:prstGeom>
          </p:spPr>
        </p:pic>
        <p:pic>
          <p:nvPicPr>
            <p:cNvPr id="17" name="[아침나라 중음①]_1단원_교과서_30쪽_옹헤야_노래">
              <a:hlinkClick r:id="" action="ppaction://media"/>
              <a:extLst>
                <a:ext uri="{FF2B5EF4-FFF2-40B4-BE49-F238E27FC236}">
                  <a16:creationId xmlns:a16="http://schemas.microsoft.com/office/drawing/2014/main" id="{D474F8B9-538A-3D8C-BB12-83B665812055}"/>
                </a:ext>
              </a:extLst>
            </p:cNvPr>
            <p:cNvPicPr>
              <a:picLocks noChangeAspect="1"/>
            </p:cNvPicPr>
            <p:nvPr>
              <a:audi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6"/>
            <a:stretch>
              <a:fillRect/>
            </a:stretch>
          </p:blipFill>
          <p:spPr>
            <a:xfrm>
              <a:off x="1197307" y="1965163"/>
              <a:ext cx="412750" cy="412750"/>
            </a:xfrm>
            <a:prstGeom prst="rect">
              <a:avLst/>
            </a:prstGeom>
          </p:spPr>
        </p:pic>
        <p:grpSp>
          <p:nvGrpSpPr>
            <p:cNvPr id="2" name="그룹 3">
              <a:extLst>
                <a:ext uri="{FF2B5EF4-FFF2-40B4-BE49-F238E27FC236}">
                  <a16:creationId xmlns:a16="http://schemas.microsoft.com/office/drawing/2014/main" id="{7E647C3D-EA0A-5650-11C0-BBC522B847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47650" y="1520451"/>
              <a:ext cx="603474" cy="377219"/>
              <a:chOff x="4665259" y="556012"/>
              <a:chExt cx="618853" cy="363546"/>
            </a:xfrm>
          </p:grpSpPr>
          <p:sp>
            <p:nvSpPr>
              <p:cNvPr id="5" name="사각형: 둥근 모서리 4">
                <a:extLst>
                  <a:ext uri="{FF2B5EF4-FFF2-40B4-BE49-F238E27FC236}">
                    <a16:creationId xmlns:a16="http://schemas.microsoft.com/office/drawing/2014/main" id="{D8B07886-0EE4-DA6B-00AD-34A61A9337B4}"/>
                  </a:ext>
                </a:extLst>
              </p:cNvPr>
              <p:cNvSpPr/>
              <p:nvPr/>
            </p:nvSpPr>
            <p:spPr>
              <a:xfrm>
                <a:off x="4716181" y="692120"/>
                <a:ext cx="359539" cy="226802"/>
              </a:xfrm>
              <a:prstGeom prst="roundRect">
                <a:avLst/>
              </a:prstGeom>
              <a:solidFill>
                <a:srgbClr val="2B3C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lnSpc>
                    <a:spcPct val="150000"/>
                  </a:lnSpc>
                  <a:defRPr/>
                </a:pPr>
                <a:endParaRPr lang="ko-KR" altLang="en-US" sz="1200" dirty="0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11" name="직사각형 10">
                <a:extLst>
                  <a:ext uri="{FF2B5EF4-FFF2-40B4-BE49-F238E27FC236}">
                    <a16:creationId xmlns:a16="http://schemas.microsoft.com/office/drawing/2014/main" id="{CA07D655-99CC-1AEB-6C21-7341B2B07ECF}"/>
                  </a:ext>
                </a:extLst>
              </p:cNvPr>
              <p:cNvSpPr/>
              <p:nvPr/>
            </p:nvSpPr>
            <p:spPr bwMode="auto">
              <a:xfrm>
                <a:off x="4665259" y="556012"/>
                <a:ext cx="618853" cy="36354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eaLnBrk="1" latinLnBrk="1" hangingPunct="1">
                  <a:lnSpc>
                    <a:spcPct val="200000"/>
                  </a:lnSpc>
                  <a:defRPr/>
                </a:pPr>
                <a:r>
                  <a:rPr lang="ko-KR" altLang="en-US" sz="1100" b="1" dirty="0">
                    <a:solidFill>
                      <a:schemeClr val="bg1"/>
                    </a:solidFill>
                    <a:latin typeface="+mn-ea"/>
                  </a:rPr>
                  <a:t>감상</a:t>
                </a:r>
                <a:endParaRPr lang="en-US" altLang="ko-KR" sz="1100" b="1" dirty="0">
                  <a:solidFill>
                    <a:schemeClr val="bg1"/>
                  </a:solidFill>
                  <a:latin typeface="+mn-ea"/>
                </a:endParaRPr>
              </a:p>
            </p:txBody>
          </p:sp>
        </p:grpSp>
        <p:grpSp>
          <p:nvGrpSpPr>
            <p:cNvPr id="12" name="그룹 31">
              <a:extLst>
                <a:ext uri="{FF2B5EF4-FFF2-40B4-BE49-F238E27FC236}">
                  <a16:creationId xmlns:a16="http://schemas.microsoft.com/office/drawing/2014/main" id="{1AFA5F27-AE26-92A5-CAF9-5C4532B97E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47651" y="2436347"/>
              <a:ext cx="605025" cy="377219"/>
              <a:chOff x="4487479" y="556042"/>
              <a:chExt cx="618853" cy="363546"/>
            </a:xfrm>
          </p:grpSpPr>
          <p:sp>
            <p:nvSpPr>
              <p:cNvPr id="13" name="사각형: 둥근 모서리 12">
                <a:extLst>
                  <a:ext uri="{FF2B5EF4-FFF2-40B4-BE49-F238E27FC236}">
                    <a16:creationId xmlns:a16="http://schemas.microsoft.com/office/drawing/2014/main" id="{51EBCB49-BD51-3D79-FDE9-FE363CBB3EE7}"/>
                  </a:ext>
                </a:extLst>
              </p:cNvPr>
              <p:cNvSpPr/>
              <p:nvPr/>
            </p:nvSpPr>
            <p:spPr>
              <a:xfrm>
                <a:off x="4538270" y="693831"/>
                <a:ext cx="360205" cy="225122"/>
              </a:xfrm>
              <a:prstGeom prst="roundRect">
                <a:avLst/>
              </a:prstGeom>
              <a:solidFill>
                <a:srgbClr val="2B3C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lnSpc>
                    <a:spcPct val="150000"/>
                  </a:lnSpc>
                  <a:defRPr/>
                </a:pPr>
                <a:endParaRPr lang="ko-KR" altLang="en-US" sz="1200" dirty="0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14" name="직사각형 13">
                <a:extLst>
                  <a:ext uri="{FF2B5EF4-FFF2-40B4-BE49-F238E27FC236}">
                    <a16:creationId xmlns:a16="http://schemas.microsoft.com/office/drawing/2014/main" id="{0A7C75A2-B4C9-9111-B398-28DC95755B40}"/>
                  </a:ext>
                </a:extLst>
              </p:cNvPr>
              <p:cNvSpPr/>
              <p:nvPr/>
            </p:nvSpPr>
            <p:spPr bwMode="auto">
              <a:xfrm>
                <a:off x="4487479" y="556042"/>
                <a:ext cx="618853" cy="36354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eaLnBrk="1" latinLnBrk="1" hangingPunct="1">
                  <a:lnSpc>
                    <a:spcPct val="200000"/>
                  </a:lnSpc>
                  <a:defRPr/>
                </a:pPr>
                <a:r>
                  <a:rPr lang="ko-KR" altLang="en-US" sz="1100" b="1" dirty="0">
                    <a:solidFill>
                      <a:schemeClr val="bg1"/>
                    </a:solidFill>
                    <a:latin typeface="+mn-ea"/>
                  </a:rPr>
                  <a:t>반주</a:t>
                </a:r>
                <a:endParaRPr lang="en-US" altLang="ko-KR" sz="1100" b="1" dirty="0">
                  <a:solidFill>
                    <a:schemeClr val="bg1"/>
                  </a:solidFill>
                  <a:latin typeface="+mn-ea"/>
                </a:endParaRPr>
              </a:p>
            </p:txBody>
          </p:sp>
        </p:grpSp>
      </p:grpSp>
      <p:pic>
        <p:nvPicPr>
          <p:cNvPr id="16" name="그림 15">
            <a:extLst>
              <a:ext uri="{FF2B5EF4-FFF2-40B4-BE49-F238E27FC236}">
                <a16:creationId xmlns:a16="http://schemas.microsoft.com/office/drawing/2014/main" id="{3D05067F-7BB5-D5E8-DC37-A252E3CA362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41" b="-195"/>
          <a:stretch/>
        </p:blipFill>
        <p:spPr>
          <a:xfrm>
            <a:off x="3848808" y="485999"/>
            <a:ext cx="4494384" cy="5761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79145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1F8D5-4715-09E0-8D75-ABB6B1DD3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24CC9AE-A465-0222-48E8-89EB2529D8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특징 이해하기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6650511-00BA-4D18-5419-58CAAEAEE6D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09AC3B92-CD82-DD89-44EF-23F432FC3506}"/>
              </a:ext>
            </a:extLst>
          </p:cNvPr>
          <p:cNvSpPr txBox="1">
            <a:spLocks/>
          </p:cNvSpPr>
          <p:nvPr/>
        </p:nvSpPr>
        <p:spPr>
          <a:xfrm>
            <a:off x="2708908" y="874201"/>
            <a:ext cx="7200000" cy="2016069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단모리장단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동부 민요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D3A3C6C0-17CF-C691-9D95-DC8FF75FF97F}"/>
              </a:ext>
            </a:extLst>
          </p:cNvPr>
          <p:cNvSpPr txBox="1">
            <a:spLocks/>
          </p:cNvSpPr>
          <p:nvPr/>
        </p:nvSpPr>
        <p:spPr>
          <a:xfrm>
            <a:off x="900000" y="875951"/>
            <a:ext cx="1388809" cy="3024997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장단</a:t>
            </a:r>
            <a:r>
              <a:rPr kumimoji="1" lang="en-US" altLang="ko-KR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영역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악곡 해설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6" name="텍스트 개체 틀 1">
            <a:extLst>
              <a:ext uri="{FF2B5EF4-FFF2-40B4-BE49-F238E27FC236}">
                <a16:creationId xmlns:a16="http://schemas.microsoft.com/office/drawing/2014/main" id="{49CBD284-F1E2-60C7-2A8C-EDCEED508B25}"/>
              </a:ext>
            </a:extLst>
          </p:cNvPr>
          <p:cNvSpPr txBox="1">
            <a:spLocks/>
          </p:cNvSpPr>
          <p:nvPr/>
        </p:nvSpPr>
        <p:spPr>
          <a:xfrm>
            <a:off x="2708909" y="2253368"/>
            <a:ext cx="8416292" cy="1894561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이 노래는 경상도 전 지역에서 불리던 노동요로 ‘보리타작소리’ 라고도 한다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농부들이 보리 이삭을 마당에 널어 놓고 여러 명이 도리깨질을 하며 부르던 노래이다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노동의 고단함을 잊고 일의 능률을 올리고자 서로의 구령에 장단을 맞춰 부르던 노래이다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6931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3DAB1DE-9520-7AB2-6B20-C43C62C11D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tx1"/>
                </a:solidFill>
                <a:latin typeface="+mn-ea"/>
                <a:ea typeface="+mn-ea"/>
              </a:rPr>
              <a:t>토리</a:t>
            </a:r>
            <a:r>
              <a:rPr kumimoji="1" lang="en-US" altLang="ko-KR" dirty="0">
                <a:solidFill>
                  <a:schemeClr val="tx1"/>
                </a:solidFill>
                <a:latin typeface="+mn-ea"/>
                <a:ea typeface="+mn-ea"/>
              </a:rPr>
              <a:t>: </a:t>
            </a:r>
            <a:r>
              <a:rPr kumimoji="1" lang="ko-KR" altLang="en-US" dirty="0" err="1">
                <a:solidFill>
                  <a:schemeClr val="tx1"/>
                </a:solidFill>
                <a:latin typeface="+mn-ea"/>
                <a:ea typeface="+mn-ea"/>
              </a:rPr>
              <a:t>메나리토리</a:t>
            </a:r>
            <a:endParaRPr kumimoji="1" lang="en-US" altLang="ko-KR" dirty="0">
              <a:solidFill>
                <a:schemeClr val="tx1"/>
              </a:solidFill>
              <a:latin typeface="+mn-ea"/>
              <a:ea typeface="+mn-ea"/>
            </a:endParaRPr>
          </a:p>
          <a:p>
            <a:endParaRPr lang="ko-KR" altLang="en-US" dirty="0">
              <a:latin typeface="+mn-ea"/>
              <a:ea typeface="+mn-ea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F0A188C-A8EF-E7B3-BA13-2E731BA6C12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8</a:t>
            </a:fld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7" name="슬라이드 번호 개체 틀 3">
            <a:extLst>
              <a:ext uri="{FF2B5EF4-FFF2-40B4-BE49-F238E27FC236}">
                <a16:creationId xmlns:a16="http://schemas.microsoft.com/office/drawing/2014/main" id="{13C60578-ECAA-9FEC-3148-4E575BB08167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8</a:t>
            </a:fld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23" name="텍스트 개체 틀 22">
            <a:extLst>
              <a:ext uri="{FF2B5EF4-FFF2-40B4-BE49-F238E27FC236}">
                <a16:creationId xmlns:a16="http://schemas.microsoft.com/office/drawing/2014/main" id="{6D6662A1-994B-C558-2D11-43AEEE444E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ko-KR" altLang="en-US">
              <a:latin typeface="+mn-ea"/>
              <a:ea typeface="+mn-ea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83FD7C14-2F5D-786A-E67B-EFD136D54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219" y="2285922"/>
            <a:ext cx="10093911" cy="1711233"/>
          </a:xfrm>
          <a:prstGeom prst="rect">
            <a:avLst/>
          </a:prstGeom>
        </p:spPr>
      </p:pic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CA2ED4C5-0113-2625-187F-16B583D2EE8A}"/>
              </a:ext>
            </a:extLst>
          </p:cNvPr>
          <p:cNvSpPr txBox="1">
            <a:spLocks/>
          </p:cNvSpPr>
          <p:nvPr/>
        </p:nvSpPr>
        <p:spPr>
          <a:xfrm>
            <a:off x="1664960" y="4098979"/>
            <a:ext cx="572213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>
                <a:latin typeface="+mn-ea"/>
                <a:ea typeface="+mn-ea"/>
              </a:rPr>
              <a:t>상행</a:t>
            </a:r>
            <a:endParaRPr lang="ko-KR" altLang="en-US" dirty="0">
              <a:latin typeface="+mn-ea"/>
              <a:ea typeface="+mn-ea"/>
            </a:endParaRPr>
          </a:p>
        </p:txBody>
      </p:sp>
      <p:sp>
        <p:nvSpPr>
          <p:cNvPr id="9" name="텍스트 개체 틀 2">
            <a:extLst>
              <a:ext uri="{FF2B5EF4-FFF2-40B4-BE49-F238E27FC236}">
                <a16:creationId xmlns:a16="http://schemas.microsoft.com/office/drawing/2014/main" id="{746CE45F-E659-5967-4C07-C6F94602E24B}"/>
              </a:ext>
            </a:extLst>
          </p:cNvPr>
          <p:cNvSpPr txBox="1">
            <a:spLocks/>
          </p:cNvSpPr>
          <p:nvPr/>
        </p:nvSpPr>
        <p:spPr>
          <a:xfrm>
            <a:off x="10640284" y="4098979"/>
            <a:ext cx="572213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>
                <a:latin typeface="+mn-ea"/>
                <a:ea typeface="+mn-ea"/>
              </a:rPr>
              <a:t>하행</a:t>
            </a:r>
            <a:endParaRPr lang="ko-KR" altLang="en-US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978582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그림, 스케치, 일러스트레이션, 만화 영화이(가) 표시된 사진&#10;&#10;자동 생성된 설명">
            <a:extLst>
              <a:ext uri="{FF2B5EF4-FFF2-40B4-BE49-F238E27FC236}">
                <a16:creationId xmlns:a16="http://schemas.microsoft.com/office/drawing/2014/main" id="{F104E9E4-311B-583A-8181-3738E0061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5150" y="2551894"/>
            <a:ext cx="3548441" cy="3743924"/>
          </a:xfrm>
          <a:prstGeom prst="rect">
            <a:avLst/>
          </a:prstGeom>
        </p:spPr>
      </p:pic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AC49431-05B2-5BE1-78B5-F36D60A5B5B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ko-KR" altLang="en-US" dirty="0">
                <a:latin typeface="+mn-ea"/>
                <a:ea typeface="+mn-ea"/>
              </a:rPr>
              <a:t>형식</a:t>
            </a:r>
            <a:r>
              <a:rPr lang="en-US" altLang="ko-KR" dirty="0">
                <a:latin typeface="+mn-ea"/>
                <a:ea typeface="+mn-ea"/>
              </a:rPr>
              <a:t>: </a:t>
            </a:r>
            <a:r>
              <a:rPr lang="ko-KR" altLang="en-US" dirty="0">
                <a:latin typeface="+mn-ea"/>
                <a:ea typeface="+mn-ea"/>
              </a:rPr>
              <a:t>메기고 받는 형식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F86FFAB-4B6B-50C4-9FC1-D85FE860569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9</a:t>
            </a:fld>
            <a:endParaRPr kumimoji="1" lang="ko-KR" altLang="en-US" dirty="0">
              <a:latin typeface="+mn-ea"/>
              <a:ea typeface="+mn-ea"/>
            </a:endParaRP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AE8BB42B-B386-A4E4-CD76-125264D0AE8F}"/>
              </a:ext>
            </a:extLst>
          </p:cNvPr>
          <p:cNvGrpSpPr/>
          <p:nvPr/>
        </p:nvGrpSpPr>
        <p:grpSpPr>
          <a:xfrm>
            <a:off x="6667666" y="1516389"/>
            <a:ext cx="4737931" cy="1220171"/>
            <a:chOff x="6558961" y="2935057"/>
            <a:chExt cx="4737931" cy="122017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E560D7E-CF07-666E-AFAF-B0D930933311}"/>
                </a:ext>
              </a:extLst>
            </p:cNvPr>
            <p:cNvSpPr txBox="1"/>
            <p:nvPr/>
          </p:nvSpPr>
          <p:spPr>
            <a:xfrm>
              <a:off x="8396528" y="3785896"/>
              <a:ext cx="29003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err="1">
                  <a:ln w="9525">
                    <a:noFill/>
                  </a:ln>
                  <a:solidFill>
                    <a:srgbClr val="2B3C71"/>
                  </a:solidFill>
                  <a:latin typeface="+mn-ea"/>
                </a:rPr>
                <a:t>받는소리</a:t>
              </a:r>
              <a:endParaRPr lang="ko-KR" altLang="en-US" sz="2000" dirty="0">
                <a:ln w="9525">
                  <a:noFill/>
                </a:ln>
                <a:solidFill>
                  <a:srgbClr val="2B3C71"/>
                </a:solidFill>
                <a:latin typeface="+mn-ea"/>
              </a:endParaRPr>
            </a:p>
          </p:txBody>
        </p:sp>
        <p:pic>
          <p:nvPicPr>
            <p:cNvPr id="22" name="그림 21">
              <a:extLst>
                <a:ext uri="{FF2B5EF4-FFF2-40B4-BE49-F238E27FC236}">
                  <a16:creationId xmlns:a16="http://schemas.microsoft.com/office/drawing/2014/main" id="{EEC00B8E-A1B8-E3E1-5148-E204B750D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58961" y="2935057"/>
              <a:ext cx="2773920" cy="1079086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AEBD58F-5CA6-6998-4DEF-B5BE4020413C}"/>
                </a:ext>
              </a:extLst>
            </p:cNvPr>
            <p:cNvSpPr txBox="1"/>
            <p:nvPr/>
          </p:nvSpPr>
          <p:spPr>
            <a:xfrm>
              <a:off x="7157372" y="3289934"/>
              <a:ext cx="17249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 err="1">
                  <a:latin typeface="+mn-ea"/>
                </a:rPr>
                <a:t>옹헤야</a:t>
              </a:r>
              <a:endParaRPr lang="ko-KR" altLang="en-US" b="1" dirty="0">
                <a:latin typeface="+mn-ea"/>
              </a:endParaRPr>
            </a:p>
          </p:txBody>
        </p:sp>
      </p:grpSp>
      <p:pic>
        <p:nvPicPr>
          <p:cNvPr id="7" name="그림 6" descr="만화 영화, 그림, 스케치, 인간의 얼굴이(가) 표시된 사진&#10;&#10;자동 생성된 설명">
            <a:extLst>
              <a:ext uri="{FF2B5EF4-FFF2-40B4-BE49-F238E27FC236}">
                <a16:creationId xmlns:a16="http://schemas.microsoft.com/office/drawing/2014/main" id="{D4287CD8-4E7A-A511-28A4-8D1C309312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3098" y="2885714"/>
            <a:ext cx="1891852" cy="3252286"/>
          </a:xfrm>
          <a:prstGeom prst="rect">
            <a:avLst/>
          </a:prstGeom>
        </p:spPr>
      </p:pic>
      <p:grpSp>
        <p:nvGrpSpPr>
          <p:cNvPr id="14" name="그룹 13">
            <a:extLst>
              <a:ext uri="{FF2B5EF4-FFF2-40B4-BE49-F238E27FC236}">
                <a16:creationId xmlns:a16="http://schemas.microsoft.com/office/drawing/2014/main" id="{84891D1A-A020-B4BA-F967-DC6C93836843}"/>
              </a:ext>
            </a:extLst>
          </p:cNvPr>
          <p:cNvGrpSpPr/>
          <p:nvPr/>
        </p:nvGrpSpPr>
        <p:grpSpPr>
          <a:xfrm>
            <a:off x="874939" y="1943984"/>
            <a:ext cx="4213399" cy="1163459"/>
            <a:chOff x="5268041" y="3012000"/>
            <a:chExt cx="4213399" cy="1163459"/>
          </a:xfrm>
        </p:grpSpPr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E9ECC5A8-6527-167D-0A1D-8C270F4F38D4}"/>
                </a:ext>
              </a:extLst>
            </p:cNvPr>
            <p:cNvGrpSpPr/>
            <p:nvPr/>
          </p:nvGrpSpPr>
          <p:grpSpPr>
            <a:xfrm>
              <a:off x="6707520" y="3012000"/>
              <a:ext cx="2773920" cy="1079086"/>
              <a:chOff x="6707520" y="3012000"/>
              <a:chExt cx="2773920" cy="1079086"/>
            </a:xfrm>
          </p:grpSpPr>
          <p:pic>
            <p:nvPicPr>
              <p:cNvPr id="17" name="그림 16">
                <a:extLst>
                  <a:ext uri="{FF2B5EF4-FFF2-40B4-BE49-F238E27FC236}">
                    <a16:creationId xmlns:a16="http://schemas.microsoft.com/office/drawing/2014/main" id="{DC135B40-8DD8-8F46-FFC6-39E608FE40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707520" y="3012000"/>
                <a:ext cx="2773920" cy="1079086"/>
              </a:xfrm>
              <a:prstGeom prst="rect">
                <a:avLst/>
              </a:prstGeom>
            </p:spPr>
          </p:pic>
          <p:sp>
            <p:nvSpPr>
              <p:cNvPr id="18" name="직사각형 17">
                <a:extLst>
                  <a:ext uri="{FF2B5EF4-FFF2-40B4-BE49-F238E27FC236}">
                    <a16:creationId xmlns:a16="http://schemas.microsoft.com/office/drawing/2014/main" id="{42BA2903-78C6-538B-B3EF-F3E0ABFDCAFE}"/>
                  </a:ext>
                </a:extLst>
              </p:cNvPr>
              <p:cNvSpPr/>
              <p:nvPr/>
            </p:nvSpPr>
            <p:spPr>
              <a:xfrm>
                <a:off x="7498973" y="3389789"/>
                <a:ext cx="1202053" cy="3035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+mn-ea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C986AB4-BD91-0D48-1B2D-1F1CAC7D7972}"/>
                  </a:ext>
                </a:extLst>
              </p:cNvPr>
              <p:cNvSpPr txBox="1"/>
              <p:nvPr/>
            </p:nvSpPr>
            <p:spPr>
              <a:xfrm>
                <a:off x="7305931" y="3366877"/>
                <a:ext cx="17249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b="1" dirty="0" err="1">
                    <a:latin typeface="+mn-ea"/>
                  </a:rPr>
                  <a:t>옹헤야</a:t>
                </a:r>
                <a:endParaRPr lang="ko-KR" altLang="en-US" b="1" dirty="0">
                  <a:latin typeface="+mn-ea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6DAA7C5-942C-34F7-3E8C-6FDA295C5B83}"/>
                </a:ext>
              </a:extLst>
            </p:cNvPr>
            <p:cNvSpPr txBox="1"/>
            <p:nvPr/>
          </p:nvSpPr>
          <p:spPr>
            <a:xfrm>
              <a:off x="5268041" y="3806127"/>
              <a:ext cx="29003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err="1">
                  <a:ln w="9525">
                    <a:noFill/>
                  </a:ln>
                  <a:solidFill>
                    <a:srgbClr val="2B3C71"/>
                  </a:solidFill>
                  <a:latin typeface="+mn-ea"/>
                </a:rPr>
                <a:t>메기는소리</a:t>
              </a:r>
              <a:endParaRPr lang="ko-KR" altLang="en-US" sz="2000" dirty="0">
                <a:ln w="9525">
                  <a:noFill/>
                </a:ln>
                <a:solidFill>
                  <a:srgbClr val="2B3C71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6409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0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0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2797</TotalTime>
  <Words>167</Words>
  <Application>Microsoft Office PowerPoint</Application>
  <PresentationFormat>와이드스크린</PresentationFormat>
  <Paragraphs>70</Paragraphs>
  <Slides>13</Slides>
  <Notes>4</Notes>
  <HiddenSlides>0</HiddenSlides>
  <MMClips>5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13</vt:i4>
      </vt:variant>
    </vt:vector>
  </HeadingPairs>
  <TitlesOfParts>
    <vt:vector size="22" baseType="lpstr">
      <vt:lpstr>Spoqa Han Sans Neo</vt:lpstr>
      <vt:lpstr>나눔고딕</vt:lpstr>
      <vt:lpstr>맑은 고딕</vt:lpstr>
      <vt:lpstr>NanumGothicExtraBold</vt:lpstr>
      <vt:lpstr>Arial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아침나라</dc:creator>
  <cp:lastModifiedBy>황근식</cp:lastModifiedBy>
  <cp:revision>156</cp:revision>
  <dcterms:created xsi:type="dcterms:W3CDTF">2024-07-03T01:17:18Z</dcterms:created>
  <dcterms:modified xsi:type="dcterms:W3CDTF">2025-04-14T04:55:54Z</dcterms:modified>
</cp:coreProperties>
</file>