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9" r:id="rId6"/>
    <p:sldId id="296" r:id="rId7"/>
    <p:sldId id="302" r:id="rId8"/>
    <p:sldId id="305" r:id="rId9"/>
    <p:sldId id="306" r:id="rId10"/>
    <p:sldId id="307" r:id="rId11"/>
    <p:sldId id="308" r:id="rId12"/>
    <p:sldId id="295" r:id="rId13"/>
  </p:sldIdLst>
  <p:sldSz cx="12192000" cy="6858000"/>
  <p:notesSz cx="6858000" cy="9144000"/>
  <p:embeddedFontLst>
    <p:embeddedFont>
      <p:font typeface="NanumGothicExtraBold" pitchFamily="2" charset="-127"/>
      <p:bold r:id="rId15"/>
    </p:embeddedFont>
    <p:embeddedFont>
      <p:font typeface="나눔고딕" pitchFamily="2" charset="-127"/>
      <p:regular r:id="rId16"/>
      <p:bold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8D1"/>
    <a:srgbClr val="3CC864"/>
    <a:srgbClr val="19552A"/>
    <a:srgbClr val="633CC8"/>
    <a:srgbClr val="3CC7C2"/>
    <a:srgbClr val="3C48C7"/>
    <a:srgbClr val="42DC6E"/>
    <a:srgbClr val="73D790"/>
    <a:srgbClr val="3CC885"/>
    <a:srgbClr val="9C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>
        <p:scale>
          <a:sx n="125" d="100"/>
          <a:sy n="125" d="100"/>
        </p:scale>
        <p:origin x="1326" y="4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image" Target="../media/image5.sv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사물놀이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58~59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사물놀이 악기의 특징을 살려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 err="1">
                <a:latin typeface="+mn-ea"/>
                <a:ea typeface="+mn-ea"/>
              </a:rPr>
              <a:t>별달거리</a:t>
            </a:r>
            <a:r>
              <a:rPr kumimoji="1" lang="ko-KR" altLang="en-US" sz="2800" dirty="0">
                <a:latin typeface="+mn-ea"/>
                <a:ea typeface="+mn-ea"/>
              </a:rPr>
              <a:t> 장단을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사물놀이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230263" y="2078597"/>
            <a:ext cx="9869352" cy="13504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사물놀이는 풍물놀이의 가락을 바탕으로 재창조된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합주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풍물놀이는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무용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연주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놀이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 동반된 선반 형태의 종합 연희인 반면 사물놀이는 꽹과리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북 등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앉은반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형태의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합주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사물놀이는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1978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 김덕수 외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명에 의해 창시된 후 국내외에서 다양한 공연과 교육 사업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그리고 새로운 창작 작업을 통해 한국 음악 장르로 자리 잡았다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E894AB46-11BB-066D-2C12-F1C0297751EB}"/>
              </a:ext>
            </a:extLst>
          </p:cNvPr>
          <p:cNvSpPr/>
          <p:nvPr/>
        </p:nvSpPr>
        <p:spPr>
          <a:xfrm>
            <a:off x="694144" y="1500712"/>
            <a:ext cx="1441682" cy="387118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사물놀이</a:t>
            </a:r>
            <a:endParaRPr lang="ko-KR" altLang="en-US" dirty="0"/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DCEA46AF-DD29-00B5-91CD-5A3437DC4F79}"/>
              </a:ext>
            </a:extLst>
          </p:cNvPr>
          <p:cNvSpPr/>
          <p:nvPr/>
        </p:nvSpPr>
        <p:spPr>
          <a:xfrm>
            <a:off x="1432839" y="4087362"/>
            <a:ext cx="2229266" cy="303058"/>
          </a:xfrm>
          <a:prstGeom prst="snip2Diag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사물놀이 구성 악기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타원 3">
            <a:hlinkClick r:id="rId2" action="ppaction://hlinksldjump"/>
            <a:extLst>
              <a:ext uri="{FF2B5EF4-FFF2-40B4-BE49-F238E27FC236}">
                <a16:creationId xmlns:a16="http://schemas.microsoft.com/office/drawing/2014/main" id="{F18D3908-11FD-E592-C525-81E3A53DF4B4}"/>
              </a:ext>
            </a:extLst>
          </p:cNvPr>
          <p:cNvSpPr/>
          <p:nvPr/>
        </p:nvSpPr>
        <p:spPr>
          <a:xfrm>
            <a:off x="6482079" y="4765559"/>
            <a:ext cx="1466216" cy="6440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/>
              <a:t>징</a:t>
            </a:r>
          </a:p>
        </p:txBody>
      </p:sp>
      <p:sp>
        <p:nvSpPr>
          <p:cNvPr id="7" name="타원 6">
            <a:hlinkClick r:id="rId3" action="ppaction://hlinksldjump"/>
            <a:extLst>
              <a:ext uri="{FF2B5EF4-FFF2-40B4-BE49-F238E27FC236}">
                <a16:creationId xmlns:a16="http://schemas.microsoft.com/office/drawing/2014/main" id="{3F866D2E-8178-8604-ABF2-8BA85A39CDEF}"/>
              </a:ext>
            </a:extLst>
          </p:cNvPr>
          <p:cNvSpPr/>
          <p:nvPr/>
        </p:nvSpPr>
        <p:spPr>
          <a:xfrm>
            <a:off x="2195889" y="4765559"/>
            <a:ext cx="1466216" cy="6440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꽹과리</a:t>
            </a:r>
          </a:p>
        </p:txBody>
      </p:sp>
      <p:sp>
        <p:nvSpPr>
          <p:cNvPr id="8" name="타원 7">
            <a:hlinkClick r:id="rId4" action="ppaction://hlinksldjump"/>
            <a:extLst>
              <a:ext uri="{FF2B5EF4-FFF2-40B4-BE49-F238E27FC236}">
                <a16:creationId xmlns:a16="http://schemas.microsoft.com/office/drawing/2014/main" id="{009D59C5-E180-975E-E193-CEB591698C22}"/>
              </a:ext>
            </a:extLst>
          </p:cNvPr>
          <p:cNvSpPr/>
          <p:nvPr/>
        </p:nvSpPr>
        <p:spPr>
          <a:xfrm>
            <a:off x="8625174" y="4765559"/>
            <a:ext cx="1466216" cy="64408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북</a:t>
            </a:r>
          </a:p>
        </p:txBody>
      </p:sp>
      <p:sp>
        <p:nvSpPr>
          <p:cNvPr id="9" name="타원 8">
            <a:hlinkClick r:id="rId5" action="ppaction://hlinksldjump"/>
            <a:extLst>
              <a:ext uri="{FF2B5EF4-FFF2-40B4-BE49-F238E27FC236}">
                <a16:creationId xmlns:a16="http://schemas.microsoft.com/office/drawing/2014/main" id="{2107C8E6-D136-BF8D-AE37-C34CC66DE4DA}"/>
              </a:ext>
            </a:extLst>
          </p:cNvPr>
          <p:cNvSpPr/>
          <p:nvPr/>
        </p:nvSpPr>
        <p:spPr>
          <a:xfrm>
            <a:off x="4338984" y="4765559"/>
            <a:ext cx="1466216" cy="6440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장구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0BE9DBAE-4257-6BCC-E820-8B9E1058E5DB}"/>
              </a:ext>
            </a:extLst>
          </p:cNvPr>
          <p:cNvGrpSpPr/>
          <p:nvPr/>
        </p:nvGrpSpPr>
        <p:grpSpPr>
          <a:xfrm>
            <a:off x="8156193" y="1641726"/>
            <a:ext cx="815396" cy="738734"/>
            <a:chOff x="6766778" y="1054374"/>
            <a:chExt cx="815396" cy="738734"/>
          </a:xfrm>
        </p:grpSpPr>
        <p:pic>
          <p:nvPicPr>
            <p:cNvPr id="10" name="그래픽 9" descr="구름 단색으로 채워진">
              <a:extLst>
                <a:ext uri="{FF2B5EF4-FFF2-40B4-BE49-F238E27FC236}">
                  <a16:creationId xmlns:a16="http://schemas.microsoft.com/office/drawing/2014/main" id="{90A904BA-7B88-1AA1-FBE7-2F7936284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66778" y="1057806"/>
              <a:ext cx="735302" cy="735302"/>
            </a:xfrm>
            <a:prstGeom prst="rect">
              <a:avLst/>
            </a:prstGeom>
          </p:spPr>
        </p:pic>
        <p:pic>
          <p:nvPicPr>
            <p:cNvPr id="8" name="그래픽 7" descr="번개 표시 단색으로 채워진">
              <a:extLst>
                <a:ext uri="{FF2B5EF4-FFF2-40B4-BE49-F238E27FC236}">
                  <a16:creationId xmlns:a16="http://schemas.microsoft.com/office/drawing/2014/main" id="{7CF30A43-6FA0-F0ED-6D5D-45B5927E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98721" y="1054374"/>
              <a:ext cx="583453" cy="583453"/>
            </a:xfrm>
            <a:prstGeom prst="rect">
              <a:avLst/>
            </a:prstGeom>
          </p:spPr>
        </p:pic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사물놀이 구성 악기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:a16="http://schemas.microsoft.com/office/drawing/2014/main" id="{FE714CA4-CDFB-C8F7-8B90-BA9222405EE8}"/>
              </a:ext>
            </a:extLst>
          </p:cNvPr>
          <p:cNvSpPr/>
          <p:nvPr/>
        </p:nvSpPr>
        <p:spPr>
          <a:xfrm>
            <a:off x="2181414" y="1770184"/>
            <a:ext cx="1110219" cy="365736"/>
          </a:xfrm>
          <a:prstGeom prst="chevro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B95B8-04E3-A4A6-6E96-32197FF7EFC3}"/>
              </a:ext>
            </a:extLst>
          </p:cNvPr>
          <p:cNvSpPr txBox="1"/>
          <p:nvPr/>
        </p:nvSpPr>
        <p:spPr>
          <a:xfrm>
            <a:off x="2413358" y="179916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꽹과리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3F324E6-4B44-5CF9-26B5-134AD3FAF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414" y="2784508"/>
            <a:ext cx="2457331" cy="27169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523577" y="1814553"/>
            <a:ext cx="6749534" cy="36573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꽹과리는 연주 시 주도적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리더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역할을 하며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상쇠’라고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천둥을 상징한다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3" name="화살표: 갈매기형 수장 12">
            <a:extLst>
              <a:ext uri="{FF2B5EF4-FFF2-40B4-BE49-F238E27FC236}">
                <a16:creationId xmlns:a16="http://schemas.microsoft.com/office/drawing/2014/main" id="{B0634720-4B81-181A-0DF8-5B74F2E04E36}"/>
              </a:ext>
            </a:extLst>
          </p:cNvPr>
          <p:cNvSpPr/>
          <p:nvPr/>
        </p:nvSpPr>
        <p:spPr>
          <a:xfrm>
            <a:off x="5205295" y="2889249"/>
            <a:ext cx="1392355" cy="296743"/>
          </a:xfrm>
          <a:prstGeom prst="chevron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1EC806-8983-54C9-705A-D504C8EDA918}"/>
              </a:ext>
            </a:extLst>
          </p:cNvPr>
          <p:cNvSpPr txBox="1"/>
          <p:nvPr/>
        </p:nvSpPr>
        <p:spPr>
          <a:xfrm>
            <a:off x="5463323" y="2906815"/>
            <a:ext cx="876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연주 방법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8E3E4727-1B47-EEDB-8863-127C0FE26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903420"/>
              </p:ext>
            </p:extLst>
          </p:nvPr>
        </p:nvGraphicFramePr>
        <p:xfrm>
          <a:off x="5156200" y="3408175"/>
          <a:ext cx="5702298" cy="2093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0">
                  <a:extLst>
                    <a:ext uri="{9D8B030D-6E8A-4147-A177-3AD203B41FA5}">
                      <a16:colId xmlns:a16="http://schemas.microsoft.com/office/drawing/2014/main" val="27521643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310149516"/>
                    </a:ext>
                  </a:extLst>
                </a:gridCol>
                <a:gridCol w="3409948">
                  <a:extLst>
                    <a:ext uri="{9D8B030D-6E8A-4147-A177-3AD203B41FA5}">
                      <a16:colId xmlns:a16="http://schemas.microsoft.com/office/drawing/2014/main" val="2289487692"/>
                    </a:ext>
                  </a:extLst>
                </a:gridCol>
              </a:tblGrid>
              <a:tr h="3017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기호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구음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연주법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12664"/>
                  </a:ext>
                </a:extLst>
              </a:tr>
              <a:tr h="597179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갱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갠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울림 판을 열고 채로 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091676"/>
                  </a:ext>
                </a:extLst>
              </a:tr>
              <a:tr h="597179"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지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울림 판을 열고 채의 끝부분을 이용해 약하게 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485481"/>
                  </a:ext>
                </a:extLst>
              </a:tr>
              <a:tr h="597179"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객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갯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울림 판을 닫고 채로 눌러 친다</a:t>
                      </a:r>
                      <a:r>
                        <a:rPr lang="en-US" altLang="ko-KR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063993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DF2AB784-0C33-7995-B640-9EFD8293A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969" y="3791687"/>
            <a:ext cx="436460" cy="40445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7B58D46-B8AC-1F96-8EF6-4647D75AA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3338" y="4493755"/>
            <a:ext cx="395723" cy="31425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33C45A0-EEDE-B334-C866-F450A7A400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2923"/>
          <a:stretch/>
        </p:blipFill>
        <p:spPr>
          <a:xfrm>
            <a:off x="5649311" y="5105621"/>
            <a:ext cx="283776" cy="273515"/>
          </a:xfrm>
          <a:prstGeom prst="rect">
            <a:avLst/>
          </a:prstGeom>
        </p:spPr>
      </p:pic>
      <p:sp>
        <p:nvSpPr>
          <p:cNvPr id="24" name="사각형: 잘린 대각선 방향 모서리 23">
            <a:hlinkClick r:id="rId10" action="ppaction://hlinksldjump"/>
            <a:extLst>
              <a:ext uri="{FF2B5EF4-FFF2-40B4-BE49-F238E27FC236}">
                <a16:creationId xmlns:a16="http://schemas.microsoft.com/office/drawing/2014/main" id="{10475EBB-6D7C-81C7-9A99-CC137A993A0F}"/>
              </a:ext>
            </a:extLst>
          </p:cNvPr>
          <p:cNvSpPr/>
          <p:nvPr/>
        </p:nvSpPr>
        <p:spPr>
          <a:xfrm>
            <a:off x="10858497" y="5723600"/>
            <a:ext cx="690307" cy="303058"/>
          </a:xfrm>
          <a:prstGeom prst="snip2Diag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앞으로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881B6-34FB-259A-79B8-71DD5EF9E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 descr="물 단색으로 채워진">
            <a:extLst>
              <a:ext uri="{FF2B5EF4-FFF2-40B4-BE49-F238E27FC236}">
                <a16:creationId xmlns:a16="http://schemas.microsoft.com/office/drawing/2014/main" id="{1F6B8774-A8EF-E8F8-8C2D-55B5EEAC4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3703" y="2008313"/>
            <a:ext cx="117205" cy="117205"/>
          </a:xfrm>
          <a:prstGeom prst="rect">
            <a:avLst/>
          </a:prstGeom>
        </p:spPr>
      </p:pic>
      <p:pic>
        <p:nvPicPr>
          <p:cNvPr id="12" name="그래픽 11" descr="물 단색으로 채워진">
            <a:extLst>
              <a:ext uri="{FF2B5EF4-FFF2-40B4-BE49-F238E27FC236}">
                <a16:creationId xmlns:a16="http://schemas.microsoft.com/office/drawing/2014/main" id="{86B5A200-B840-52D3-B3F3-CC6ADF54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8006" y="2150252"/>
            <a:ext cx="117205" cy="117205"/>
          </a:xfrm>
          <a:prstGeom prst="rect">
            <a:avLst/>
          </a:prstGeom>
        </p:spPr>
      </p:pic>
      <p:pic>
        <p:nvPicPr>
          <p:cNvPr id="17" name="그래픽 16" descr="물 단색으로 채워진">
            <a:extLst>
              <a:ext uri="{FF2B5EF4-FFF2-40B4-BE49-F238E27FC236}">
                <a16:creationId xmlns:a16="http://schemas.microsoft.com/office/drawing/2014/main" id="{0291B9E6-0D5B-4BCC-2459-ED1F0D1E4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2309" y="2007131"/>
            <a:ext cx="117205" cy="117205"/>
          </a:xfrm>
          <a:prstGeom prst="rect">
            <a:avLst/>
          </a:prstGeom>
        </p:spPr>
      </p:pic>
      <p:pic>
        <p:nvPicPr>
          <p:cNvPr id="19" name="그래픽 18" descr="물 단색으로 채워진">
            <a:extLst>
              <a:ext uri="{FF2B5EF4-FFF2-40B4-BE49-F238E27FC236}">
                <a16:creationId xmlns:a16="http://schemas.microsoft.com/office/drawing/2014/main" id="{9BDAC662-0D1D-2B98-EAEB-A19FE3C6C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956" y="2147364"/>
            <a:ext cx="117205" cy="117205"/>
          </a:xfrm>
          <a:prstGeom prst="rect">
            <a:avLst/>
          </a:prstGeom>
        </p:spPr>
      </p:pic>
      <p:pic>
        <p:nvPicPr>
          <p:cNvPr id="10" name="그래픽 9" descr="구름 단색으로 채워진">
            <a:extLst>
              <a:ext uri="{FF2B5EF4-FFF2-40B4-BE49-F238E27FC236}">
                <a16:creationId xmlns:a16="http://schemas.microsoft.com/office/drawing/2014/main" id="{493E8782-F0B9-C1D0-31C6-A6FB0B9E1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7279" y="1416865"/>
            <a:ext cx="735302" cy="735302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966167-DF2A-84B3-FF19-BE17369A1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사물놀이 구성 악기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:a16="http://schemas.microsoft.com/office/drawing/2014/main" id="{38DDEC26-ABEA-A511-CF43-0C4DB8074DD6}"/>
              </a:ext>
            </a:extLst>
          </p:cNvPr>
          <p:cNvSpPr/>
          <p:nvPr/>
        </p:nvSpPr>
        <p:spPr>
          <a:xfrm>
            <a:off x="1064861" y="1784516"/>
            <a:ext cx="1110219" cy="365736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FB08F-6665-0AF6-F7FB-31C8934F5B8C}"/>
              </a:ext>
            </a:extLst>
          </p:cNvPr>
          <p:cNvSpPr txBox="1"/>
          <p:nvPr/>
        </p:nvSpPr>
        <p:spPr>
          <a:xfrm>
            <a:off x="1348101" y="181349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장구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75D83FA-B10C-70AC-124D-895BD96953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4861" y="2764308"/>
            <a:ext cx="3701485" cy="2863663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EE98A66-3C97-59ED-E14F-2BF10BE99218}"/>
              </a:ext>
            </a:extLst>
          </p:cNvPr>
          <p:cNvSpPr txBox="1">
            <a:spLocks/>
          </p:cNvSpPr>
          <p:nvPr/>
        </p:nvSpPr>
        <p:spPr>
          <a:xfrm>
            <a:off x="2407024" y="1784516"/>
            <a:ext cx="2218372" cy="36573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장구는 비를 상징한다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3" name="화살표: 갈매기형 수장 12">
            <a:extLst>
              <a:ext uri="{FF2B5EF4-FFF2-40B4-BE49-F238E27FC236}">
                <a16:creationId xmlns:a16="http://schemas.microsoft.com/office/drawing/2014/main" id="{AFFB848B-D990-8E6C-A994-979D4E51C504}"/>
              </a:ext>
            </a:extLst>
          </p:cNvPr>
          <p:cNvSpPr/>
          <p:nvPr/>
        </p:nvSpPr>
        <p:spPr>
          <a:xfrm>
            <a:off x="5205295" y="2889249"/>
            <a:ext cx="1392355" cy="296743"/>
          </a:xfrm>
          <a:prstGeom prst="chevron">
            <a:avLst/>
          </a:pr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BF133-A07C-F15F-E613-687979C6D729}"/>
              </a:ext>
            </a:extLst>
          </p:cNvPr>
          <p:cNvSpPr txBox="1"/>
          <p:nvPr/>
        </p:nvSpPr>
        <p:spPr>
          <a:xfrm>
            <a:off x="5463323" y="2906815"/>
            <a:ext cx="876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연주 방법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DF2424C6-C7EE-36F1-421F-F0EC07347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416103"/>
              </p:ext>
            </p:extLst>
          </p:nvPr>
        </p:nvGraphicFramePr>
        <p:xfrm>
          <a:off x="5156200" y="3408176"/>
          <a:ext cx="5702298" cy="2229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0">
                  <a:extLst>
                    <a:ext uri="{9D8B030D-6E8A-4147-A177-3AD203B41FA5}">
                      <a16:colId xmlns:a16="http://schemas.microsoft.com/office/drawing/2014/main" val="27521643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310149516"/>
                    </a:ext>
                  </a:extLst>
                </a:gridCol>
                <a:gridCol w="3409948">
                  <a:extLst>
                    <a:ext uri="{9D8B030D-6E8A-4147-A177-3AD203B41FA5}">
                      <a16:colId xmlns:a16="http://schemas.microsoft.com/office/drawing/2014/main" val="2289487692"/>
                    </a:ext>
                  </a:extLst>
                </a:gridCol>
              </a:tblGrid>
              <a:tr h="2489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기호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구음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연주법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12664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북편과 </a:t>
                      </a:r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채편을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동시에 연주한다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091676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궁굴채로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궁편을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연주한다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485481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궁굴채로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채편을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연주한다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063993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열채로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채편을</a:t>
                      </a:r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연주한다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658713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F2601E91-EED2-AF4C-1976-F2621D1C94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648593" y="3756772"/>
            <a:ext cx="302450" cy="33643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CDCF4D9-D9AB-63CA-1976-2249927BEB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648593" y="4260616"/>
            <a:ext cx="302450" cy="31518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8CC5982-804F-FAC0-44E8-0DF3274F74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21907" y="5208454"/>
            <a:ext cx="155822" cy="33643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4F725E3-87E0-B737-2E48-CE321907511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644565" y="4767069"/>
            <a:ext cx="302450" cy="273769"/>
          </a:xfrm>
          <a:prstGeom prst="rect">
            <a:avLst/>
          </a:prstGeom>
        </p:spPr>
      </p:pic>
      <p:sp>
        <p:nvSpPr>
          <p:cNvPr id="20" name="사각형: 잘린 대각선 방향 모서리 19">
            <a:hlinkClick r:id="rId11" action="ppaction://hlinksldjump"/>
            <a:extLst>
              <a:ext uri="{FF2B5EF4-FFF2-40B4-BE49-F238E27FC236}">
                <a16:creationId xmlns:a16="http://schemas.microsoft.com/office/drawing/2014/main" id="{76E28065-010C-E7EC-753B-7293F719AE0A}"/>
              </a:ext>
            </a:extLst>
          </p:cNvPr>
          <p:cNvSpPr/>
          <p:nvPr/>
        </p:nvSpPr>
        <p:spPr>
          <a:xfrm>
            <a:off x="10858497" y="5723600"/>
            <a:ext cx="690307" cy="303058"/>
          </a:xfrm>
          <a:prstGeom prst="snip2Diag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앞으로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1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6D335-3CD8-774A-BF48-9EA5FDC9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0A6BFA-8594-01FC-3919-023B447A2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사물놀이 구성 악기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:a16="http://schemas.microsoft.com/office/drawing/2014/main" id="{57DA10D7-F5BF-A068-8BD0-CEC23B6581B7}"/>
              </a:ext>
            </a:extLst>
          </p:cNvPr>
          <p:cNvSpPr/>
          <p:nvPr/>
        </p:nvSpPr>
        <p:spPr>
          <a:xfrm>
            <a:off x="1064861" y="1784516"/>
            <a:ext cx="1110219" cy="36573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9B5BF-674D-99B3-7818-8DEB8D81AC55}"/>
              </a:ext>
            </a:extLst>
          </p:cNvPr>
          <p:cNvSpPr txBox="1"/>
          <p:nvPr/>
        </p:nvSpPr>
        <p:spPr>
          <a:xfrm>
            <a:off x="1437869" y="181349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BC2039F-5E1E-3F17-1515-226B953E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4861" y="2825370"/>
            <a:ext cx="3701485" cy="274153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화살표: 갈매기형 수장 12">
            <a:extLst>
              <a:ext uri="{FF2B5EF4-FFF2-40B4-BE49-F238E27FC236}">
                <a16:creationId xmlns:a16="http://schemas.microsoft.com/office/drawing/2014/main" id="{F8CB4D2A-2F42-BA39-A356-F35A3EC92F1A}"/>
              </a:ext>
            </a:extLst>
          </p:cNvPr>
          <p:cNvSpPr/>
          <p:nvPr/>
        </p:nvSpPr>
        <p:spPr>
          <a:xfrm>
            <a:off x="5205295" y="2889249"/>
            <a:ext cx="1392355" cy="296743"/>
          </a:xfrm>
          <a:prstGeom prst="chevron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6A6A1-64FD-C568-5FBD-BF74ABFDDEF4}"/>
              </a:ext>
            </a:extLst>
          </p:cNvPr>
          <p:cNvSpPr txBox="1"/>
          <p:nvPr/>
        </p:nvSpPr>
        <p:spPr>
          <a:xfrm>
            <a:off x="5463323" y="2906815"/>
            <a:ext cx="876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연주 방법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4DC6ED2D-921B-13C9-98C2-B603DED1A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78541"/>
              </p:ext>
            </p:extLst>
          </p:nvPr>
        </p:nvGraphicFramePr>
        <p:xfrm>
          <a:off x="5156200" y="3408176"/>
          <a:ext cx="5702298" cy="751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0">
                  <a:extLst>
                    <a:ext uri="{9D8B030D-6E8A-4147-A177-3AD203B41FA5}">
                      <a16:colId xmlns:a16="http://schemas.microsoft.com/office/drawing/2014/main" val="27521643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310149516"/>
                    </a:ext>
                  </a:extLst>
                </a:gridCol>
                <a:gridCol w="3409948">
                  <a:extLst>
                    <a:ext uri="{9D8B030D-6E8A-4147-A177-3AD203B41FA5}">
                      <a16:colId xmlns:a16="http://schemas.microsoft.com/office/drawing/2014/main" val="2289487692"/>
                    </a:ext>
                  </a:extLst>
                </a:gridCol>
              </a:tblGrid>
              <a:tr h="2489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기호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구음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연주법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12664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채로 연주한다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091676"/>
                  </a:ext>
                </a:extLst>
              </a:tr>
            </a:tbl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E5427F43-54F5-A1DC-FEBD-0CEA0A8D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48593" y="3739261"/>
            <a:ext cx="302450" cy="315184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7F7D1D77-2582-3B53-E668-48E726A6ED75}"/>
              </a:ext>
            </a:extLst>
          </p:cNvPr>
          <p:cNvGrpSpPr/>
          <p:nvPr/>
        </p:nvGrpSpPr>
        <p:grpSpPr>
          <a:xfrm>
            <a:off x="2706242" y="1513249"/>
            <a:ext cx="735302" cy="735302"/>
            <a:chOff x="2706242" y="1513249"/>
            <a:chExt cx="735302" cy="735302"/>
          </a:xfrm>
        </p:grpSpPr>
        <p:pic>
          <p:nvPicPr>
            <p:cNvPr id="10" name="그래픽 9" descr="구름 단색으로 채워진">
              <a:extLst>
                <a:ext uri="{FF2B5EF4-FFF2-40B4-BE49-F238E27FC236}">
                  <a16:creationId xmlns:a16="http://schemas.microsoft.com/office/drawing/2014/main" id="{52C6DA39-21B6-083C-DFEF-4B34798F9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06242" y="1513249"/>
              <a:ext cx="735302" cy="735302"/>
            </a:xfrm>
            <a:prstGeom prst="rect">
              <a:avLst/>
            </a:prstGeom>
          </p:spPr>
        </p:pic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5A69EC39-C809-77B5-0FA3-1AFEF8B80A2E}"/>
                </a:ext>
              </a:extLst>
            </p:cNvPr>
            <p:cNvSpPr/>
            <p:nvPr/>
          </p:nvSpPr>
          <p:spPr>
            <a:xfrm flipV="1">
              <a:off x="3174845" y="1840105"/>
              <a:ext cx="266699" cy="127279"/>
            </a:xfrm>
            <a:custGeom>
              <a:avLst/>
              <a:gdLst>
                <a:gd name="connsiteX0" fmla="*/ 0 w 533609"/>
                <a:gd name="connsiteY0" fmla="*/ 21514 h 247732"/>
                <a:gd name="connsiteX1" fmla="*/ 254794 w 533609"/>
                <a:gd name="connsiteY1" fmla="*/ 7226 h 247732"/>
                <a:gd name="connsiteX2" fmla="*/ 447675 w 533609"/>
                <a:gd name="connsiteY2" fmla="*/ 4845 h 247732"/>
                <a:gd name="connsiteX3" fmla="*/ 466725 w 533609"/>
                <a:gd name="connsiteY3" fmla="*/ 14370 h 247732"/>
                <a:gd name="connsiteX4" fmla="*/ 507207 w 533609"/>
                <a:gd name="connsiteY4" fmla="*/ 47707 h 247732"/>
                <a:gd name="connsiteX5" fmla="*/ 519113 w 533609"/>
                <a:gd name="connsiteY5" fmla="*/ 59614 h 247732"/>
                <a:gd name="connsiteX6" fmla="*/ 531019 w 533609"/>
                <a:gd name="connsiteY6" fmla="*/ 83426 h 247732"/>
                <a:gd name="connsiteX7" fmla="*/ 533400 w 533609"/>
                <a:gd name="connsiteY7" fmla="*/ 102476 h 247732"/>
                <a:gd name="connsiteX8" fmla="*/ 509588 w 533609"/>
                <a:gd name="connsiteY8" fmla="*/ 157245 h 247732"/>
                <a:gd name="connsiteX9" fmla="*/ 459582 w 533609"/>
                <a:gd name="connsiteY9" fmla="*/ 214395 h 247732"/>
                <a:gd name="connsiteX10" fmla="*/ 388144 w 533609"/>
                <a:gd name="connsiteY10" fmla="*/ 242970 h 247732"/>
                <a:gd name="connsiteX11" fmla="*/ 350044 w 533609"/>
                <a:gd name="connsiteY11" fmla="*/ 247732 h 247732"/>
                <a:gd name="connsiteX12" fmla="*/ 335757 w 533609"/>
                <a:gd name="connsiteY12" fmla="*/ 242970 h 247732"/>
                <a:gd name="connsiteX13" fmla="*/ 311944 w 533609"/>
                <a:gd name="connsiteY13" fmla="*/ 221539 h 247732"/>
                <a:gd name="connsiteX14" fmla="*/ 307182 w 533609"/>
                <a:gd name="connsiteY14" fmla="*/ 202489 h 247732"/>
                <a:gd name="connsiteX15" fmla="*/ 302419 w 533609"/>
                <a:gd name="connsiteY15" fmla="*/ 171532 h 247732"/>
                <a:gd name="connsiteX16" fmla="*/ 304800 w 533609"/>
                <a:gd name="connsiteY16" fmla="*/ 140576 h 247732"/>
                <a:gd name="connsiteX17" fmla="*/ 314325 w 533609"/>
                <a:gd name="connsiteY17" fmla="*/ 126289 h 247732"/>
                <a:gd name="connsiteX18" fmla="*/ 350044 w 533609"/>
                <a:gd name="connsiteY18" fmla="*/ 102476 h 247732"/>
                <a:gd name="connsiteX19" fmla="*/ 366713 w 533609"/>
                <a:gd name="connsiteY19" fmla="*/ 97714 h 247732"/>
                <a:gd name="connsiteX20" fmla="*/ 414338 w 533609"/>
                <a:gd name="connsiteY20" fmla="*/ 109620 h 247732"/>
                <a:gd name="connsiteX21" fmla="*/ 423863 w 533609"/>
                <a:gd name="connsiteY21" fmla="*/ 121526 h 247732"/>
                <a:gd name="connsiteX22" fmla="*/ 431007 w 533609"/>
                <a:gd name="connsiteY22" fmla="*/ 142957 h 247732"/>
                <a:gd name="connsiteX23" fmla="*/ 435769 w 533609"/>
                <a:gd name="connsiteY23" fmla="*/ 152482 h 247732"/>
                <a:gd name="connsiteX24" fmla="*/ 433388 w 533609"/>
                <a:gd name="connsiteY24" fmla="*/ 169151 h 247732"/>
                <a:gd name="connsiteX25" fmla="*/ 409575 w 533609"/>
                <a:gd name="connsiteY25" fmla="*/ 178676 h 247732"/>
                <a:gd name="connsiteX26" fmla="*/ 400050 w 533609"/>
                <a:gd name="connsiteY26" fmla="*/ 173914 h 247732"/>
                <a:gd name="connsiteX27" fmla="*/ 388144 w 533609"/>
                <a:gd name="connsiteY27" fmla="*/ 173914 h 24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609" h="247732">
                  <a:moveTo>
                    <a:pt x="0" y="21514"/>
                  </a:moveTo>
                  <a:cubicBezTo>
                    <a:pt x="189686" y="10018"/>
                    <a:pt x="104742" y="14546"/>
                    <a:pt x="254794" y="7226"/>
                  </a:cubicBezTo>
                  <a:cubicBezTo>
                    <a:pt x="333335" y="-627"/>
                    <a:pt x="338882" y="-3038"/>
                    <a:pt x="447675" y="4845"/>
                  </a:cubicBezTo>
                  <a:cubicBezTo>
                    <a:pt x="454756" y="5358"/>
                    <a:pt x="460963" y="10222"/>
                    <a:pt x="466725" y="14370"/>
                  </a:cubicBezTo>
                  <a:cubicBezTo>
                    <a:pt x="480911" y="24584"/>
                    <a:pt x="494847" y="35346"/>
                    <a:pt x="507207" y="47707"/>
                  </a:cubicBezTo>
                  <a:cubicBezTo>
                    <a:pt x="511176" y="51676"/>
                    <a:pt x="516000" y="54944"/>
                    <a:pt x="519113" y="59614"/>
                  </a:cubicBezTo>
                  <a:cubicBezTo>
                    <a:pt x="524035" y="66998"/>
                    <a:pt x="527050" y="75489"/>
                    <a:pt x="531019" y="83426"/>
                  </a:cubicBezTo>
                  <a:cubicBezTo>
                    <a:pt x="531813" y="89776"/>
                    <a:pt x="534349" y="96147"/>
                    <a:pt x="533400" y="102476"/>
                  </a:cubicBezTo>
                  <a:cubicBezTo>
                    <a:pt x="531308" y="116420"/>
                    <a:pt x="518204" y="146076"/>
                    <a:pt x="509588" y="157245"/>
                  </a:cubicBezTo>
                  <a:cubicBezTo>
                    <a:pt x="494127" y="177287"/>
                    <a:pt x="482796" y="204302"/>
                    <a:pt x="459582" y="214395"/>
                  </a:cubicBezTo>
                  <a:cubicBezTo>
                    <a:pt x="452398" y="217518"/>
                    <a:pt x="408603" y="239412"/>
                    <a:pt x="388144" y="242970"/>
                  </a:cubicBezTo>
                  <a:cubicBezTo>
                    <a:pt x="375534" y="245163"/>
                    <a:pt x="362744" y="246145"/>
                    <a:pt x="350044" y="247732"/>
                  </a:cubicBezTo>
                  <a:cubicBezTo>
                    <a:pt x="345282" y="246145"/>
                    <a:pt x="339894" y="245814"/>
                    <a:pt x="335757" y="242970"/>
                  </a:cubicBezTo>
                  <a:cubicBezTo>
                    <a:pt x="326957" y="236920"/>
                    <a:pt x="318102" y="230263"/>
                    <a:pt x="311944" y="221539"/>
                  </a:cubicBezTo>
                  <a:cubicBezTo>
                    <a:pt x="308169" y="216192"/>
                    <a:pt x="308407" y="208919"/>
                    <a:pt x="307182" y="202489"/>
                  </a:cubicBezTo>
                  <a:cubicBezTo>
                    <a:pt x="305228" y="192233"/>
                    <a:pt x="304007" y="181851"/>
                    <a:pt x="302419" y="171532"/>
                  </a:cubicBezTo>
                  <a:cubicBezTo>
                    <a:pt x="303213" y="161213"/>
                    <a:pt x="302166" y="150584"/>
                    <a:pt x="304800" y="140576"/>
                  </a:cubicBezTo>
                  <a:cubicBezTo>
                    <a:pt x="306257" y="135041"/>
                    <a:pt x="310475" y="130524"/>
                    <a:pt x="314325" y="126289"/>
                  </a:cubicBezTo>
                  <a:cubicBezTo>
                    <a:pt x="322984" y="116765"/>
                    <a:pt x="338889" y="107356"/>
                    <a:pt x="350044" y="102476"/>
                  </a:cubicBezTo>
                  <a:cubicBezTo>
                    <a:pt x="355338" y="100160"/>
                    <a:pt x="361157" y="99301"/>
                    <a:pt x="366713" y="97714"/>
                  </a:cubicBezTo>
                  <a:cubicBezTo>
                    <a:pt x="382588" y="101683"/>
                    <a:pt x="399233" y="103326"/>
                    <a:pt x="414338" y="109620"/>
                  </a:cubicBezTo>
                  <a:cubicBezTo>
                    <a:pt x="419029" y="111575"/>
                    <a:pt x="421590" y="116980"/>
                    <a:pt x="423863" y="121526"/>
                  </a:cubicBezTo>
                  <a:cubicBezTo>
                    <a:pt x="427231" y="128261"/>
                    <a:pt x="428304" y="135929"/>
                    <a:pt x="431007" y="142957"/>
                  </a:cubicBezTo>
                  <a:cubicBezTo>
                    <a:pt x="432281" y="146270"/>
                    <a:pt x="434182" y="149307"/>
                    <a:pt x="435769" y="152482"/>
                  </a:cubicBezTo>
                  <a:cubicBezTo>
                    <a:pt x="434975" y="158038"/>
                    <a:pt x="436216" y="164303"/>
                    <a:pt x="433388" y="169151"/>
                  </a:cubicBezTo>
                  <a:cubicBezTo>
                    <a:pt x="425432" y="182790"/>
                    <a:pt x="420445" y="182752"/>
                    <a:pt x="409575" y="178676"/>
                  </a:cubicBezTo>
                  <a:cubicBezTo>
                    <a:pt x="406251" y="177430"/>
                    <a:pt x="403515" y="174684"/>
                    <a:pt x="400050" y="173914"/>
                  </a:cubicBezTo>
                  <a:cubicBezTo>
                    <a:pt x="396176" y="173053"/>
                    <a:pt x="392113" y="173914"/>
                    <a:pt x="388144" y="173914"/>
                  </a:cubicBezTo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5CE111D9-189E-FEBE-21ED-74BB7D62B710}"/>
                </a:ext>
              </a:extLst>
            </p:cNvPr>
            <p:cNvSpPr/>
            <p:nvPr/>
          </p:nvSpPr>
          <p:spPr>
            <a:xfrm>
              <a:off x="3085513" y="1813496"/>
              <a:ext cx="178664" cy="92908"/>
            </a:xfrm>
            <a:custGeom>
              <a:avLst/>
              <a:gdLst>
                <a:gd name="connsiteX0" fmla="*/ 0 w 178664"/>
                <a:gd name="connsiteY0" fmla="*/ 80963 h 92908"/>
                <a:gd name="connsiteX1" fmla="*/ 69056 w 178664"/>
                <a:gd name="connsiteY1" fmla="*/ 92869 h 92908"/>
                <a:gd name="connsiteX2" fmla="*/ 140494 w 178664"/>
                <a:gd name="connsiteY2" fmla="*/ 88107 h 92908"/>
                <a:gd name="connsiteX3" fmla="*/ 154781 w 178664"/>
                <a:gd name="connsiteY3" fmla="*/ 83344 h 92908"/>
                <a:gd name="connsiteX4" fmla="*/ 171450 w 178664"/>
                <a:gd name="connsiteY4" fmla="*/ 69057 h 92908"/>
                <a:gd name="connsiteX5" fmla="*/ 178594 w 178664"/>
                <a:gd name="connsiteY5" fmla="*/ 33338 h 92908"/>
                <a:gd name="connsiteX6" fmla="*/ 171450 w 178664"/>
                <a:gd name="connsiteY6" fmla="*/ 11907 h 92908"/>
                <a:gd name="connsiteX7" fmla="*/ 159544 w 178664"/>
                <a:gd name="connsiteY7" fmla="*/ 0 h 92908"/>
                <a:gd name="connsiteX8" fmla="*/ 114300 w 178664"/>
                <a:gd name="connsiteY8" fmla="*/ 21432 h 92908"/>
                <a:gd name="connsiteX9" fmla="*/ 111919 w 178664"/>
                <a:gd name="connsiteY9" fmla="*/ 28575 h 92908"/>
                <a:gd name="connsiteX10" fmla="*/ 135731 w 178664"/>
                <a:gd name="connsiteY10" fmla="*/ 52388 h 92908"/>
                <a:gd name="connsiteX11" fmla="*/ 138112 w 178664"/>
                <a:gd name="connsiteY11" fmla="*/ 54769 h 9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664" h="92908">
                  <a:moveTo>
                    <a:pt x="0" y="80963"/>
                  </a:moveTo>
                  <a:cubicBezTo>
                    <a:pt x="25238" y="88173"/>
                    <a:pt x="36491" y="92243"/>
                    <a:pt x="69056" y="92869"/>
                  </a:cubicBezTo>
                  <a:cubicBezTo>
                    <a:pt x="92917" y="93328"/>
                    <a:pt x="116681" y="89694"/>
                    <a:pt x="140494" y="88107"/>
                  </a:cubicBezTo>
                  <a:cubicBezTo>
                    <a:pt x="145256" y="86519"/>
                    <a:pt x="150194" y="85383"/>
                    <a:pt x="154781" y="83344"/>
                  </a:cubicBezTo>
                  <a:cubicBezTo>
                    <a:pt x="161311" y="80442"/>
                    <a:pt x="166727" y="73780"/>
                    <a:pt x="171450" y="69057"/>
                  </a:cubicBezTo>
                  <a:cubicBezTo>
                    <a:pt x="172752" y="63848"/>
                    <a:pt x="179420" y="39948"/>
                    <a:pt x="178594" y="33338"/>
                  </a:cubicBezTo>
                  <a:cubicBezTo>
                    <a:pt x="177660" y="25866"/>
                    <a:pt x="175186" y="18445"/>
                    <a:pt x="171450" y="11907"/>
                  </a:cubicBezTo>
                  <a:cubicBezTo>
                    <a:pt x="168665" y="7034"/>
                    <a:pt x="163513" y="3969"/>
                    <a:pt x="159544" y="0"/>
                  </a:cubicBezTo>
                  <a:cubicBezTo>
                    <a:pt x="119083" y="2698"/>
                    <a:pt x="127768" y="-8198"/>
                    <a:pt x="114300" y="21432"/>
                  </a:cubicBezTo>
                  <a:cubicBezTo>
                    <a:pt x="113261" y="23717"/>
                    <a:pt x="112713" y="26194"/>
                    <a:pt x="111919" y="28575"/>
                  </a:cubicBezTo>
                  <a:cubicBezTo>
                    <a:pt x="115452" y="56842"/>
                    <a:pt x="107774" y="44000"/>
                    <a:pt x="135731" y="52388"/>
                  </a:cubicBezTo>
                  <a:cubicBezTo>
                    <a:pt x="136806" y="52711"/>
                    <a:pt x="137318" y="53975"/>
                    <a:pt x="138112" y="54769"/>
                  </a:cubicBezTo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8C62EC1-2817-7461-0680-3C5C19ADDF51}"/>
              </a:ext>
            </a:extLst>
          </p:cNvPr>
          <p:cNvSpPr txBox="1">
            <a:spLocks/>
          </p:cNvSpPr>
          <p:nvPr/>
        </p:nvSpPr>
        <p:spPr>
          <a:xfrm>
            <a:off x="2407024" y="1784516"/>
            <a:ext cx="2218372" cy="36573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징은 바람을 상징한다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7" name="사각형: 잘린 대각선 방향 모서리 26">
            <a:hlinkClick r:id="rId6" action="ppaction://hlinksldjump"/>
            <a:extLst>
              <a:ext uri="{FF2B5EF4-FFF2-40B4-BE49-F238E27FC236}">
                <a16:creationId xmlns:a16="http://schemas.microsoft.com/office/drawing/2014/main" id="{04A1FC36-6B05-EA2B-C957-EA1161667064}"/>
              </a:ext>
            </a:extLst>
          </p:cNvPr>
          <p:cNvSpPr/>
          <p:nvPr/>
        </p:nvSpPr>
        <p:spPr>
          <a:xfrm>
            <a:off x="10858497" y="5723600"/>
            <a:ext cx="690307" cy="303058"/>
          </a:xfrm>
          <a:prstGeom prst="snip2Diag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앞으로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4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68DB0-D70B-2F9F-34DC-40BEBCFA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1E23873-E309-E1D4-3C7D-1447BF3D7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사물놀이 구성 악기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:a16="http://schemas.microsoft.com/office/drawing/2014/main" id="{85893FEE-225F-28A8-4BDA-ECFBB1A9AB84}"/>
              </a:ext>
            </a:extLst>
          </p:cNvPr>
          <p:cNvSpPr/>
          <p:nvPr/>
        </p:nvSpPr>
        <p:spPr>
          <a:xfrm>
            <a:off x="1677249" y="1784516"/>
            <a:ext cx="1110219" cy="36573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0C21DC-51EF-D9EE-7992-789B3143DC16}"/>
              </a:ext>
            </a:extLst>
          </p:cNvPr>
          <p:cNvSpPr txBox="1"/>
          <p:nvPr/>
        </p:nvSpPr>
        <p:spPr>
          <a:xfrm>
            <a:off x="2050257" y="181349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0A53B8-D7FC-E166-4D2C-8644E5C90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2608" y="2825370"/>
            <a:ext cx="2425990" cy="274153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3" name="화살표: 갈매기형 수장 12">
            <a:extLst>
              <a:ext uri="{FF2B5EF4-FFF2-40B4-BE49-F238E27FC236}">
                <a16:creationId xmlns:a16="http://schemas.microsoft.com/office/drawing/2014/main" id="{368BA84E-FFBF-82CD-178C-645CD3467DEF}"/>
              </a:ext>
            </a:extLst>
          </p:cNvPr>
          <p:cNvSpPr/>
          <p:nvPr/>
        </p:nvSpPr>
        <p:spPr>
          <a:xfrm>
            <a:off x="5205295" y="2889249"/>
            <a:ext cx="1392355" cy="296743"/>
          </a:xfrm>
          <a:prstGeom prst="chevron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5B57B-E345-6849-5A6A-865B712041B8}"/>
              </a:ext>
            </a:extLst>
          </p:cNvPr>
          <p:cNvSpPr txBox="1"/>
          <p:nvPr/>
        </p:nvSpPr>
        <p:spPr>
          <a:xfrm>
            <a:off x="5463323" y="2906815"/>
            <a:ext cx="876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연주 방법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5E9BEEAD-1047-6399-5311-932677D50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21973"/>
              </p:ext>
            </p:extLst>
          </p:nvPr>
        </p:nvGraphicFramePr>
        <p:xfrm>
          <a:off x="5156200" y="3408176"/>
          <a:ext cx="5702298" cy="1737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0">
                  <a:extLst>
                    <a:ext uri="{9D8B030D-6E8A-4147-A177-3AD203B41FA5}">
                      <a16:colId xmlns:a16="http://schemas.microsoft.com/office/drawing/2014/main" val="27521643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310149516"/>
                    </a:ext>
                  </a:extLst>
                </a:gridCol>
                <a:gridCol w="3409948">
                  <a:extLst>
                    <a:ext uri="{9D8B030D-6E8A-4147-A177-3AD203B41FA5}">
                      <a16:colId xmlns:a16="http://schemas.microsoft.com/office/drawing/2014/main" val="2289487692"/>
                    </a:ext>
                  </a:extLst>
                </a:gridCol>
              </a:tblGrid>
              <a:tr h="2489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기호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구음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연주법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12664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채로 북의 중앙을 세게 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091676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채로 북의 중앙을 약하게 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806697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딱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반대편 가죽을 막고 채로 친다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249148"/>
                  </a:ext>
                </a:extLst>
              </a:tr>
            </a:tbl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F822ABB9-A5A9-5BEC-DDD5-59876B9C7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40973" y="3739261"/>
            <a:ext cx="302450" cy="315184"/>
          </a:xfrm>
          <a:prstGeom prst="rect">
            <a:avLst/>
          </a:prstGeom>
        </p:spPr>
      </p:pic>
      <p:pic>
        <p:nvPicPr>
          <p:cNvPr id="10" name="그래픽 9" descr="구름 단색으로 채워진">
            <a:extLst>
              <a:ext uri="{FF2B5EF4-FFF2-40B4-BE49-F238E27FC236}">
                <a16:creationId xmlns:a16="http://schemas.microsoft.com/office/drawing/2014/main" id="{A663E2DD-44DA-521B-77F9-01A2C0A6E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8630" y="1513249"/>
            <a:ext cx="735302" cy="735302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B784755-DF8D-3B13-3CD1-04B47287707E}"/>
              </a:ext>
            </a:extLst>
          </p:cNvPr>
          <p:cNvSpPr txBox="1">
            <a:spLocks/>
          </p:cNvSpPr>
          <p:nvPr/>
        </p:nvSpPr>
        <p:spPr>
          <a:xfrm>
            <a:off x="3019412" y="1784516"/>
            <a:ext cx="2218372" cy="36573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북은 구름을 상징한다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5E4F69-E76F-63C1-11C1-626F74038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38" y="4228404"/>
            <a:ext cx="395723" cy="31425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13143C-D01B-CB58-5B68-1148E61AAC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21907" y="4717583"/>
            <a:ext cx="155822" cy="336435"/>
          </a:xfrm>
          <a:prstGeom prst="rect">
            <a:avLst/>
          </a:prstGeom>
        </p:spPr>
      </p:pic>
      <p:sp>
        <p:nvSpPr>
          <p:cNvPr id="8" name="사각형: 잘린 대각선 방향 모서리 7">
            <a:hlinkClick r:id="rId8" action="ppaction://hlinksldjump"/>
            <a:extLst>
              <a:ext uri="{FF2B5EF4-FFF2-40B4-BE49-F238E27FC236}">
                <a16:creationId xmlns:a16="http://schemas.microsoft.com/office/drawing/2014/main" id="{4399210D-19BF-520C-BCAC-CC39D808C4F8}"/>
              </a:ext>
            </a:extLst>
          </p:cNvPr>
          <p:cNvSpPr/>
          <p:nvPr/>
        </p:nvSpPr>
        <p:spPr>
          <a:xfrm>
            <a:off x="10858497" y="5723600"/>
            <a:ext cx="690307" cy="303058"/>
          </a:xfrm>
          <a:prstGeom prst="snip2Diag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앞으로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1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2800E-AF4F-4F37-F935-B6C78F3D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DD5F7B0-B816-3006-3F7D-147952597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별달거리</a:t>
            </a:r>
            <a:r>
              <a:rPr kumimoji="1" lang="ko-KR" altLang="en-US" dirty="0"/>
              <a:t> 장단 연주하기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30C1481-DBA7-9693-C1A0-3A80BF3A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" y="1345010"/>
            <a:ext cx="6570238" cy="3589612"/>
          </a:xfrm>
          <a:prstGeom prst="rect">
            <a:avLst/>
          </a:prstGeom>
        </p:spPr>
      </p:pic>
      <p:pic>
        <p:nvPicPr>
          <p:cNvPr id="17" name="Q31.사물놀이-별달거리">
            <a:hlinkClick r:id="" action="ppaction://media"/>
            <a:extLst>
              <a:ext uri="{FF2B5EF4-FFF2-40B4-BE49-F238E27FC236}">
                <a16:creationId xmlns:a16="http://schemas.microsoft.com/office/drawing/2014/main" id="{0F634C17-4068-8E6D-097E-F6CF14603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6978" y="1143239"/>
            <a:ext cx="403542" cy="40354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7C1BAF5-6DD8-10A5-F8A5-9F9306447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270" y="1270515"/>
            <a:ext cx="3216761" cy="225865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9A0C56B-C9B7-8B2D-DFFA-20E53A3419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193"/>
          <a:stretch/>
        </p:blipFill>
        <p:spPr>
          <a:xfrm>
            <a:off x="7433690" y="3529175"/>
            <a:ext cx="2928731" cy="27344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41D3D9E-2955-FDA2-F2C0-80289A581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16" y="5254249"/>
            <a:ext cx="4337324" cy="64039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93896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3708</TotalTime>
  <Words>274</Words>
  <Application>Microsoft Office PowerPoint</Application>
  <PresentationFormat>와이드스크린</PresentationFormat>
  <Paragraphs>72</Paragraphs>
  <Slides>9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NanumGothicExtraBold</vt:lpstr>
      <vt:lpstr>Arial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181</cp:revision>
  <dcterms:created xsi:type="dcterms:W3CDTF">2024-07-03T01:17:18Z</dcterms:created>
  <dcterms:modified xsi:type="dcterms:W3CDTF">2025-06-19T08:18:50Z</dcterms:modified>
</cp:coreProperties>
</file>