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2"/>
  </p:notesMasterIdLst>
  <p:sldIdLst>
    <p:sldId id="292" r:id="rId5"/>
    <p:sldId id="298" r:id="rId6"/>
    <p:sldId id="297" r:id="rId7"/>
    <p:sldId id="328" r:id="rId8"/>
    <p:sldId id="333" r:id="rId9"/>
    <p:sldId id="315" r:id="rId10"/>
    <p:sldId id="295" r:id="rId11"/>
  </p:sldIdLst>
  <p:sldSz cx="12192000" cy="6858000"/>
  <p:notesSz cx="6858000" cy="9144000"/>
  <p:embeddedFontLst>
    <p:embeddedFont>
      <p:font typeface="NanumGothicExtraBold" panose="020D0904000000000000" pitchFamily="50" charset="-127"/>
      <p:bold r:id="rId13"/>
    </p:embeddedFont>
    <p:embeddedFont>
      <p:font typeface="Spoqa Han Sans Neo" panose="020B0600000101010101" charset="0"/>
      <p:regular r:id="rId14"/>
      <p:bold r:id="rId15"/>
      <p:italic r:id="rId16"/>
      <p:boldItalic r:id="rId17"/>
    </p:embeddedFont>
    <p:embeddedFont>
      <p:font typeface="나눔고딕" panose="020D0604000000000000" pitchFamily="50" charset="-127"/>
      <p:regular r:id="rId18"/>
      <p:bold r:id="rId19"/>
    </p:embeddedFont>
    <p:embeddedFont>
      <p:font typeface="맑은 고딕" panose="020B0503020000020004" pitchFamily="50" charset="-127"/>
      <p:regular r:id="rId20"/>
      <p:bold r:id="rId2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328"/>
            <p14:sldId id="333"/>
            <p14:sldId id="315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CC"/>
    <a:srgbClr val="00602B"/>
    <a:srgbClr val="E8F8E9"/>
    <a:srgbClr val="A8882E"/>
    <a:srgbClr val="E8F8ED"/>
    <a:srgbClr val="1A4CC8"/>
    <a:srgbClr val="B4186E"/>
    <a:srgbClr val="EEF6FC"/>
    <a:srgbClr val="983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4" autoAdjust="0"/>
    <p:restoredTop sz="97375" autoAdjust="0"/>
  </p:normalViewPr>
  <p:slideViewPr>
    <p:cSldViewPr snapToGrid="0" showGuides="1">
      <p:cViewPr varScale="1">
        <p:scale>
          <a:sx n="153" d="100"/>
          <a:sy n="153" d="100"/>
        </p:scale>
        <p:origin x="1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9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2025-03-21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49234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113063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87389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>
              <a:latin typeface="+mn-ea"/>
              <a:ea typeface="+mn-ea"/>
            </a:endParaRPr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+mn-ea"/>
                <a:ea typeface="+mn-ea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+mn-ea"/>
                <a:ea typeface="+mn-ea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+mn-ea"/>
              <a:ea typeface="+mn-ea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5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76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>
                <a:latin typeface="+mj-ea"/>
                <a:ea typeface="+mj-ea"/>
              </a:rPr>
              <a:t>상고</a:t>
            </a:r>
            <a:r>
              <a:rPr kumimoji="1" lang="en-US" altLang="ko-KR" dirty="0">
                <a:latin typeface="+mj-ea"/>
                <a:ea typeface="+mj-ea"/>
              </a:rPr>
              <a:t>·</a:t>
            </a:r>
            <a:r>
              <a:rPr kumimoji="1" lang="ko-KR" altLang="en-US" dirty="0">
                <a:latin typeface="+mj-ea"/>
                <a:ea typeface="+mj-ea"/>
              </a:rPr>
              <a:t>삼국 시대 </a:t>
            </a:r>
            <a:r>
              <a:rPr kumimoji="1" lang="ko-KR" altLang="en-US" dirty="0">
                <a:solidFill>
                  <a:schemeClr val="tx1"/>
                </a:solidFill>
                <a:latin typeface="+mj-ea"/>
                <a:ea typeface="+mj-ea"/>
              </a:rPr>
              <a:t>음악</a:t>
            </a:r>
            <a:endParaRPr kumimoji="1"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Ⅲ.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감상해요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228492" y="4894508"/>
            <a:ext cx="1735016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 78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1804" y="3297406"/>
            <a:ext cx="5648392" cy="792000"/>
          </a:xfrm>
        </p:spPr>
        <p:txBody>
          <a:bodyPr/>
          <a:lstStyle/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상고 시대와 삼국 시대의 </a:t>
            </a:r>
            <a:endParaRPr lang="en-US" altLang="ko-KR" sz="3200" i="0" u="none" strike="noStrike" baseline="0" dirty="0">
              <a:latin typeface="+mn-ea"/>
              <a:ea typeface="+mn-ea"/>
            </a:endParaRPr>
          </a:p>
          <a:p>
            <a:r>
              <a:rPr lang="ko-KR" altLang="en-US" sz="3200" i="0" u="none" strike="noStrike" baseline="0" dirty="0">
                <a:latin typeface="+mn-ea"/>
                <a:ea typeface="+mn-ea"/>
              </a:rPr>
              <a:t>음악적 특징을 설명할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상고 시대와 삼국 시대의 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사회</a:t>
            </a:r>
            <a:r>
              <a:rPr kumimoji="1" lang="en-US" altLang="ko-KR" dirty="0">
                <a:solidFill>
                  <a:schemeClr val="tx1"/>
                </a:solidFill>
                <a:latin typeface="+mn-ea"/>
                <a:ea typeface="+mn-ea"/>
              </a:rPr>
              <a:t>·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문화적 배경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A48AFB-345E-8E0B-AE79-BE1602ABC551}"/>
              </a:ext>
            </a:extLst>
          </p:cNvPr>
          <p:cNvSpPr txBox="1"/>
          <p:nvPr/>
        </p:nvSpPr>
        <p:spPr>
          <a:xfrm>
            <a:off x="2590801" y="1360357"/>
            <a:ext cx="8672670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삼국 시대 이전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농경이 시작되며 정착 생활이 이루어지고 다양한 부족사회가 형성되었다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이들은 연합하여 군장국가를 이루었고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제정일치 사회의 특징을 보였다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당시 종교와 정치는 긴밀히 연결되어 있었으며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상고 시대 음악은 종교적 제천 의식과 깊은 관련이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21" name="사각형: 모서리가 접힌 도형 20">
            <a:extLst>
              <a:ext uri="{FF2B5EF4-FFF2-40B4-BE49-F238E27FC236}">
                <a16:creationId xmlns:a16="http://schemas.microsoft.com/office/drawing/2014/main" id="{102433C2-1D1D-E9B9-B168-17BCA9F619BB}"/>
              </a:ext>
            </a:extLst>
          </p:cNvPr>
          <p:cNvSpPr/>
          <p:nvPr/>
        </p:nvSpPr>
        <p:spPr>
          <a:xfrm>
            <a:off x="900000" y="699000"/>
            <a:ext cx="1690800" cy="252000"/>
          </a:xfrm>
          <a:prstGeom prst="foldedCorner">
            <a:avLst/>
          </a:prstGeom>
          <a:solidFill>
            <a:schemeClr val="bg1"/>
          </a:solidFill>
          <a:ln w="9525">
            <a:solidFill>
              <a:srgbClr val="9832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solidFill>
                  <a:srgbClr val="7030A0"/>
                </a:solidFill>
                <a:latin typeface="+mn-ea"/>
              </a:rPr>
              <a:t>기원전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</a:rPr>
              <a:t>~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</a:rPr>
              <a:t>기원후 </a:t>
            </a:r>
            <a:r>
              <a:rPr lang="en-US" altLang="ko-KR" sz="1200" b="1" dirty="0">
                <a:solidFill>
                  <a:srgbClr val="7030A0"/>
                </a:solidFill>
                <a:latin typeface="+mn-ea"/>
              </a:rPr>
              <a:t>676</a:t>
            </a:r>
            <a:r>
              <a:rPr lang="ko-KR" altLang="en-US" sz="1200" b="1" dirty="0">
                <a:solidFill>
                  <a:srgbClr val="7030A0"/>
                </a:solidFill>
                <a:latin typeface="+mn-ea"/>
              </a:rPr>
              <a:t>년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0E0CFAB-F529-FE1A-A616-B7E7CE857C34}"/>
              </a:ext>
            </a:extLst>
          </p:cNvPr>
          <p:cNvSpPr/>
          <p:nvPr/>
        </p:nvSpPr>
        <p:spPr>
          <a:xfrm>
            <a:off x="1296504" y="1462564"/>
            <a:ext cx="1180248" cy="299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>
                <a:solidFill>
                  <a:schemeClr val="accent4">
                    <a:lumMod val="50000"/>
                  </a:schemeClr>
                </a:solidFill>
              </a:rPr>
              <a:t>상고 시대</a:t>
            </a:r>
            <a:endParaRPr lang="en-US" altLang="ko-K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191C1-0F31-6585-4B66-065EE0E08F72}"/>
              </a:ext>
            </a:extLst>
          </p:cNvPr>
          <p:cNvSpPr txBox="1"/>
          <p:nvPr/>
        </p:nvSpPr>
        <p:spPr>
          <a:xfrm>
            <a:off x="3998134" y="3807833"/>
            <a:ext cx="6794417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한반도 북부와 만주 일대를 중심으로 성장한 국가로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중국과의 지리적 인접성으로 활발한 문화 교류가 이루어졌다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이는 고구려 음악 발달에 큰 영향을 주어 삼국 중 가장 먼저 음악 문화가 발달했다</a:t>
            </a:r>
            <a:r>
              <a:rPr lang="en-US" altLang="ko-KR" sz="1400" dirty="0">
                <a:latin typeface="+mn-ea"/>
              </a:rPr>
              <a:t>. 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4C8E6C4-223D-86F8-5343-4075BFAD8876}"/>
              </a:ext>
            </a:extLst>
          </p:cNvPr>
          <p:cNvSpPr/>
          <p:nvPr/>
        </p:nvSpPr>
        <p:spPr>
          <a:xfrm>
            <a:off x="1296504" y="2892137"/>
            <a:ext cx="1180248" cy="2996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삼국 시대</a:t>
            </a:r>
            <a:endParaRPr lang="en-US" altLang="ko-K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2EB9373-7D2A-402A-EF8A-D42FFE6C01FB}"/>
              </a:ext>
            </a:extLst>
          </p:cNvPr>
          <p:cNvSpPr/>
          <p:nvPr/>
        </p:nvSpPr>
        <p:spPr>
          <a:xfrm>
            <a:off x="2659021" y="3922596"/>
            <a:ext cx="1180248" cy="299624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고구려</a:t>
            </a:r>
            <a:endParaRPr lang="en-US" altLang="ko-K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EC1AEEB-9FE1-F405-2A9B-205B79726B63}"/>
              </a:ext>
            </a:extLst>
          </p:cNvPr>
          <p:cNvSpPr/>
          <p:nvPr/>
        </p:nvSpPr>
        <p:spPr>
          <a:xfrm>
            <a:off x="2659021" y="4945997"/>
            <a:ext cx="1180248" cy="299624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백제</a:t>
            </a:r>
            <a:endParaRPr lang="en-US" altLang="ko-K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0E3A9E6-BB39-9E68-D44B-EA66DDA54904}"/>
              </a:ext>
            </a:extLst>
          </p:cNvPr>
          <p:cNvSpPr/>
          <p:nvPr/>
        </p:nvSpPr>
        <p:spPr>
          <a:xfrm>
            <a:off x="2659021" y="5453380"/>
            <a:ext cx="1180248" cy="299624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신라</a:t>
            </a:r>
            <a:endParaRPr lang="en-US" altLang="ko-K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3105D-E50A-C4F7-609D-EB230B3B32F3}"/>
              </a:ext>
            </a:extLst>
          </p:cNvPr>
          <p:cNvSpPr txBox="1"/>
          <p:nvPr/>
        </p:nvSpPr>
        <p:spPr>
          <a:xfrm>
            <a:off x="3998134" y="4892848"/>
            <a:ext cx="6794417" cy="373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고구려보다 늦게 발전했으나 중국 남조 음악을 받아들이고 이를 일본에 전파하였다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D3F2F-A2FE-6AF9-F439-7C3DD6B8506D}"/>
              </a:ext>
            </a:extLst>
          </p:cNvPr>
          <p:cNvSpPr txBox="1"/>
          <p:nvPr/>
        </p:nvSpPr>
        <p:spPr>
          <a:xfrm>
            <a:off x="3998134" y="5404479"/>
            <a:ext cx="6794417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신라는 중국과 거리가 멀어 외래 음악 수용이 늦었지만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향토색 짙은 음악 문화를 발전시켰다</a:t>
            </a:r>
            <a:r>
              <a:rPr lang="en-US" altLang="ko-KR" sz="1400" dirty="0">
                <a:latin typeface="+mn-ea"/>
              </a:rPr>
              <a:t>. 6</a:t>
            </a:r>
            <a:r>
              <a:rPr lang="ko-KR" altLang="en-US" sz="1400" dirty="0">
                <a:latin typeface="+mn-ea"/>
              </a:rPr>
              <a:t>세기경 가야를 정복하며 가야의 문화를 받아들였다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A3791-8C8F-9A6F-57A7-3D090128B1FE}"/>
              </a:ext>
            </a:extLst>
          </p:cNvPr>
          <p:cNvSpPr txBox="1"/>
          <p:nvPr/>
        </p:nvSpPr>
        <p:spPr>
          <a:xfrm>
            <a:off x="2590800" y="2871748"/>
            <a:ext cx="8672670" cy="69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err="1">
                <a:latin typeface="+mn-ea"/>
              </a:rPr>
              <a:t>고구려・백제・신라</a:t>
            </a:r>
            <a:r>
              <a:rPr lang="ko-KR" altLang="en-US" sz="1400" dirty="0">
                <a:latin typeface="+mn-ea"/>
              </a:rPr>
              <a:t> 삼국이 만주와 한반도 일대에서 중앙집권적 국가로 발전한 시기를 일컫는다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삼국은 중국의 정치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경제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문화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종교 등을 수용하여 삼국의 문화를 발전시켰으며 불교를 받아들여 유행하였다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상고 시대 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음악의 특징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30B5BC7-2B8C-C2FA-0414-634E2F7AAD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88563" y="1958708"/>
            <a:ext cx="2199249" cy="1490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C747CD-69CE-3360-DE31-63ED30D44AB0}"/>
              </a:ext>
            </a:extLst>
          </p:cNvPr>
          <p:cNvSpPr txBox="1"/>
          <p:nvPr/>
        </p:nvSpPr>
        <p:spPr>
          <a:xfrm>
            <a:off x="1536887" y="3550887"/>
            <a:ext cx="270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accent4">
                    <a:lumMod val="75000"/>
                  </a:schemeClr>
                </a:solidFill>
              </a:rPr>
              <a:t>▲ 울산 </a:t>
            </a:r>
            <a:r>
              <a:rPr lang="ko-KR" altLang="en-US" sz="1100" dirty="0" err="1">
                <a:solidFill>
                  <a:schemeClr val="accent4">
                    <a:lumMod val="75000"/>
                  </a:schemeClr>
                </a:solidFill>
              </a:rPr>
              <a:t>대곡리</a:t>
            </a:r>
            <a:r>
              <a:rPr lang="ko-KR" altLang="en-US" sz="11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ko-KR" altLang="en-US" sz="1100" dirty="0" err="1">
                <a:solidFill>
                  <a:schemeClr val="accent4">
                    <a:lumMod val="75000"/>
                  </a:schemeClr>
                </a:solidFill>
              </a:rPr>
              <a:t>반구대</a:t>
            </a:r>
            <a:r>
              <a:rPr lang="ko-KR" altLang="en-US" sz="1100" dirty="0">
                <a:solidFill>
                  <a:schemeClr val="accent4">
                    <a:lumMod val="75000"/>
                  </a:schemeClr>
                </a:solidFill>
              </a:rPr>
              <a:t> 암각화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BB58F03-5A1E-7C5A-7880-1676BC4B9E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91763" y="1897882"/>
            <a:ext cx="2031462" cy="1555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29D21E-B063-495F-7229-E371553FBA82}"/>
              </a:ext>
            </a:extLst>
          </p:cNvPr>
          <p:cNvSpPr txBox="1"/>
          <p:nvPr/>
        </p:nvSpPr>
        <p:spPr>
          <a:xfrm>
            <a:off x="5501654" y="3550887"/>
            <a:ext cx="2011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rgbClr val="00602B"/>
                </a:solidFill>
              </a:rPr>
              <a:t>▲ 제천 의식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58B718FC-6A2C-A4A9-DBB9-0E8D4AD996E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01075" y="1893447"/>
            <a:ext cx="2012995" cy="1597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79C37D-AC71-6DA6-F018-FE21D7E8A4A8}"/>
              </a:ext>
            </a:extLst>
          </p:cNvPr>
          <p:cNvSpPr txBox="1"/>
          <p:nvPr/>
        </p:nvSpPr>
        <p:spPr>
          <a:xfrm>
            <a:off x="8775501" y="3550887"/>
            <a:ext cx="2464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dirty="0">
                <a:solidFill>
                  <a:schemeClr val="accent6">
                    <a:lumMod val="75000"/>
                  </a:schemeClr>
                </a:solidFill>
              </a:rPr>
              <a:t>▲ 고대 악기</a:t>
            </a:r>
            <a:r>
              <a:rPr lang="en-US" altLang="ko-KR" sz="11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ko-KR" altLang="en-US" sz="1100" dirty="0" err="1">
                <a:solidFill>
                  <a:schemeClr val="accent6">
                    <a:lumMod val="75000"/>
                  </a:schemeClr>
                </a:solidFill>
              </a:rPr>
              <a:t>뼈피리</a:t>
            </a:r>
            <a:r>
              <a:rPr lang="en-US" altLang="ko-KR" sz="11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ko-KR" altLang="en-US" sz="1100" dirty="0">
                <a:solidFill>
                  <a:schemeClr val="accent6">
                    <a:lumMod val="75000"/>
                  </a:schemeClr>
                </a:solidFill>
              </a:rPr>
              <a:t>현악기</a:t>
            </a:r>
            <a:r>
              <a:rPr lang="en-US" altLang="ko-KR" sz="11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ko-KR" altLang="en-US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F1A12BA-DDD0-D2D9-CB10-817A7FF0F28D}"/>
              </a:ext>
            </a:extLst>
          </p:cNvPr>
          <p:cNvSpPr/>
          <p:nvPr/>
        </p:nvSpPr>
        <p:spPr>
          <a:xfrm>
            <a:off x="1045557" y="3933880"/>
            <a:ext cx="3685260" cy="1389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다양한 동물과 인간의 모습이 그려져 있는데 특히 ‘피리 부는 </a:t>
            </a:r>
            <a:r>
              <a:rPr lang="ko-KR" altLang="en-US" sz="1200" dirty="0" err="1">
                <a:solidFill>
                  <a:schemeClr val="accent4">
                    <a:lumMod val="50000"/>
                  </a:schemeClr>
                </a:solidFill>
              </a:rPr>
              <a:t>사람’이</a:t>
            </a:r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 묘사된 그림도 발견되었으며 다산과 풍요를 기원하는 주술적 의례와 </a:t>
            </a:r>
            <a:r>
              <a:rPr lang="ko-KR" altLang="en-US" sz="1200" dirty="0" err="1">
                <a:solidFill>
                  <a:schemeClr val="accent4">
                    <a:lumMod val="50000"/>
                  </a:schemeClr>
                </a:solidFill>
              </a:rPr>
              <a:t>악가무</a:t>
            </a:r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 형태의 행사가 있었음을 추측할 수 있다</a:t>
            </a:r>
            <a:r>
              <a:rPr lang="en-US" altLang="ko-KR" sz="12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8CDD7106-A3C4-96BF-79B4-B1F0F1AD6701}"/>
              </a:ext>
            </a:extLst>
          </p:cNvPr>
          <p:cNvSpPr/>
          <p:nvPr/>
        </p:nvSpPr>
        <p:spPr>
          <a:xfrm>
            <a:off x="4664864" y="3933880"/>
            <a:ext cx="3685260" cy="1057363"/>
          </a:xfrm>
          <a:prstGeom prst="roundRect">
            <a:avLst/>
          </a:prstGeom>
          <a:solidFill>
            <a:srgbClr val="E8F8E9"/>
          </a:solidFill>
          <a:ln>
            <a:solidFill>
              <a:srgbClr val="00602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rgbClr val="00602B"/>
                </a:solidFill>
              </a:rPr>
              <a:t>추후 제천 의식의 전통은 오늘날 </a:t>
            </a:r>
            <a:r>
              <a:rPr lang="ko-KR" altLang="en-US" sz="1200" dirty="0" err="1">
                <a:solidFill>
                  <a:srgbClr val="00602B"/>
                </a:solidFill>
              </a:rPr>
              <a:t>대동굿</a:t>
            </a:r>
            <a:r>
              <a:rPr lang="en-US" altLang="ko-KR" sz="1200" dirty="0">
                <a:solidFill>
                  <a:srgbClr val="00602B"/>
                </a:solidFill>
              </a:rPr>
              <a:t>, </a:t>
            </a:r>
            <a:r>
              <a:rPr lang="ko-KR" altLang="en-US" sz="1200" dirty="0">
                <a:solidFill>
                  <a:srgbClr val="00602B"/>
                </a:solidFill>
              </a:rPr>
              <a:t>별신굿</a:t>
            </a:r>
            <a:r>
              <a:rPr lang="en-US" altLang="ko-KR" sz="1200" dirty="0">
                <a:solidFill>
                  <a:srgbClr val="00602B"/>
                </a:solidFill>
              </a:rPr>
              <a:t>, </a:t>
            </a:r>
            <a:r>
              <a:rPr lang="ko-KR" altLang="en-US" sz="1200" dirty="0">
                <a:solidFill>
                  <a:srgbClr val="00602B"/>
                </a:solidFill>
              </a:rPr>
              <a:t>정월대보름</a:t>
            </a:r>
            <a:r>
              <a:rPr lang="en-US" altLang="ko-KR" sz="1200" dirty="0">
                <a:solidFill>
                  <a:srgbClr val="00602B"/>
                </a:solidFill>
              </a:rPr>
              <a:t>, </a:t>
            </a:r>
            <a:r>
              <a:rPr lang="ko-KR" altLang="en-US" sz="1200" dirty="0">
                <a:solidFill>
                  <a:srgbClr val="00602B"/>
                </a:solidFill>
              </a:rPr>
              <a:t>단오축제</a:t>
            </a:r>
            <a:r>
              <a:rPr lang="en-US" altLang="ko-KR" sz="1200" dirty="0">
                <a:solidFill>
                  <a:srgbClr val="00602B"/>
                </a:solidFill>
              </a:rPr>
              <a:t>, </a:t>
            </a:r>
            <a:r>
              <a:rPr lang="ko-KR" altLang="en-US" sz="1200" dirty="0">
                <a:solidFill>
                  <a:srgbClr val="00602B"/>
                </a:solidFill>
              </a:rPr>
              <a:t>마을굿</a:t>
            </a:r>
            <a:r>
              <a:rPr lang="en-US" altLang="ko-KR" sz="1200" dirty="0">
                <a:solidFill>
                  <a:srgbClr val="00602B"/>
                </a:solidFill>
              </a:rPr>
              <a:t>, </a:t>
            </a:r>
            <a:r>
              <a:rPr lang="ko-KR" altLang="en-US" sz="1200" dirty="0">
                <a:solidFill>
                  <a:srgbClr val="00602B"/>
                </a:solidFill>
              </a:rPr>
              <a:t>농악 등으로 이어지고 있다</a:t>
            </a:r>
            <a:r>
              <a:rPr lang="en-US" altLang="ko-KR" sz="1200" dirty="0">
                <a:solidFill>
                  <a:srgbClr val="00602B"/>
                </a:solidFill>
              </a:rPr>
              <a:t>.</a:t>
            </a: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6141314-B89A-066F-15B9-51E68310D814}"/>
              </a:ext>
            </a:extLst>
          </p:cNvPr>
          <p:cNvGrpSpPr/>
          <p:nvPr/>
        </p:nvGrpSpPr>
        <p:grpSpPr>
          <a:xfrm>
            <a:off x="4359871" y="1156462"/>
            <a:ext cx="4275455" cy="591573"/>
            <a:chOff x="4359871" y="1156462"/>
            <a:chExt cx="4275455" cy="591573"/>
          </a:xfrm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67C3F66D-B08C-433C-4F0E-C1FF522B8FD6}"/>
                </a:ext>
              </a:extLst>
            </p:cNvPr>
            <p:cNvSpPr/>
            <p:nvPr/>
          </p:nvSpPr>
          <p:spPr>
            <a:xfrm>
              <a:off x="4359871" y="1403194"/>
              <a:ext cx="4275455" cy="344841"/>
            </a:xfrm>
            <a:prstGeom prst="round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dirty="0">
                  <a:solidFill>
                    <a:srgbClr val="00602B"/>
                  </a:solidFill>
                </a:rPr>
                <a:t>하늘의 신에게 제사를 올리며 풍년과 국가의 안녕을 기원하는 행사</a:t>
              </a:r>
              <a:endParaRPr lang="en-US" altLang="ko-KR" sz="1050" dirty="0">
                <a:solidFill>
                  <a:srgbClr val="00602B"/>
                </a:solidFill>
              </a:endParaRPr>
            </a:p>
          </p:txBody>
        </p: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2343DC29-208D-D936-5D2A-39A81E9C7C55}"/>
                </a:ext>
              </a:extLst>
            </p:cNvPr>
            <p:cNvSpPr/>
            <p:nvPr/>
          </p:nvSpPr>
          <p:spPr>
            <a:xfrm>
              <a:off x="4359871" y="1156462"/>
              <a:ext cx="805581" cy="251999"/>
            </a:xfrm>
            <a:prstGeom prst="roundRect">
              <a:avLst/>
            </a:prstGeom>
            <a:solidFill>
              <a:srgbClr val="00CC00">
                <a:alpha val="14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o-KR" altLang="en-US" sz="1050" dirty="0">
                  <a:solidFill>
                    <a:srgbClr val="00602B"/>
                  </a:solidFill>
                </a:rPr>
                <a:t>제천 의식</a:t>
              </a:r>
              <a:endParaRPr lang="en-US" altLang="ko-KR" sz="1050" dirty="0">
                <a:solidFill>
                  <a:srgbClr val="00602B"/>
                </a:solidFill>
              </a:endParaRPr>
            </a:p>
          </p:txBody>
        </p: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585C858-55AA-6691-543C-84FC902A9277}"/>
              </a:ext>
            </a:extLst>
          </p:cNvPr>
          <p:cNvSpPr/>
          <p:nvPr/>
        </p:nvSpPr>
        <p:spPr>
          <a:xfrm>
            <a:off x="8544036" y="3933880"/>
            <a:ext cx="3054140" cy="10573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accent6">
                    <a:lumMod val="50000"/>
                  </a:schemeClr>
                </a:solidFill>
              </a:rPr>
              <a:t>관악기</a:t>
            </a:r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ko-KR" altLang="en-US" sz="1200" dirty="0" err="1">
                <a:solidFill>
                  <a:schemeClr val="accent6">
                    <a:lumMod val="50000"/>
                  </a:schemeClr>
                </a:solidFill>
              </a:rPr>
              <a:t>골제적</a:t>
            </a:r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1200" dirty="0">
                <a:solidFill>
                  <a:schemeClr val="accent6">
                    <a:lumMod val="50000"/>
                  </a:schemeClr>
                </a:solidFill>
              </a:rPr>
              <a:t>함경북도 </a:t>
            </a:r>
            <a:r>
              <a:rPr lang="ko-KR" altLang="en-US" sz="1200" dirty="0" err="1">
                <a:solidFill>
                  <a:schemeClr val="accent6">
                    <a:lumMod val="50000"/>
                  </a:schemeClr>
                </a:solidFill>
              </a:rPr>
              <a:t>웅기군</a:t>
            </a:r>
            <a:r>
              <a:rPr lang="ko-KR" altLang="en-US" sz="1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1200" dirty="0" err="1">
                <a:solidFill>
                  <a:schemeClr val="accent6">
                    <a:lumMod val="50000"/>
                  </a:schemeClr>
                </a:solidFill>
              </a:rPr>
              <a:t>굴포리</a:t>
            </a:r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solidFill>
                  <a:schemeClr val="accent6">
                    <a:lumMod val="50000"/>
                  </a:schemeClr>
                </a:solidFill>
              </a:rPr>
              <a:t>현악기</a:t>
            </a:r>
            <a:r>
              <a:rPr lang="en-US" altLang="ko-KR" sz="12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ko-KR" altLang="en-US" sz="1200" dirty="0">
                <a:solidFill>
                  <a:schemeClr val="accent6">
                    <a:lumMod val="50000"/>
                  </a:schemeClr>
                </a:solidFill>
              </a:rPr>
              <a:t>광주 신창동</a:t>
            </a:r>
            <a:endParaRPr lang="en-US" altLang="ko-KR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1" grpId="0" animBg="1"/>
      <p:bldP spid="11" grpId="1" animBg="1"/>
      <p:bldP spid="12" grpId="0" animBg="1"/>
      <p:bldP spid="12" grpId="1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삼국 시대 음악의 특징</a:t>
            </a:r>
            <a:endParaRPr kumimoji="1"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9191C1-0F31-6585-4B66-065EE0E08F72}"/>
              </a:ext>
            </a:extLst>
          </p:cNvPr>
          <p:cNvSpPr txBox="1"/>
          <p:nvPr/>
        </p:nvSpPr>
        <p:spPr>
          <a:xfrm>
            <a:off x="2745531" y="1135304"/>
            <a:ext cx="8722047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 err="1">
                <a:latin typeface="+mn-ea"/>
              </a:rPr>
              <a:t>안악</a:t>
            </a:r>
            <a:r>
              <a:rPr lang="ko-KR" altLang="en-US" sz="1400" dirty="0">
                <a:latin typeface="+mn-ea"/>
              </a:rPr>
              <a:t> </a:t>
            </a:r>
            <a:r>
              <a:rPr lang="en-US" altLang="ko-KR" sz="1400" dirty="0">
                <a:latin typeface="+mn-ea"/>
              </a:rPr>
              <a:t>3</a:t>
            </a:r>
            <a:r>
              <a:rPr lang="ko-KR" altLang="en-US" sz="1400" dirty="0" err="1">
                <a:latin typeface="+mn-ea"/>
              </a:rPr>
              <a:t>호분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무용총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 err="1">
                <a:latin typeface="+mn-ea"/>
              </a:rPr>
              <a:t>덕흥리</a:t>
            </a:r>
            <a:r>
              <a:rPr lang="ko-KR" altLang="en-US" sz="1400" dirty="0">
                <a:latin typeface="+mn-ea"/>
              </a:rPr>
              <a:t> 고분 등 고구려 고분 벽화에 그려진 연주 장면은 당시의 고구려 음악 문화를 엿볼 수 있는 중요한 자료다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고구려의 대표적인 악기로는 거문고가 있으며</a:t>
            </a:r>
            <a:r>
              <a:rPr lang="en-US" altLang="ko-KR" sz="1400" dirty="0">
                <a:latin typeface="+mn-ea"/>
              </a:rPr>
              <a:t>, 『</a:t>
            </a:r>
            <a:r>
              <a:rPr lang="ko-KR" altLang="en-US" sz="1400" dirty="0">
                <a:latin typeface="+mn-ea"/>
              </a:rPr>
              <a:t>삼국사기</a:t>
            </a:r>
            <a:r>
              <a:rPr lang="en-US" altLang="ko-KR" sz="1400" dirty="0">
                <a:latin typeface="+mn-ea"/>
              </a:rPr>
              <a:t>』 </a:t>
            </a:r>
            <a:r>
              <a:rPr lang="ko-KR" altLang="en-US" sz="1400" dirty="0">
                <a:latin typeface="+mn-ea"/>
              </a:rPr>
              <a:t>악지에는 왕산악이 중국의 칠현금을 개량해 거문고를 만들었다는 기록이 전해진다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2EB9373-7D2A-402A-EF8A-D42FFE6C01FB}"/>
              </a:ext>
            </a:extLst>
          </p:cNvPr>
          <p:cNvSpPr/>
          <p:nvPr/>
        </p:nvSpPr>
        <p:spPr>
          <a:xfrm>
            <a:off x="1406418" y="1250067"/>
            <a:ext cx="1180248" cy="299624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고구려</a:t>
            </a:r>
            <a:endParaRPr lang="en-US" altLang="ko-K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CEC1AEEB-9FE1-F405-2A9B-205B79726B63}"/>
              </a:ext>
            </a:extLst>
          </p:cNvPr>
          <p:cNvSpPr/>
          <p:nvPr/>
        </p:nvSpPr>
        <p:spPr>
          <a:xfrm>
            <a:off x="1406418" y="2599145"/>
            <a:ext cx="1180248" cy="299624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백제</a:t>
            </a:r>
            <a:endParaRPr lang="en-US" altLang="ko-K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20E3A9E6-BB39-9E68-D44B-EA66DDA54904}"/>
              </a:ext>
            </a:extLst>
          </p:cNvPr>
          <p:cNvSpPr/>
          <p:nvPr/>
        </p:nvSpPr>
        <p:spPr>
          <a:xfrm>
            <a:off x="1406418" y="4243467"/>
            <a:ext cx="1180248" cy="299624"/>
          </a:xfrm>
          <a:prstGeom prst="round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200" dirty="0">
                <a:solidFill>
                  <a:schemeClr val="accent4">
                    <a:lumMod val="50000"/>
                  </a:schemeClr>
                </a:solidFill>
              </a:rPr>
              <a:t>신라</a:t>
            </a:r>
            <a:endParaRPr lang="en-US" altLang="ko-K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93105D-E50A-C4F7-609D-EB230B3B32F3}"/>
              </a:ext>
            </a:extLst>
          </p:cNvPr>
          <p:cNvSpPr txBox="1"/>
          <p:nvPr/>
        </p:nvSpPr>
        <p:spPr>
          <a:xfrm>
            <a:off x="2745531" y="2545996"/>
            <a:ext cx="8722047" cy="1343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latin typeface="+mn-ea"/>
              </a:rPr>
              <a:t>백제 음악에 대한 기록은 많지 않지만</a:t>
            </a:r>
            <a:r>
              <a:rPr lang="en-US" altLang="ko-KR" sz="1400" dirty="0">
                <a:latin typeface="+mn-ea"/>
              </a:rPr>
              <a:t>, 『</a:t>
            </a:r>
            <a:r>
              <a:rPr lang="ko-KR" altLang="en-US" sz="1400" dirty="0">
                <a:latin typeface="+mn-ea"/>
              </a:rPr>
              <a:t>일본서기</a:t>
            </a:r>
            <a:r>
              <a:rPr lang="en-US" altLang="ko-KR" sz="1400" dirty="0">
                <a:latin typeface="+mn-ea"/>
              </a:rPr>
              <a:t>』</a:t>
            </a:r>
            <a:r>
              <a:rPr lang="ko-KR" altLang="en-US" sz="1400" dirty="0">
                <a:latin typeface="+mn-ea"/>
              </a:rPr>
              <a:t>에는 백제의 악사들이 일본에 건너가 음악과 춤을 가르친 내용과 </a:t>
            </a:r>
            <a:r>
              <a:rPr lang="ko-KR" altLang="en-US" sz="1400" dirty="0" err="1">
                <a:latin typeface="+mn-ea"/>
              </a:rPr>
              <a:t>미마지가</a:t>
            </a:r>
            <a:r>
              <a:rPr lang="ko-KR" altLang="en-US" sz="1400" dirty="0">
                <a:latin typeface="+mn-ea"/>
              </a:rPr>
              <a:t> 중국 오나라에서 배운 기악</a:t>
            </a:r>
            <a:r>
              <a:rPr lang="en-US" altLang="ko-KR" sz="1400" dirty="0">
                <a:latin typeface="+mn-ea"/>
              </a:rPr>
              <a:t>(</a:t>
            </a:r>
            <a:r>
              <a:rPr lang="ko-KR" altLang="en-US" sz="1400" dirty="0">
                <a:latin typeface="+mn-ea"/>
              </a:rPr>
              <a:t>伎樂</a:t>
            </a:r>
            <a:r>
              <a:rPr lang="en-US" altLang="ko-KR" sz="1400" dirty="0">
                <a:latin typeface="+mn-ea"/>
              </a:rPr>
              <a:t>)</a:t>
            </a:r>
            <a:r>
              <a:rPr lang="ko-KR" altLang="en-US" sz="1400" dirty="0">
                <a:latin typeface="+mn-ea"/>
              </a:rPr>
              <a:t>을 일본에 전파한 이야기가 전해진다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기악은 오늘날 </a:t>
            </a:r>
            <a:r>
              <a:rPr lang="ko-KR" altLang="en-US" sz="1400" dirty="0" err="1">
                <a:latin typeface="+mn-ea"/>
              </a:rPr>
              <a:t>양주별산대와</a:t>
            </a:r>
            <a:r>
              <a:rPr lang="ko-KR" altLang="en-US" sz="1400" dirty="0">
                <a:latin typeface="+mn-ea"/>
              </a:rPr>
              <a:t> 봉산탈춤 같은 탈춤과 관련이 있는 것으로 보인다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백제에서 사용된 악기는 </a:t>
            </a:r>
            <a:r>
              <a:rPr lang="ko-KR" altLang="en-US" sz="1400" dirty="0" err="1">
                <a:latin typeface="+mn-ea"/>
              </a:rPr>
              <a:t>백제금동대향로를</a:t>
            </a:r>
            <a:r>
              <a:rPr lang="ko-KR" altLang="en-US" sz="1400" dirty="0">
                <a:latin typeface="+mn-ea"/>
              </a:rPr>
              <a:t> 통해 그 흔적을 확인할 수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D3F2F-A2FE-6AF9-F439-7C3DD6B8506D}"/>
              </a:ext>
            </a:extLst>
          </p:cNvPr>
          <p:cNvSpPr txBox="1"/>
          <p:nvPr/>
        </p:nvSpPr>
        <p:spPr>
          <a:xfrm>
            <a:off x="2745531" y="4192373"/>
            <a:ext cx="8722047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+mn-ea"/>
              </a:rPr>
              <a:t>『</a:t>
            </a:r>
            <a:r>
              <a:rPr lang="ko-KR" altLang="en-US" sz="1400" dirty="0">
                <a:latin typeface="+mn-ea"/>
              </a:rPr>
              <a:t>삼국사기</a:t>
            </a:r>
            <a:r>
              <a:rPr lang="en-US" altLang="ko-KR" sz="1400" dirty="0">
                <a:latin typeface="+mn-ea"/>
              </a:rPr>
              <a:t>』</a:t>
            </a:r>
            <a:r>
              <a:rPr lang="ko-KR" altLang="en-US" sz="1400" dirty="0">
                <a:latin typeface="+mn-ea"/>
              </a:rPr>
              <a:t>에 따르면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진흥왕 때 가야에서 망명한 우륵을 통해 가야금이 전해졌고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이는 신라 음악 발전에 중요한 역할을 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향찰로 기록된 향가가 불리었으며</a:t>
            </a:r>
            <a:r>
              <a:rPr lang="en-US" altLang="ko-KR" sz="1400" dirty="0">
                <a:latin typeface="+mn-ea"/>
              </a:rPr>
              <a:t>, 651</a:t>
            </a:r>
            <a:r>
              <a:rPr lang="ko-KR" altLang="en-US" sz="1400" dirty="0">
                <a:latin typeface="+mn-ea"/>
              </a:rPr>
              <a:t>년에는 신라 최초의 국립 음악기관인 음성서가 설립되었다</a:t>
            </a:r>
            <a:r>
              <a:rPr lang="en-US" altLang="ko-KR" sz="1400" dirty="0">
                <a:latin typeface="+mn-ea"/>
              </a:rPr>
              <a:t>. </a:t>
            </a:r>
            <a:r>
              <a:rPr lang="ko-KR" altLang="en-US" sz="1400" dirty="0">
                <a:latin typeface="+mn-ea"/>
              </a:rPr>
              <a:t>또한</a:t>
            </a:r>
            <a:r>
              <a:rPr lang="en-US" altLang="ko-KR" sz="1400" dirty="0">
                <a:latin typeface="+mn-ea"/>
              </a:rPr>
              <a:t>, </a:t>
            </a:r>
            <a:r>
              <a:rPr lang="ko-KR" altLang="en-US" sz="1400" dirty="0">
                <a:latin typeface="+mn-ea"/>
              </a:rPr>
              <a:t>신라 토우를 통해 당시 악기와 음악 문화의 흔적을 확인할 수 있다</a:t>
            </a:r>
            <a:r>
              <a:rPr lang="en-US" altLang="ko-KR" sz="1400" dirty="0">
                <a:latin typeface="+mn-ea"/>
              </a:rPr>
              <a:t>.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891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개체 틀 15">
            <a:extLst>
              <a:ext uri="{FF2B5EF4-FFF2-40B4-BE49-F238E27FC236}">
                <a16:creationId xmlns:a16="http://schemas.microsoft.com/office/drawing/2014/main" id="{5C245960-0023-A5AB-8F7A-1E060F9421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/>
              <a:t>백제 금동 </a:t>
            </a:r>
            <a:r>
              <a:rPr kumimoji="1" lang="ko-KR" altLang="en-US" dirty="0" err="1"/>
              <a:t>대향로에</a:t>
            </a:r>
            <a:r>
              <a:rPr kumimoji="1" lang="ko-KR" altLang="en-US" dirty="0"/>
              <a:t> 대해 알아보기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D9A3D22-2F1E-A7AE-C237-1D967DE837BF}"/>
              </a:ext>
            </a:extLst>
          </p:cNvPr>
          <p:cNvSpPr/>
          <p:nvPr/>
        </p:nvSpPr>
        <p:spPr>
          <a:xfrm>
            <a:off x="1119856" y="1367776"/>
            <a:ext cx="2581586" cy="378923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B5A7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solidFill>
                  <a:schemeClr val="accent5">
                    <a:lumMod val="50000"/>
                  </a:schemeClr>
                </a:solidFill>
              </a:rPr>
              <a:t>백제 금동 </a:t>
            </a:r>
            <a:r>
              <a:rPr lang="ko-KR" altLang="en-US" sz="1400" dirty="0" err="1">
                <a:solidFill>
                  <a:schemeClr val="accent5">
                    <a:lumMod val="50000"/>
                  </a:schemeClr>
                </a:solidFill>
              </a:rPr>
              <a:t>대향로</a:t>
            </a:r>
            <a:endParaRPr lang="en-US" altLang="ko-KR" sz="1400" dirty="0">
              <a:solidFill>
                <a:schemeClr val="accent5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9D809E-9A92-F208-8969-2880F15B4854}"/>
              </a:ext>
            </a:extLst>
          </p:cNvPr>
          <p:cNvSpPr txBox="1"/>
          <p:nvPr/>
        </p:nvSpPr>
        <p:spPr>
          <a:xfrm>
            <a:off x="3812104" y="1270503"/>
            <a:ext cx="7901297" cy="2260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>
                <a:latin typeface="+mn-ea"/>
              </a:rPr>
              <a:t>백제 금동 </a:t>
            </a:r>
            <a:r>
              <a:rPr lang="ko-KR" altLang="en-US" sz="1600" dirty="0" err="1">
                <a:latin typeface="+mn-ea"/>
              </a:rPr>
              <a:t>대향로</a:t>
            </a:r>
            <a:r>
              <a:rPr lang="en-US" altLang="ko-KR" sz="1600" dirty="0">
                <a:latin typeface="+mn-ea"/>
              </a:rPr>
              <a:t>(</a:t>
            </a:r>
            <a:r>
              <a:rPr lang="ko-KR" altLang="en-US" sz="1600" dirty="0">
                <a:latin typeface="+mn-ea"/>
              </a:rPr>
              <a:t>국보</a:t>
            </a:r>
            <a:r>
              <a:rPr lang="en-US" altLang="ko-KR" sz="1600" dirty="0">
                <a:latin typeface="+mn-ea"/>
              </a:rPr>
              <a:t>287</a:t>
            </a:r>
            <a:r>
              <a:rPr lang="ko-KR" altLang="en-US" sz="1600" dirty="0">
                <a:latin typeface="+mn-ea"/>
              </a:rPr>
              <a:t>호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는 백제 문화를 보여주는 유물로 </a:t>
            </a:r>
            <a:r>
              <a:rPr lang="en-US" altLang="ko-KR" sz="1600" dirty="0">
                <a:latin typeface="+mn-ea"/>
              </a:rPr>
              <a:t>1993</a:t>
            </a:r>
            <a:r>
              <a:rPr lang="ko-KR" altLang="en-US" sz="1600" dirty="0">
                <a:latin typeface="+mn-ea"/>
              </a:rPr>
              <a:t>년 부여 </a:t>
            </a:r>
            <a:r>
              <a:rPr lang="ko-KR" altLang="en-US" sz="1600" dirty="0" err="1">
                <a:latin typeface="+mn-ea"/>
              </a:rPr>
              <a:t>능산리</a:t>
            </a:r>
            <a:r>
              <a:rPr lang="ko-KR" altLang="en-US" sz="1600" dirty="0">
                <a:latin typeface="+mn-ea"/>
              </a:rPr>
              <a:t> 절터에서 발견되었다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전체 높이가 </a:t>
            </a:r>
            <a:r>
              <a:rPr lang="en-US" altLang="ko-KR" sz="1600" dirty="0">
                <a:latin typeface="+mn-ea"/>
              </a:rPr>
              <a:t>61.8cm</a:t>
            </a:r>
            <a:r>
              <a:rPr lang="ko-KR" altLang="en-US" sz="1600" dirty="0">
                <a:latin typeface="+mn-ea"/>
              </a:rPr>
              <a:t>로 향을 피우던 도구로서 불교와 신선사상을 바탕으로 우주의 삼라만상을 담고 있는 보물이다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백제 금동 </a:t>
            </a:r>
            <a:r>
              <a:rPr lang="ko-KR" altLang="en-US" sz="1600" dirty="0" err="1">
                <a:latin typeface="+mn-ea"/>
              </a:rPr>
              <a:t>대향로에는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완함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>
                <a:latin typeface="+mn-ea"/>
              </a:rPr>
              <a:t>백제금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>
                <a:latin typeface="+mn-ea"/>
              </a:rPr>
              <a:t>백제소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 err="1">
                <a:latin typeface="+mn-ea"/>
              </a:rPr>
              <a:t>백제적</a:t>
            </a:r>
            <a:r>
              <a:rPr lang="en-US" altLang="ko-KR" sz="1600" dirty="0">
                <a:latin typeface="+mn-ea"/>
              </a:rPr>
              <a:t>, </a:t>
            </a:r>
            <a:r>
              <a:rPr lang="ko-KR" altLang="en-US" sz="1600" dirty="0">
                <a:latin typeface="+mn-ea"/>
              </a:rPr>
              <a:t>백제고를 연주하는 다섯 명의 악사가 새겨져 있다</a:t>
            </a:r>
            <a:r>
              <a:rPr lang="en-US" altLang="ko-KR" sz="1600" dirty="0">
                <a:latin typeface="+mn-ea"/>
              </a:rPr>
              <a:t>. </a:t>
            </a:r>
            <a:r>
              <a:rPr lang="ko-KR" altLang="en-US" sz="1600" dirty="0">
                <a:latin typeface="+mn-ea"/>
              </a:rPr>
              <a:t>다섯 명의 악사는 사람과 모든 동식물 위에 배치되어 있어 당시 음악을 연주하는 악사들의 사회적 위치와 지위를 상징적으로 보여준다</a:t>
            </a:r>
            <a:r>
              <a:rPr lang="en-US" altLang="ko-KR" sz="1600" dirty="0">
                <a:latin typeface="+mn-ea"/>
              </a:rPr>
              <a:t>.</a:t>
            </a:r>
            <a:endParaRPr lang="ko-KR" altLang="en-US" sz="1600" dirty="0">
              <a:latin typeface="+mn-ea"/>
            </a:endParaRPr>
          </a:p>
        </p:txBody>
      </p:sp>
      <p:pic>
        <p:nvPicPr>
          <p:cNvPr id="4" name="그림 3" descr="체스 말, 만화 영화이(가) 표시된 사진&#10;&#10;자동 생성된 설명">
            <a:extLst>
              <a:ext uri="{FF2B5EF4-FFF2-40B4-BE49-F238E27FC236}">
                <a16:creationId xmlns:a16="http://schemas.microsoft.com/office/drawing/2014/main" id="{5CE117EE-A446-526C-7728-810D50F9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104" y="3722234"/>
            <a:ext cx="5065048" cy="204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4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자주색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4542</TotalTime>
  <Words>531</Words>
  <Application>Microsoft Office PowerPoint</Application>
  <PresentationFormat>와이드스크린</PresentationFormat>
  <Paragraphs>47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맑은 고딕</vt:lpstr>
      <vt:lpstr>Arial</vt:lpstr>
      <vt:lpstr>나눔고딕</vt:lpstr>
      <vt:lpstr>NanumGothicExtraBold</vt:lpstr>
      <vt:lpstr>Spoqa Han Sans Neo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227</cp:revision>
  <dcterms:created xsi:type="dcterms:W3CDTF">2024-07-03T01:17:18Z</dcterms:created>
  <dcterms:modified xsi:type="dcterms:W3CDTF">2025-03-21T08:24:09Z</dcterms:modified>
</cp:coreProperties>
</file>