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61" r:id="rId9"/>
    <p:sldId id="352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5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칼림바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56~57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 err="1">
                <a:latin typeface="+mn-ea"/>
                <a:ea typeface="+mn-ea"/>
              </a:rPr>
              <a:t>칼림바의</a:t>
            </a:r>
            <a:r>
              <a:rPr kumimoji="1" lang="ko-KR" altLang="en-US" sz="2800" dirty="0">
                <a:latin typeface="+mn-ea"/>
                <a:ea typeface="+mn-ea"/>
              </a:rPr>
              <a:t> 다양한 연주법을 이해하고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칼림바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5"/>
            <a:ext cx="1959884" cy="3518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tx1"/>
                </a:solidFill>
              </a:rPr>
              <a:t>칼림바</a:t>
            </a:r>
            <a:r>
              <a:rPr lang="en-US" altLang="ko-KR" sz="1400" dirty="0">
                <a:solidFill>
                  <a:schemeClr val="tx1"/>
                </a:solidFill>
              </a:rPr>
              <a:t>(Kalimba)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1409700" y="1605242"/>
            <a:ext cx="10287000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칼림바는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공명 상자에 붙어 있는 금속이나 대나무 등의 가느다란 판을 퉁겨서 음을 내는 악기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즉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체명악기이다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영국의 민속 음악학자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트레이시’가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아프리카 전통 악기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음비라’에서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영감을 얻어 현재의 모습으로 개량했다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두 엄지를 같이 또는 번갈아 연주할 수 있어서 리듬과 선율을 동시에 연주할 수 있고 화음을 넣는 것도 가능하다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양손에 쥐고 연주할 수 있는 가볍고 작은 크기 덕분에 공간과 시간의 제약이 없다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3526AD1-E515-B44D-31F4-295499820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3237216"/>
            <a:ext cx="5753100" cy="3068094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5EBA54-C9D6-5813-62D1-B47DAC2E95ED}"/>
              </a:ext>
            </a:extLst>
          </p:cNvPr>
          <p:cNvSpPr/>
          <p:nvPr/>
        </p:nvSpPr>
        <p:spPr>
          <a:xfrm>
            <a:off x="2512150" y="3119241"/>
            <a:ext cx="1494700" cy="351863"/>
          </a:xfrm>
          <a:prstGeom prst="round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악기의 구조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칼림바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3984622-63EA-B8CE-0542-757F1F06B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502960"/>
            <a:ext cx="9915525" cy="4085120"/>
          </a:xfrm>
          <a:prstGeom prst="rect">
            <a:avLst/>
          </a:prstGeom>
        </p:spPr>
      </p:pic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9B759F5F-A4D2-8B09-85C3-987330B07D5C}"/>
              </a:ext>
            </a:extLst>
          </p:cNvPr>
          <p:cNvSpPr/>
          <p:nvPr/>
        </p:nvSpPr>
        <p:spPr>
          <a:xfrm>
            <a:off x="1178650" y="1093988"/>
            <a:ext cx="1494700" cy="351863"/>
          </a:xfrm>
          <a:prstGeom prst="round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악기 운지법</a:t>
            </a:r>
          </a:p>
        </p:txBody>
      </p:sp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210EC-E7B2-5517-3F5A-8DD167D1C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CCDC00-9884-0A18-6032-F6147CAE50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칼림바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036F147-FAD7-6014-17C7-92BFA6D1F2E7}"/>
              </a:ext>
            </a:extLst>
          </p:cNvPr>
          <p:cNvSpPr/>
          <p:nvPr/>
        </p:nvSpPr>
        <p:spPr>
          <a:xfrm>
            <a:off x="1178650" y="1093988"/>
            <a:ext cx="1494700" cy="351863"/>
          </a:xfrm>
          <a:prstGeom prst="round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악기 연주법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8B5FA9F-FE24-6FE8-A7D4-63148F87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8" r="51167"/>
          <a:stretch>
            <a:fillRect/>
          </a:stretch>
        </p:blipFill>
        <p:spPr>
          <a:xfrm>
            <a:off x="2731945" y="4077743"/>
            <a:ext cx="2181225" cy="225928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147D46D-A515-EEC4-61DC-B5C8DBD824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15" r="-1330"/>
          <a:stretch>
            <a:fillRect/>
          </a:stretch>
        </p:blipFill>
        <p:spPr>
          <a:xfrm>
            <a:off x="7838062" y="4077743"/>
            <a:ext cx="2181225" cy="2259288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966661AA-3B90-5223-1D79-E12EC86ADB45}"/>
              </a:ext>
            </a:extLst>
          </p:cNvPr>
          <p:cNvGrpSpPr/>
          <p:nvPr/>
        </p:nvGrpSpPr>
        <p:grpSpPr>
          <a:xfrm>
            <a:off x="1538287" y="2083196"/>
            <a:ext cx="1242450" cy="307777"/>
            <a:chOff x="1576387" y="2321123"/>
            <a:chExt cx="1242450" cy="307777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BEFF5568-E505-5421-C438-502645B33CB1}"/>
                </a:ext>
              </a:extLst>
            </p:cNvPr>
            <p:cNvCxnSpPr>
              <a:cxnSpLocks/>
            </p:cNvCxnSpPr>
            <p:nvPr/>
          </p:nvCxnSpPr>
          <p:spPr>
            <a:xfrm>
              <a:off x="1576387" y="2628900"/>
              <a:ext cx="12424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8A10B7-EDCC-1B39-A4DB-59D7B66EECC0}"/>
                </a:ext>
              </a:extLst>
            </p:cNvPr>
            <p:cNvSpPr txBox="1"/>
            <p:nvPr/>
          </p:nvSpPr>
          <p:spPr>
            <a:xfrm>
              <a:off x="1625180" y="2321123"/>
              <a:ext cx="1144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/>
                <a:t>플러킹</a:t>
              </a:r>
              <a:r>
                <a:rPr lang="ko-KR" altLang="en-US" sz="1400" dirty="0"/>
                <a:t> 주법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8738624-7287-7D59-D78F-5473860EE5F3}"/>
              </a:ext>
            </a:extLst>
          </p:cNvPr>
          <p:cNvGrpSpPr/>
          <p:nvPr/>
        </p:nvGrpSpPr>
        <p:grpSpPr>
          <a:xfrm>
            <a:off x="7098460" y="2083196"/>
            <a:ext cx="1324402" cy="307777"/>
            <a:chOff x="3898060" y="2321123"/>
            <a:chExt cx="1324402" cy="307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E0E5B1-F51C-7F10-EAA1-468B146C6D20}"/>
                </a:ext>
              </a:extLst>
            </p:cNvPr>
            <p:cNvSpPr txBox="1"/>
            <p:nvPr/>
          </p:nvSpPr>
          <p:spPr>
            <a:xfrm>
              <a:off x="3898060" y="2321123"/>
              <a:ext cx="1324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/>
                <a:t>글리산도</a:t>
              </a:r>
              <a:r>
                <a:rPr lang="ko-KR" altLang="en-US" sz="1400" dirty="0"/>
                <a:t> 주법</a:t>
              </a:r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3285B305-0DD7-D8F9-30E0-51C23195E906}"/>
                </a:ext>
              </a:extLst>
            </p:cNvPr>
            <p:cNvCxnSpPr>
              <a:cxnSpLocks/>
            </p:cNvCxnSpPr>
            <p:nvPr/>
          </p:nvCxnSpPr>
          <p:spPr>
            <a:xfrm>
              <a:off x="3939036" y="2628900"/>
              <a:ext cx="12424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F9F00FA3-6C03-19CB-6861-537D227144FA}"/>
              </a:ext>
            </a:extLst>
          </p:cNvPr>
          <p:cNvCxnSpPr/>
          <p:nvPr/>
        </p:nvCxnSpPr>
        <p:spPr>
          <a:xfrm flipV="1">
            <a:off x="8839200" y="4864100"/>
            <a:ext cx="317500" cy="190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87C3D2F9-C5E9-3233-F71E-5DC11C0CEBD4}"/>
              </a:ext>
            </a:extLst>
          </p:cNvPr>
          <p:cNvSpPr txBox="1">
            <a:spLocks/>
          </p:cNvSpPr>
          <p:nvPr/>
        </p:nvSpPr>
        <p:spPr>
          <a:xfrm>
            <a:off x="1885750" y="2531366"/>
            <a:ext cx="3505620" cy="13869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엄지손가락으로 키 바를 부드럽게 훑으며 튕긴다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양손으로 두 음을 동시에 소리 낼 때는 엄지손가락의 면적을 활용하여 균형 있게 훑어 튕긴다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7D5DA7DE-F75D-88D2-11EB-68EB30D94F92}"/>
              </a:ext>
            </a:extLst>
          </p:cNvPr>
          <p:cNvSpPr txBox="1">
            <a:spLocks/>
          </p:cNvSpPr>
          <p:nvPr/>
        </p:nvSpPr>
        <p:spPr>
          <a:xfrm>
            <a:off x="7310790" y="2540898"/>
            <a:ext cx="3505620" cy="13869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엄지손가락으로 키 바를 안쪽에서 바깥쪽으로 타원형을 그리듯이 훑어 튕긴다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98605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2671845-495E-5C70-F8D6-43496C37BA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48796"/>
          <a:stretch>
            <a:fillRect/>
          </a:stretch>
        </p:blipFill>
        <p:spPr>
          <a:xfrm>
            <a:off x="1007950" y="1634215"/>
            <a:ext cx="5411891" cy="401967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1C4287B-2482-D6AC-7C48-4618D743B4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2407"/>
          <a:stretch>
            <a:fillRect/>
          </a:stretch>
        </p:blipFill>
        <p:spPr>
          <a:xfrm>
            <a:off x="6608659" y="2133600"/>
            <a:ext cx="5411891" cy="3736186"/>
          </a:xfrm>
          <a:prstGeom prst="rect">
            <a:avLst/>
          </a:prstGeom>
        </p:spPr>
      </p:pic>
      <p:pic>
        <p:nvPicPr>
          <p:cNvPr id="37" name="2단원_교과서_57쪽_QR32_1.할아버지의 낡은 시계(칼림바 연주)">
            <a:hlinkClick r:id="" action="ppaction://media"/>
            <a:extLst>
              <a:ext uri="{FF2B5EF4-FFF2-40B4-BE49-F238E27FC236}">
                <a16:creationId xmlns:a16="http://schemas.microsoft.com/office/drawing/2014/main" id="{FE3D4C7A-6FF2-F784-16A7-6B304E281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950" y="818307"/>
            <a:ext cx="385807" cy="385807"/>
          </a:xfrm>
          <a:prstGeom prst="rect">
            <a:avLst/>
          </a:prstGeom>
        </p:spPr>
      </p:pic>
      <p:pic>
        <p:nvPicPr>
          <p:cNvPr id="48" name="2단원_교과서_57쪽_QR32_2.할아버지의 낡은 시계(반주)">
            <a:hlinkClick r:id="" action="ppaction://media"/>
            <a:extLst>
              <a:ext uri="{FF2B5EF4-FFF2-40B4-BE49-F238E27FC236}">
                <a16:creationId xmlns:a16="http://schemas.microsoft.com/office/drawing/2014/main" id="{858E6BB6-4B86-4878-54E1-B346BACD16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96675" y="818307"/>
            <a:ext cx="385807" cy="385807"/>
          </a:xfrm>
          <a:prstGeom prst="rect">
            <a:avLst/>
          </a:prstGeom>
        </p:spPr>
      </p:pic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19C50E7A-838F-688E-16F6-B6D0379BAB10}"/>
              </a:ext>
            </a:extLst>
          </p:cNvPr>
          <p:cNvSpPr/>
          <p:nvPr/>
        </p:nvSpPr>
        <p:spPr bwMode="auto">
          <a:xfrm>
            <a:off x="956022" y="1307013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75E29A8F-C34F-22AA-6CB2-FD74D772D5D9}"/>
              </a:ext>
            </a:extLst>
          </p:cNvPr>
          <p:cNvSpPr/>
          <p:nvPr/>
        </p:nvSpPr>
        <p:spPr bwMode="auto">
          <a:xfrm>
            <a:off x="11444747" y="1307013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6465</TotalTime>
  <Words>158</Words>
  <Application>Microsoft Office PowerPoint</Application>
  <PresentationFormat>와이드스크린</PresentationFormat>
  <Paragraphs>27</Paragraphs>
  <Slides>7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227</cp:revision>
  <dcterms:created xsi:type="dcterms:W3CDTF">2024-07-03T01:17:18Z</dcterms:created>
  <dcterms:modified xsi:type="dcterms:W3CDTF">2025-08-19T07:27:14Z</dcterms:modified>
</cp:coreProperties>
</file>