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1"/>
  </p:notesMasterIdLst>
  <p:sldIdLst>
    <p:sldId id="292" r:id="rId5"/>
    <p:sldId id="299" r:id="rId6"/>
    <p:sldId id="296" r:id="rId7"/>
    <p:sldId id="293" r:id="rId8"/>
    <p:sldId id="297" r:id="rId9"/>
    <p:sldId id="295" r:id="rId10"/>
  </p:sldIdLst>
  <p:sldSz cx="12192000" cy="6858000"/>
  <p:notesSz cx="6858000" cy="9144000"/>
  <p:embeddedFontLst>
    <p:embeddedFont>
      <p:font typeface="NanumGothicExtraBold" pitchFamily="2" charset="-127"/>
      <p:bold r:id="rId12"/>
    </p:embeddedFont>
    <p:embeddedFont>
      <p:font typeface="나눔고딕" pitchFamily="2" charset="-127"/>
      <p:regular r:id="rId13"/>
      <p:bold r:id="rId14"/>
    </p:embeddedFont>
    <p:embeddedFont>
      <p:font typeface="맑은 고딕" panose="020B0503020000020004" pitchFamily="50" charset="-127"/>
      <p:regular r:id="rId15"/>
      <p:bold r:id="rId1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C864"/>
    <a:srgbClr val="19552A"/>
    <a:srgbClr val="633CC8"/>
    <a:srgbClr val="3CC7C2"/>
    <a:srgbClr val="3C48C7"/>
    <a:srgbClr val="42DC6E"/>
    <a:srgbClr val="73D790"/>
    <a:srgbClr val="3CC885"/>
    <a:srgbClr val="9C3CC8"/>
    <a:srgbClr val="5946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7"/>
    <p:restoredTop sz="94658"/>
  </p:normalViewPr>
  <p:slideViewPr>
    <p:cSldViewPr snapToGrid="0" showGuides="1">
      <p:cViewPr varScale="1">
        <p:scale>
          <a:sx n="146" d="100"/>
          <a:sy n="146" d="100"/>
        </p:scale>
        <p:origin x="528" y="1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2025-05-16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3600" dirty="0">
                <a:latin typeface="+mn-ea"/>
                <a:ea typeface="+mn-ea"/>
              </a:rPr>
              <a:t>아름다운 나라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Ⅰ.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13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84000"/>
            <a:ext cx="5760000" cy="1436194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크로스오버 음악을 이해하고</a:t>
            </a:r>
            <a:r>
              <a:rPr kumimoji="1" lang="en-US" altLang="ko-KR" sz="2800" dirty="0">
                <a:latin typeface="+mn-ea"/>
                <a:ea typeface="+mn-ea"/>
              </a:rPr>
              <a:t>, </a:t>
            </a:r>
          </a:p>
          <a:p>
            <a:r>
              <a:rPr kumimoji="1" lang="ko-KR" altLang="en-US" sz="2800" dirty="0">
                <a:latin typeface="+mn-ea"/>
                <a:ea typeface="+mn-ea"/>
              </a:rPr>
              <a:t>민요풍의 느낌을 살려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노래 부를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44D07EE5-F6FC-4040-8C07-6E19B0352778}"/>
              </a:ext>
            </a:extLst>
          </p:cNvPr>
          <p:cNvSpPr txBox="1">
            <a:spLocks/>
          </p:cNvSpPr>
          <p:nvPr/>
        </p:nvSpPr>
        <p:spPr>
          <a:xfrm>
            <a:off x="2397696" y="995689"/>
            <a:ext cx="8924085" cy="2185662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라장조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  박자</a:t>
            </a:r>
            <a:endParaRPr kumimoji="1" lang="en-US" altLang="ko-KR" sz="18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en-US" altLang="ko-KR" sz="1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Moderato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(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보통 빠르게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)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제창</a:t>
            </a:r>
            <a:endParaRPr kumimoji="1" lang="en-US" altLang="ko-KR" sz="1800" b="0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2D580D2-C08B-4477-B0DD-8450BAE27F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89" r="15489"/>
          <a:stretch/>
        </p:blipFill>
        <p:spPr>
          <a:xfrm>
            <a:off x="2397696" y="1661160"/>
            <a:ext cx="243939" cy="411480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04F758F-AC47-4621-AABC-BA8BD96B0B13}"/>
              </a:ext>
            </a:extLst>
          </p:cNvPr>
          <p:cNvSpPr txBox="1">
            <a:spLocks/>
          </p:cNvSpPr>
          <p:nvPr/>
        </p:nvSpPr>
        <p:spPr>
          <a:xfrm>
            <a:off x="595200" y="976281"/>
            <a:ext cx="1388809" cy="4473289"/>
          </a:xfrm>
          <a:prstGeom prst="rect">
            <a:avLst/>
          </a:prstGeom>
        </p:spPr>
        <p:txBody>
          <a:bodyPr lIns="0" tIns="0" rIns="0" bIns="0" anchor="t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B75AE70-A487-4B7A-B508-56E143173F7A}"/>
              </a:ext>
            </a:extLst>
          </p:cNvPr>
          <p:cNvSpPr txBox="1">
            <a:spLocks/>
          </p:cNvSpPr>
          <p:nvPr/>
        </p:nvSpPr>
        <p:spPr>
          <a:xfrm>
            <a:off x="2404108" y="3303977"/>
            <a:ext cx="8924085" cy="142677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이 노래는 퓨전 국악 그룹 ‘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놀이터’의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‘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Fly To The Sky’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라는 곡에 채정은이 노랫말을 붙였다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우리나라의 아름다운 사계절과 강산의 소중함을 표현한 민요풍의 곡이다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4AEA0CE-3EA2-4829-8868-CFA7AA609689}"/>
              </a:ext>
            </a:extLst>
          </p:cNvPr>
          <p:cNvSpPr/>
          <p:nvPr/>
        </p:nvSpPr>
        <p:spPr bwMode="auto">
          <a:xfrm>
            <a:off x="11249803" y="1012858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감상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5C7AA52A-F243-4442-A696-9B4CCE82FF89}"/>
              </a:ext>
            </a:extLst>
          </p:cNvPr>
          <p:cNvSpPr/>
          <p:nvPr/>
        </p:nvSpPr>
        <p:spPr bwMode="auto">
          <a:xfrm>
            <a:off x="11249803" y="1901595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4E61B1D-122D-5FC7-F23E-42E20B8A736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570514" y="938203"/>
            <a:ext cx="5050972" cy="5346574"/>
          </a:xfrm>
          <a:prstGeom prst="rect">
            <a:avLst/>
          </a:prstGeom>
        </p:spPr>
      </p:pic>
      <p:pic>
        <p:nvPicPr>
          <p:cNvPr id="2" name="Q5.아름다운 나라-노래">
            <a:hlinkClick r:id="" action="ppaction://media"/>
            <a:extLst>
              <a:ext uri="{FF2B5EF4-FFF2-40B4-BE49-F238E27FC236}">
                <a16:creationId xmlns:a16="http://schemas.microsoft.com/office/drawing/2014/main" id="{CFBE4629-E7C4-D440-A8D2-4FF85EAA8C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74847" y="1346065"/>
            <a:ext cx="387645" cy="387645"/>
          </a:xfrm>
          <a:prstGeom prst="rect">
            <a:avLst/>
          </a:prstGeom>
        </p:spPr>
      </p:pic>
      <p:pic>
        <p:nvPicPr>
          <p:cNvPr id="7" name="Q5.아름다운 나라-반주">
            <a:hlinkClick r:id="" action="ppaction://media"/>
            <a:extLst>
              <a:ext uri="{FF2B5EF4-FFF2-40B4-BE49-F238E27FC236}">
                <a16:creationId xmlns:a16="http://schemas.microsoft.com/office/drawing/2014/main" id="{CB7EFF0A-EE08-1C97-8804-104D5D1D61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74847" y="2204322"/>
            <a:ext cx="387645" cy="38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870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크로스오버 음악 알아보기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F24B850-6DB9-75C0-13B6-C7DC2D62A120}"/>
              </a:ext>
            </a:extLst>
          </p:cNvPr>
          <p:cNvSpPr/>
          <p:nvPr/>
        </p:nvSpPr>
        <p:spPr>
          <a:xfrm>
            <a:off x="733697" y="1211948"/>
            <a:ext cx="2355669" cy="334912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크로스오버</a:t>
            </a:r>
            <a:r>
              <a:rPr lang="en-US" altLang="ko-KR" sz="1200" dirty="0"/>
              <a:t>(Crossover) </a:t>
            </a:r>
            <a:r>
              <a:rPr lang="ko-KR" altLang="en-US" sz="1200" dirty="0"/>
              <a:t>음악</a:t>
            </a:r>
          </a:p>
        </p:txBody>
      </p:sp>
      <p:sp>
        <p:nvSpPr>
          <p:cNvPr id="23" name="텍스트 개체 틀 1">
            <a:extLst>
              <a:ext uri="{FF2B5EF4-FFF2-40B4-BE49-F238E27FC236}">
                <a16:creationId xmlns:a16="http://schemas.microsoft.com/office/drawing/2014/main" id="{878FD57B-469B-DCF7-5039-595D1CB56D87}"/>
              </a:ext>
            </a:extLst>
          </p:cNvPr>
          <p:cNvSpPr txBox="1">
            <a:spLocks/>
          </p:cNvSpPr>
          <p:nvPr/>
        </p:nvSpPr>
        <p:spPr>
          <a:xfrm>
            <a:off x="1113608" y="1719017"/>
            <a:ext cx="9964783" cy="70414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두 가지 이상의 음악 장르를 혼합하되 각각의 특성이 살아있는 상태에서 제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3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의 음악으로 창조된 음악이다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크로스오버 현상은 과거와 현재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전통과 현대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동양과 서양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음악 이외에도 미술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건축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문학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영화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무용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의상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요리 등 여러 분야에서 볼 수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7A03E30C-E91E-8D20-123C-00271E70C589}"/>
              </a:ext>
            </a:extLst>
          </p:cNvPr>
          <p:cNvSpPr/>
          <p:nvPr/>
        </p:nvSpPr>
        <p:spPr>
          <a:xfrm>
            <a:off x="3732710" y="3335606"/>
            <a:ext cx="4726578" cy="7041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i="1" dirty="0"/>
              <a:t>내가 아는 크로스오버 음악은 무엇이 있을까</a:t>
            </a:r>
            <a:r>
              <a:rPr lang="en-US" altLang="ko-KR" sz="1400" i="1" dirty="0"/>
              <a:t>?</a:t>
            </a:r>
            <a:endParaRPr lang="ko-KR" altLang="en-US" sz="1400" i="1" dirty="0"/>
          </a:p>
        </p:txBody>
      </p:sp>
      <p:sp>
        <p:nvSpPr>
          <p:cNvPr id="5" name="구름 4">
            <a:extLst>
              <a:ext uri="{FF2B5EF4-FFF2-40B4-BE49-F238E27FC236}">
                <a16:creationId xmlns:a16="http://schemas.microsoft.com/office/drawing/2014/main" id="{D191D999-CD29-6C2D-3FF9-70F3B58F6600}"/>
              </a:ext>
            </a:extLst>
          </p:cNvPr>
          <p:cNvSpPr/>
          <p:nvPr/>
        </p:nvSpPr>
        <p:spPr>
          <a:xfrm>
            <a:off x="1748246" y="4434841"/>
            <a:ext cx="2255520" cy="851983"/>
          </a:xfrm>
          <a:prstGeom prst="cloud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풍년</a:t>
            </a:r>
            <a:endParaRPr lang="en-US" altLang="ko-KR" sz="1200" dirty="0">
              <a:solidFill>
                <a:schemeClr val="tx1"/>
              </a:solidFill>
            </a:endParaRPr>
          </a:p>
          <a:p>
            <a:pPr algn="ctr"/>
            <a:r>
              <a:rPr lang="en-US" altLang="ko-KR" sz="900" dirty="0">
                <a:solidFill>
                  <a:schemeClr val="tx1"/>
                </a:solidFill>
              </a:rPr>
              <a:t>(</a:t>
            </a:r>
            <a:r>
              <a:rPr lang="ko-KR" altLang="en-US" sz="900" dirty="0">
                <a:solidFill>
                  <a:schemeClr val="tx1"/>
                </a:solidFill>
              </a:rPr>
              <a:t>지하철 환승 노래</a:t>
            </a:r>
            <a:r>
              <a:rPr lang="en-US" altLang="ko-KR" sz="900" dirty="0">
                <a:solidFill>
                  <a:schemeClr val="tx1"/>
                </a:solidFill>
              </a:rPr>
              <a:t>)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6" name="구름 5">
            <a:extLst>
              <a:ext uri="{FF2B5EF4-FFF2-40B4-BE49-F238E27FC236}">
                <a16:creationId xmlns:a16="http://schemas.microsoft.com/office/drawing/2014/main" id="{C273A877-9BFD-160D-1839-9098B0B7E7D6}"/>
              </a:ext>
            </a:extLst>
          </p:cNvPr>
          <p:cNvSpPr/>
          <p:nvPr/>
        </p:nvSpPr>
        <p:spPr>
          <a:xfrm>
            <a:off x="4968239" y="5146767"/>
            <a:ext cx="2255520" cy="851983"/>
          </a:xfrm>
          <a:prstGeom prst="cloud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solidFill>
                  <a:schemeClr val="tx1"/>
                </a:solidFill>
              </a:rPr>
              <a:t>오마주</a:t>
            </a:r>
            <a:r>
              <a:rPr lang="ko-KR" altLang="en-US" sz="1200" dirty="0">
                <a:solidFill>
                  <a:schemeClr val="tx1"/>
                </a:solidFill>
              </a:rPr>
              <a:t> 투 코리아</a:t>
            </a:r>
            <a:endParaRPr lang="en-US" altLang="ko-KR" sz="1200" dirty="0">
              <a:solidFill>
                <a:schemeClr val="tx1"/>
              </a:solidFill>
            </a:endParaRPr>
          </a:p>
          <a:p>
            <a:pPr algn="ctr"/>
            <a:r>
              <a:rPr lang="en-US" altLang="ko-KR" sz="900" dirty="0">
                <a:solidFill>
                  <a:schemeClr val="tx1"/>
                </a:solidFill>
              </a:rPr>
              <a:t>(</a:t>
            </a:r>
            <a:r>
              <a:rPr lang="ko-KR" altLang="en-US" sz="900" dirty="0">
                <a:solidFill>
                  <a:schemeClr val="tx1"/>
                </a:solidFill>
              </a:rPr>
              <a:t>김연아 </a:t>
            </a:r>
            <a:r>
              <a:rPr lang="ko-KR" altLang="en-US" sz="900" dirty="0" err="1">
                <a:solidFill>
                  <a:schemeClr val="tx1"/>
                </a:solidFill>
              </a:rPr>
              <a:t>프리스케이팅</a:t>
            </a:r>
            <a:r>
              <a:rPr lang="ko-KR" altLang="en-US" sz="900" dirty="0">
                <a:solidFill>
                  <a:schemeClr val="tx1"/>
                </a:solidFill>
              </a:rPr>
              <a:t> 곡</a:t>
            </a:r>
            <a:r>
              <a:rPr lang="en-US" altLang="ko-KR" sz="900" dirty="0">
                <a:solidFill>
                  <a:schemeClr val="tx1"/>
                </a:solidFill>
              </a:rPr>
              <a:t>)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7" name="구름 6">
            <a:extLst>
              <a:ext uri="{FF2B5EF4-FFF2-40B4-BE49-F238E27FC236}">
                <a16:creationId xmlns:a16="http://schemas.microsoft.com/office/drawing/2014/main" id="{428EAD6A-926D-09D1-0D6A-88328436D07D}"/>
              </a:ext>
            </a:extLst>
          </p:cNvPr>
          <p:cNvSpPr/>
          <p:nvPr/>
        </p:nvSpPr>
        <p:spPr>
          <a:xfrm>
            <a:off x="8038010" y="4211204"/>
            <a:ext cx="2255520" cy="851983"/>
          </a:xfrm>
          <a:prstGeom prst="cloud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err="1">
                <a:solidFill>
                  <a:schemeClr val="tx1"/>
                </a:solidFill>
              </a:rPr>
              <a:t>퍼햅스</a:t>
            </a:r>
            <a:r>
              <a:rPr lang="ko-KR" altLang="en-US" sz="1600" dirty="0">
                <a:solidFill>
                  <a:schemeClr val="tx1"/>
                </a:solidFill>
              </a:rPr>
              <a:t> 러브</a:t>
            </a:r>
          </a:p>
          <a:p>
            <a:pPr algn="ctr"/>
            <a:r>
              <a:rPr lang="en-US" altLang="ko-KR" sz="800" dirty="0">
                <a:solidFill>
                  <a:schemeClr val="tx1"/>
                </a:solidFill>
              </a:rPr>
              <a:t>(</a:t>
            </a:r>
            <a:r>
              <a:rPr lang="ko-KR" altLang="en-US" sz="800" dirty="0" err="1">
                <a:solidFill>
                  <a:schemeClr val="tx1"/>
                </a:solidFill>
              </a:rPr>
              <a:t>플라시도</a:t>
            </a:r>
            <a:r>
              <a:rPr lang="ko-KR" altLang="en-US" sz="800" dirty="0">
                <a:solidFill>
                  <a:schemeClr val="tx1"/>
                </a:solidFill>
              </a:rPr>
              <a:t> 도밍고</a:t>
            </a:r>
            <a:r>
              <a:rPr lang="en-US" altLang="ko-KR" sz="800" dirty="0">
                <a:solidFill>
                  <a:schemeClr val="tx1"/>
                </a:solidFill>
              </a:rPr>
              <a:t>&amp;</a:t>
            </a:r>
            <a:r>
              <a:rPr lang="ko-KR" altLang="en-US" sz="800" dirty="0">
                <a:solidFill>
                  <a:schemeClr val="tx1"/>
                </a:solidFill>
              </a:rPr>
              <a:t>존 덴버</a:t>
            </a:r>
            <a:r>
              <a:rPr lang="en-US" altLang="ko-KR" sz="800" dirty="0">
                <a:solidFill>
                  <a:schemeClr val="tx1"/>
                </a:solidFill>
              </a:rPr>
              <a:t>)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70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1835</TotalTime>
  <Words>176</Words>
  <Application>Microsoft Office PowerPoint</Application>
  <PresentationFormat>와이드스크린</PresentationFormat>
  <Paragraphs>34</Paragraphs>
  <Slides>6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6</vt:i4>
      </vt:variant>
    </vt:vector>
  </HeadingPairs>
  <TitlesOfParts>
    <vt:vector size="15" baseType="lpstr">
      <vt:lpstr>맑은 고딕</vt:lpstr>
      <vt:lpstr>Times New Roman</vt:lpstr>
      <vt:lpstr>Arial</vt:lpstr>
      <vt:lpstr>나눔고딕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141</cp:revision>
  <dcterms:created xsi:type="dcterms:W3CDTF">2024-07-03T01:17:18Z</dcterms:created>
  <dcterms:modified xsi:type="dcterms:W3CDTF">2025-05-16T01:58:17Z</dcterms:modified>
</cp:coreProperties>
</file>