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3" r:id="rId2"/>
    <p:sldMasterId id="2147483656" r:id="rId3"/>
  </p:sldMasterIdLst>
  <p:notesMasterIdLst>
    <p:notesMasterId r:id="rId12"/>
  </p:notesMasterIdLst>
  <p:sldIdLst>
    <p:sldId id="292" r:id="rId4"/>
    <p:sldId id="298" r:id="rId5"/>
    <p:sldId id="297" r:id="rId6"/>
    <p:sldId id="299" r:id="rId7"/>
    <p:sldId id="309" r:id="rId8"/>
    <p:sldId id="306" r:id="rId9"/>
    <p:sldId id="310" r:id="rId10"/>
    <p:sldId id="295" r:id="rId11"/>
  </p:sldIdLst>
  <p:sldSz cx="12192000" cy="6858000"/>
  <p:notesSz cx="6858000" cy="9144000"/>
  <p:embeddedFontLst>
    <p:embeddedFont>
      <p:font typeface="NanumGothicExtraBold" panose="020D0904000000000000" pitchFamily="50" charset="-127"/>
      <p:bold r:id="rId13"/>
    </p:embeddedFont>
    <p:embeddedFont>
      <p:font typeface="Spoqa Han Sans Neo" panose="020B0600000101010101" charset="0"/>
      <p:regular r:id="rId14"/>
      <p:bold r:id="rId15"/>
      <p:italic r:id="rId16"/>
      <p:boldItalic r:id="rId17"/>
    </p:embeddedFont>
    <p:embeddedFont>
      <p:font typeface="나눔고딕" panose="020D0604000000000000" pitchFamily="50" charset="-127"/>
      <p:regular r:id="rId18"/>
      <p:bold r:id="rId19"/>
    </p:embeddedFont>
    <p:embeddedFont>
      <p:font typeface="맑은 고딕" panose="020B0503020000020004" pitchFamily="50" charset="-127"/>
      <p:regular r:id="rId20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3A8F76E-3473-4F77-B474-1C0ADA503A3B}">
          <p14:sldIdLst>
            <p14:sldId id="292"/>
            <p14:sldId id="298"/>
            <p14:sldId id="297"/>
            <p14:sldId id="299"/>
            <p14:sldId id="309"/>
            <p14:sldId id="306"/>
            <p14:sldId id="310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C71"/>
    <a:srgbClr val="588195"/>
    <a:srgbClr val="D0EBD1"/>
    <a:srgbClr val="3CC864"/>
    <a:srgbClr val="19552A"/>
    <a:srgbClr val="633CC8"/>
    <a:srgbClr val="3CC7C2"/>
    <a:srgbClr val="3C48C7"/>
    <a:srgbClr val="42DC6E"/>
    <a:srgbClr val="73D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6" autoAdjust="0"/>
    <p:restoredTop sz="94145" autoAdjust="0"/>
  </p:normalViewPr>
  <p:slideViewPr>
    <p:cSldViewPr snapToGrid="0" showGuides="1">
      <p:cViewPr varScale="1">
        <p:scale>
          <a:sx n="149" d="100"/>
          <a:sy n="149" d="100"/>
        </p:scale>
        <p:origin x="63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4788-15F2-CA41-8A51-AC4F28D6D271}" type="datetimeFigureOut">
              <a:rPr kumimoji="1" lang="ko-KR" altLang="en-US" smtClean="0"/>
              <a:t>2025-03-20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7D66-029A-D34F-8D49-8D811C6AC70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81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1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7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711-E4E4-60CA-7837-8EBF0CE6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C73E50-F3F2-4113-23E7-CF38B717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2D4172-CC70-46EA-0D1B-DF3E7215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91FA2E-2EA5-CF26-91CF-5FF2EB3A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2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478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93755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cxnSp>
        <p:nvCxnSpPr>
          <p:cNvPr id="3" name="직선 연결선 17">
            <a:extLst>
              <a:ext uri="{FF2B5EF4-FFF2-40B4-BE49-F238E27FC236}">
                <a16:creationId xmlns:a16="http://schemas.microsoft.com/office/drawing/2014/main" id="{422D059B-9719-A54C-D3C7-5DF46A90E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B8AB9D-BDE2-99D9-7082-57897B6BAE5F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6" name="그림 5" descr="블랙, 어둠이(가) 표시된 사진&#10;&#10;자동 생성된 설명">
            <a:extLst>
              <a:ext uri="{FF2B5EF4-FFF2-40B4-BE49-F238E27FC236}">
                <a16:creationId xmlns:a16="http://schemas.microsoft.com/office/drawing/2014/main" id="{9860033D-3A43-36D9-EDF3-1EB4DA2DB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2EDE2-8DF9-FB0D-0E8B-2927BAD5C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EE7F75-DE38-4576-2507-D319775B8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579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DE1182-DF37-9D7F-3CFB-60166FF02F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22964E-C352-7D9A-3B32-9345FFFB23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81865" y="6266758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7F053C-F7F5-24A2-203F-41E19D2EB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784" y="182880"/>
            <a:ext cx="11838432" cy="64922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D37A1E-1235-B86F-3C1C-EE45A7293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2117" y="5952681"/>
            <a:ext cx="1438781" cy="144487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D26DD2A-AC78-9835-674C-B18337C43293}"/>
              </a:ext>
            </a:extLst>
          </p:cNvPr>
          <p:cNvSpPr/>
          <p:nvPr userDrawn="1"/>
        </p:nvSpPr>
        <p:spPr>
          <a:xfrm>
            <a:off x="5370898" y="5958000"/>
            <a:ext cx="1440000" cy="1440000"/>
          </a:xfrm>
          <a:prstGeom prst="ellipse">
            <a:avLst/>
          </a:prstGeom>
          <a:solidFill>
            <a:srgbClr val="588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71004DE-7BB2-00FC-5229-53882DDBC011}"/>
              </a:ext>
            </a:extLst>
          </p:cNvPr>
          <p:cNvSpPr/>
          <p:nvPr userDrawn="1"/>
        </p:nvSpPr>
        <p:spPr>
          <a:xfrm>
            <a:off x="5415898" y="6003000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블랙, 어둠이(가) 표시된 사진&#10;&#10;자동 생성된 설명">
            <a:extLst>
              <a:ext uri="{FF2B5EF4-FFF2-40B4-BE49-F238E27FC236}">
                <a16:creationId xmlns:a16="http://schemas.microsoft.com/office/drawing/2014/main" id="{FA377B7D-D0BB-7EEA-DB9C-67545E973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D94CE3-0ECD-AE19-913D-8D792B6D2316}"/>
              </a:ext>
            </a:extLst>
          </p:cNvPr>
          <p:cNvSpPr/>
          <p:nvPr userDrawn="1"/>
        </p:nvSpPr>
        <p:spPr>
          <a:xfrm>
            <a:off x="4248539" y="6678000"/>
            <a:ext cx="378200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000" y="3284517"/>
            <a:ext cx="5760000" cy="79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바다 친구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467720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945E063F-25F6-B31A-44FF-A0AEC12EE1FD}"/>
              </a:ext>
            </a:extLst>
          </p:cNvPr>
          <p:cNvSpPr txBox="1">
            <a:spLocks/>
          </p:cNvSpPr>
          <p:nvPr/>
        </p:nvSpPr>
        <p:spPr>
          <a:xfrm>
            <a:off x="4116000" y="2592746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 dirty="0">
                <a:solidFill>
                  <a:srgbClr val="2B3C71"/>
                </a:solidFill>
                <a:latin typeface="+mn-ea"/>
                <a:ea typeface="+mn-ea"/>
              </a:rPr>
              <a:t>Ⅰ. </a:t>
            </a:r>
            <a:r>
              <a:rPr kumimoji="1" lang="ko-KR" altLang="en-US" sz="2400" dirty="0">
                <a:solidFill>
                  <a:srgbClr val="2B3C71"/>
                </a:solidFill>
                <a:latin typeface="+mn-ea"/>
                <a:ea typeface="+mn-ea"/>
              </a:rPr>
              <a:t>우리 함께 노래해요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911EB12-47B3-35F9-BFF4-395107BF207E}"/>
              </a:ext>
            </a:extLst>
          </p:cNvPr>
          <p:cNvSpPr txBox="1">
            <a:spLocks/>
          </p:cNvSpPr>
          <p:nvPr/>
        </p:nvSpPr>
        <p:spPr>
          <a:xfrm>
            <a:off x="5090652" y="4894508"/>
            <a:ext cx="2010696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dirty="0">
                <a:solidFill>
                  <a:srgbClr val="2B3C71"/>
                </a:solidFill>
                <a:latin typeface="+mn-ea"/>
                <a:ea typeface="+mn-ea"/>
              </a:rPr>
              <a:t>교과서 </a:t>
            </a:r>
            <a:r>
              <a:rPr kumimoji="1" lang="en-US" altLang="ko-KR" sz="1600" dirty="0">
                <a:solidFill>
                  <a:srgbClr val="2B3C71"/>
                </a:solidFill>
                <a:latin typeface="+mn-ea"/>
                <a:ea typeface="+mn-ea"/>
              </a:rPr>
              <a:t>23</a:t>
            </a:r>
            <a:r>
              <a:rPr kumimoji="1" lang="ko-KR" altLang="en-US" sz="1600" dirty="0">
                <a:solidFill>
                  <a:srgbClr val="2B3C71"/>
                </a:solidFill>
                <a:latin typeface="+mn-ea"/>
                <a:ea typeface="+mn-ea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5C870-0C0D-D0B2-DB80-8E0C054A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0E0E77-1159-811C-72AD-2AA422B1F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7168" y="3429000"/>
            <a:ext cx="6877664" cy="792000"/>
          </a:xfrm>
        </p:spPr>
        <p:txBody>
          <a:bodyPr/>
          <a:lstStyle/>
          <a:p>
            <a:r>
              <a:rPr kumimoji="1"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바다가 주는 고마움을 생각하며 </a:t>
            </a:r>
            <a:endParaRPr kumimoji="1"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kumimoji="1"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장단에 맞춰 노래 부를 수 있다</a:t>
            </a:r>
            <a:r>
              <a:rPr kumimoji="1"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A77EE7-59C1-0FD3-68D5-82AB7F5EE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2243256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rgbClr val="2B3C71"/>
                </a:solidFill>
                <a:latin typeface="+mn-ea"/>
                <a:ea typeface="+mn-ea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370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213463B-C3AC-E2BA-1369-4F16E27DBD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ko-KR" altLang="en-US" dirty="0"/>
              <a:t>악곡 익히기</a:t>
            </a:r>
          </a:p>
        </p:txBody>
      </p:sp>
      <p:grpSp>
        <p:nvGrpSpPr>
          <p:cNvPr id="20" name="그룹 3">
            <a:extLst>
              <a:ext uri="{FF2B5EF4-FFF2-40B4-BE49-F238E27FC236}">
                <a16:creationId xmlns:a16="http://schemas.microsoft.com/office/drawing/2014/main" id="{31826CA7-8B4A-411F-FF69-78B9969B9DCB}"/>
              </a:ext>
            </a:extLst>
          </p:cNvPr>
          <p:cNvGrpSpPr>
            <a:grpSpLocks/>
          </p:cNvGrpSpPr>
          <p:nvPr/>
        </p:nvGrpSpPr>
        <p:grpSpPr bwMode="auto">
          <a:xfrm>
            <a:off x="11214817" y="372543"/>
            <a:ext cx="603474" cy="377219"/>
            <a:chOff x="4663668" y="567812"/>
            <a:chExt cx="618853" cy="363546"/>
          </a:xfrm>
        </p:grpSpPr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A138186B-CFCF-2228-ECE5-611BA1AAAAA2}"/>
                </a:ext>
              </a:extLst>
            </p:cNvPr>
            <p:cNvSpPr/>
            <p:nvPr/>
          </p:nvSpPr>
          <p:spPr>
            <a:xfrm>
              <a:off x="4716181" y="692120"/>
              <a:ext cx="359539" cy="226802"/>
            </a:xfrm>
            <a:prstGeom prst="roundRect">
              <a:avLst/>
            </a:prstGeom>
            <a:solidFill>
              <a:srgbClr val="2B3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72AE015-5A31-F3BF-474A-C352234B6009}"/>
                </a:ext>
              </a:extLst>
            </p:cNvPr>
            <p:cNvSpPr/>
            <p:nvPr/>
          </p:nvSpPr>
          <p:spPr bwMode="auto">
            <a:xfrm>
              <a:off x="4663668" y="567812"/>
              <a:ext cx="618853" cy="3635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200000"/>
                </a:lnSpc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n-ea"/>
                </a:rPr>
                <a:t>감상</a:t>
              </a:r>
              <a:endParaRPr lang="en-US" altLang="ko-KR" sz="11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" name="그룹 3">
            <a:extLst>
              <a:ext uri="{FF2B5EF4-FFF2-40B4-BE49-F238E27FC236}">
                <a16:creationId xmlns:a16="http://schemas.microsoft.com/office/drawing/2014/main" id="{5C8B9BC2-3C63-22EE-0341-B2689066D321}"/>
              </a:ext>
            </a:extLst>
          </p:cNvPr>
          <p:cNvGrpSpPr>
            <a:grpSpLocks/>
          </p:cNvGrpSpPr>
          <p:nvPr/>
        </p:nvGrpSpPr>
        <p:grpSpPr bwMode="auto">
          <a:xfrm>
            <a:off x="11214817" y="1394124"/>
            <a:ext cx="603474" cy="377219"/>
            <a:chOff x="4663668" y="567812"/>
            <a:chExt cx="618853" cy="363546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27B96587-6ECE-4506-FB74-2FE6AC989733}"/>
                </a:ext>
              </a:extLst>
            </p:cNvPr>
            <p:cNvSpPr/>
            <p:nvPr/>
          </p:nvSpPr>
          <p:spPr>
            <a:xfrm>
              <a:off x="4716181" y="692120"/>
              <a:ext cx="359539" cy="226802"/>
            </a:xfrm>
            <a:prstGeom prst="roundRect">
              <a:avLst/>
            </a:prstGeom>
            <a:solidFill>
              <a:srgbClr val="2B3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BF4ED300-B9F0-669B-3555-E4208C5F15EC}"/>
                </a:ext>
              </a:extLst>
            </p:cNvPr>
            <p:cNvSpPr/>
            <p:nvPr/>
          </p:nvSpPr>
          <p:spPr bwMode="auto">
            <a:xfrm>
              <a:off x="4663668" y="567812"/>
              <a:ext cx="618853" cy="3635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200000"/>
                </a:lnSpc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n-ea"/>
                </a:rPr>
                <a:t>반주</a:t>
              </a:r>
              <a:endParaRPr lang="en-US" altLang="ko-KR" sz="11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0C7D80FF-15DD-013F-A51E-CB24A675E22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463009" y="736858"/>
            <a:ext cx="5406031" cy="5338902"/>
          </a:xfrm>
          <a:prstGeom prst="rect">
            <a:avLst/>
          </a:prstGeom>
        </p:spPr>
      </p:pic>
      <p:pic>
        <p:nvPicPr>
          <p:cNvPr id="3" name="[아침나라 중음①]_1단원_교과서_22쪽_바다 친구_노래">
            <a:hlinkClick r:id="" action="ppaction://media"/>
            <a:extLst>
              <a:ext uri="{FF2B5EF4-FFF2-40B4-BE49-F238E27FC236}">
                <a16:creationId xmlns:a16="http://schemas.microsoft.com/office/drawing/2014/main" id="{31A4C3A2-A5ED-1341-FC80-DEE6AD8E6C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37358" y="818307"/>
            <a:ext cx="407938" cy="407938"/>
          </a:xfrm>
          <a:prstGeom prst="rect">
            <a:avLst/>
          </a:prstGeom>
        </p:spPr>
      </p:pic>
      <p:pic>
        <p:nvPicPr>
          <p:cNvPr id="4" name="[아침나라 중음①]_1단원_교과서_23쪽_바다친구_반주_70">
            <a:hlinkClick r:id="" action="ppaction://media"/>
            <a:extLst>
              <a:ext uri="{FF2B5EF4-FFF2-40B4-BE49-F238E27FC236}">
                <a16:creationId xmlns:a16="http://schemas.microsoft.com/office/drawing/2014/main" id="{71BE0183-B257-8B59-1C19-BB5C76573E5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37358" y="1852792"/>
            <a:ext cx="407938" cy="40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000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1F8D5-4715-09E0-8D75-ABB6B1DD3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">
            <a:extLst>
              <a:ext uri="{FF2B5EF4-FFF2-40B4-BE49-F238E27FC236}">
                <a16:creationId xmlns:a16="http://schemas.microsoft.com/office/drawing/2014/main" id="{2C0F8B44-0F30-E5E0-8390-2BAA0BEDD2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08908" y="874202"/>
            <a:ext cx="7200000" cy="2914740"/>
          </a:xfrm>
          <a:prstGeom prst="rect">
            <a:avLst/>
          </a:prstGeom>
        </p:spPr>
        <p:txBody>
          <a:bodyPr/>
          <a:lstStyle/>
          <a:p>
            <a:pPr indent="0">
              <a:lnSpc>
                <a:spcPct val="200000"/>
              </a:lnSpc>
              <a:buNone/>
            </a:pPr>
            <a:r>
              <a:rPr kumimoji="1" lang="ko-KR" altLang="en-US" sz="2000" b="0" dirty="0" err="1">
                <a:solidFill>
                  <a:schemeClr val="tx1"/>
                </a:solidFill>
                <a:latin typeface="+mn-ea"/>
                <a:ea typeface="+mn-ea"/>
              </a:rPr>
              <a:t>내림나장조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</a:p>
          <a:p>
            <a:pPr indent="0">
              <a:lnSpc>
                <a:spcPct val="2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    박자</a:t>
            </a:r>
            <a:endParaRPr kumimoji="1" lang="en-US" altLang="ko-KR" sz="2000" b="0" dirty="0">
              <a:solidFill>
                <a:schemeClr val="tx1"/>
              </a:solidFill>
              <a:latin typeface="+mn-ea"/>
              <a:ea typeface="+mn-ea"/>
            </a:endParaRPr>
          </a:p>
          <a:p>
            <a:pPr indent="0">
              <a:lnSpc>
                <a:spcPct val="2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굿거리장단 빠르기</a:t>
            </a:r>
            <a:endParaRPr kumimoji="1" lang="en-US" altLang="ko-KR" sz="2000" b="0" dirty="0">
              <a:solidFill>
                <a:schemeClr val="tx1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indent="0">
              <a:lnSpc>
                <a:spcPct val="2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</a:rPr>
              <a:t>제창</a:t>
            </a:r>
            <a:endParaRPr kumimoji="1" lang="en-US" altLang="ko-KR" sz="20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24CC9AE-A465-0222-48E8-89EB2529D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kumimoji="1" lang="ko-KR" altLang="en-US" dirty="0"/>
              <a:t>악곡 특징 이해하기</a:t>
            </a:r>
          </a:p>
        </p:txBody>
      </p:sp>
      <p:sp>
        <p:nvSpPr>
          <p:cNvPr id="12" name="텍스트 개체 틀 1">
            <a:extLst>
              <a:ext uri="{FF2B5EF4-FFF2-40B4-BE49-F238E27FC236}">
                <a16:creationId xmlns:a16="http://schemas.microsoft.com/office/drawing/2014/main" id="{C71B3546-6E1E-7F38-920A-7ED354876F3E}"/>
              </a:ext>
            </a:extLst>
          </p:cNvPr>
          <p:cNvSpPr txBox="1">
            <a:spLocks/>
          </p:cNvSpPr>
          <p:nvPr/>
        </p:nvSpPr>
        <p:spPr>
          <a:xfrm>
            <a:off x="900000" y="875951"/>
            <a:ext cx="1388809" cy="3024997"/>
          </a:xfrm>
          <a:prstGeom prst="rect">
            <a:avLst/>
          </a:prstGeom>
        </p:spPr>
        <p:txBody>
          <a:bodyPr lIns="0" tIns="0" rIns="0" bIns="0"/>
          <a:lstStyle>
            <a:lvl1pPr marL="0" indent="-1440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조성</a:t>
            </a:r>
            <a:r>
              <a:rPr kumimoji="1" lang="en-US" altLang="ko-KR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박자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빠르기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연주 형태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악곡 해설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3" name="텍스트 개체 틀 1">
            <a:extLst>
              <a:ext uri="{FF2B5EF4-FFF2-40B4-BE49-F238E27FC236}">
                <a16:creationId xmlns:a16="http://schemas.microsoft.com/office/drawing/2014/main" id="{EDB85CA9-D89C-2432-358C-776FE1B4C580}"/>
              </a:ext>
            </a:extLst>
          </p:cNvPr>
          <p:cNvSpPr txBox="1">
            <a:spLocks/>
          </p:cNvSpPr>
          <p:nvPr/>
        </p:nvSpPr>
        <p:spPr>
          <a:xfrm>
            <a:off x="2708908" y="3547078"/>
            <a:ext cx="8924085" cy="2592419"/>
          </a:xfrm>
          <a:prstGeom prst="rect">
            <a:avLst/>
          </a:prstGeom>
        </p:spPr>
        <p:txBody>
          <a:bodyPr lIns="0" tIns="0" rIns="0" bIns="0"/>
          <a:lstStyle>
            <a:lvl1pPr marL="0" indent="-1440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이 노래는 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2018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년 국립국악원에서 주관한 창작 국악 </a:t>
            </a:r>
            <a:r>
              <a:rPr kumimoji="1" lang="ko-KR" altLang="en-US" sz="2000" b="0" dirty="0" err="1">
                <a:solidFill>
                  <a:schemeClr val="tx1"/>
                </a:solidFill>
                <a:latin typeface="+mn-ea"/>
                <a:ea typeface="+mn-ea"/>
              </a:rPr>
              <a:t>동요제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 우수상 </a:t>
            </a:r>
            <a:r>
              <a:rPr kumimoji="1" lang="ko-KR" altLang="en-US" sz="2000" b="0" dirty="0" err="1">
                <a:solidFill>
                  <a:schemeClr val="tx1"/>
                </a:solidFill>
                <a:latin typeface="+mn-ea"/>
                <a:ea typeface="+mn-ea"/>
              </a:rPr>
              <a:t>수상곡이다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. 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파도가 친구 같다고 표현한 동시에서 영감을 받아 작곡되었다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4AC9089-788D-16DE-D996-E3BF99D0DB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08909" y="1609137"/>
            <a:ext cx="369916" cy="4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3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213463B-C3AC-E2BA-1369-4F16E27DBD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ko-KR" altLang="en-US" dirty="0"/>
              <a:t>굿거리장단 알아보기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EB3CB3-DE72-A9FC-7F9F-ADB014D02CBA}"/>
              </a:ext>
            </a:extLst>
          </p:cNvPr>
          <p:cNvSpPr txBox="1"/>
          <p:nvPr/>
        </p:nvSpPr>
        <p:spPr>
          <a:xfrm>
            <a:off x="1069564" y="826524"/>
            <a:ext cx="7141278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/>
              <a:t>◆ 무릎장단으로 치며 장단을 익혀보자</a:t>
            </a:r>
            <a:r>
              <a:rPr lang="en-US" altLang="ko-KR" sz="1400" dirty="0"/>
              <a:t>.</a:t>
            </a:r>
          </a:p>
        </p:txBody>
      </p:sp>
      <p:pic>
        <p:nvPicPr>
          <p:cNvPr id="59" name="그림 58" descr="도표, 라인이(가) 표시된 사진&#10;&#10;자동 생성된 설명">
            <a:extLst>
              <a:ext uri="{FF2B5EF4-FFF2-40B4-BE49-F238E27FC236}">
                <a16:creationId xmlns:a16="http://schemas.microsoft.com/office/drawing/2014/main" id="{ECAB89DB-8C96-EDAC-1916-EC3C29390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33" y="2435150"/>
            <a:ext cx="6465866" cy="248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6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3DAB1DE-9520-7AB2-6B20-C43C62C11D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바다와 해양 오염에 대해 알아보기 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821A01-D485-61DC-8B0B-2A92DF58D429}"/>
              </a:ext>
            </a:extLst>
          </p:cNvPr>
          <p:cNvSpPr txBox="1"/>
          <p:nvPr/>
        </p:nvSpPr>
        <p:spPr>
          <a:xfrm>
            <a:off x="4064207" y="1347887"/>
            <a:ext cx="5655290" cy="41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>
                <a:latin typeface="+mn-ea"/>
                <a:cs typeface="Times New Roman" panose="02020603050405020304" pitchFamily="18" charset="0"/>
              </a:rPr>
              <a:t>물고기나 소금 등 다양한 수산 자원 제공</a:t>
            </a:r>
            <a:endParaRPr lang="en-US" altLang="ko-KR" sz="16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63739E6F-D675-074A-1BF0-BDC08724DF8E}"/>
              </a:ext>
            </a:extLst>
          </p:cNvPr>
          <p:cNvSpPr/>
          <p:nvPr/>
        </p:nvSpPr>
        <p:spPr>
          <a:xfrm>
            <a:off x="1362008" y="1406769"/>
            <a:ext cx="2564157" cy="357899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</a:rPr>
              <a:t>바다가 우리에게 미치는 영향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21E767-5ADD-1222-B0E7-ED1F8D113CC7}"/>
              </a:ext>
            </a:extLst>
          </p:cNvPr>
          <p:cNvSpPr txBox="1"/>
          <p:nvPr/>
        </p:nvSpPr>
        <p:spPr>
          <a:xfrm>
            <a:off x="4064207" y="1802233"/>
            <a:ext cx="5655290" cy="41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아름다운 경치 제공</a:t>
            </a:r>
            <a:endParaRPr lang="en-US" altLang="ko-KR" sz="16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B732D4-D3C3-7C17-9045-01B3060BEB69}"/>
              </a:ext>
            </a:extLst>
          </p:cNvPr>
          <p:cNvSpPr txBox="1"/>
          <p:nvPr/>
        </p:nvSpPr>
        <p:spPr>
          <a:xfrm>
            <a:off x="4064207" y="2256579"/>
            <a:ext cx="5655290" cy="41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지구의 온도를 조절하는 역할</a:t>
            </a:r>
            <a:endParaRPr lang="en-US" altLang="ko-KR" sz="16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8622DA-77A9-5823-344B-FBBC93910E8D}"/>
              </a:ext>
            </a:extLst>
          </p:cNvPr>
          <p:cNvSpPr txBox="1"/>
          <p:nvPr/>
        </p:nvSpPr>
        <p:spPr>
          <a:xfrm>
            <a:off x="4064206" y="3191169"/>
            <a:ext cx="7611979" cy="271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플라스틱 쓰레기들이 무분별하게 바다로 흘러가 바다거북을 비롯한 여러 동물들이 죽어가고 있다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. 1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년에 바다로 흘러 들어가는 플라스틱 쓰레기는 약 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800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만 톤에 해당되며 호주 </a:t>
            </a:r>
            <a:r>
              <a:rPr lang="ko-KR" altLang="en-US" sz="1400" dirty="0" err="1">
                <a:latin typeface="+mn-ea"/>
                <a:cs typeface="Times New Roman" panose="02020603050405020304" pitchFamily="18" charset="0"/>
              </a:rPr>
              <a:t>연방과학산업연구기구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(CSIRO)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의 연구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(2024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년 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월 기준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)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에 의하면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전 세계 해저에 최소 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300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만 톤에서 최대 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1,100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만 톤의 플라스틱 쓰레기가 쌓여 있는 것으로 추정된다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. 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이는 해양 플라스틱의 약 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54%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가 수심 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200m 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이상의 심해 바닥에 가라앉아 있는 것으로 밝혀졌다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. 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해변에서 발견된 참고래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en-US" sz="1400" dirty="0" err="1">
                <a:latin typeface="+mn-ea"/>
                <a:cs typeface="Times New Roman" panose="02020603050405020304" pitchFamily="18" charset="0"/>
              </a:rPr>
              <a:t>상괭이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 등 대형 해양 동물 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12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마리를 조사한 결과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모두의 소화기관에서 미세플라스틱이 검출되었다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. 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국내 해역에 서식하는 해양생물들도 미세플라스틱 오염에 노출되어 있는 것으로 드러났다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8471EF0E-EC36-CA2B-E7B7-ED7DBEF6440E}"/>
              </a:ext>
            </a:extLst>
          </p:cNvPr>
          <p:cNvSpPr/>
          <p:nvPr/>
        </p:nvSpPr>
        <p:spPr>
          <a:xfrm>
            <a:off x="1362008" y="3250050"/>
            <a:ext cx="2564157" cy="357899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</a:rPr>
              <a:t>해양 오염</a:t>
            </a:r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4D04F938-0940-B792-C1DD-21CABAF3A217}"/>
              </a:ext>
            </a:extLst>
          </p:cNvPr>
          <p:cNvCxnSpPr/>
          <p:nvPr/>
        </p:nvCxnSpPr>
        <p:spPr>
          <a:xfrm>
            <a:off x="10224655" y="5102736"/>
            <a:ext cx="1112626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787BA7DB-A065-0D60-9D76-ED99D91C2247}"/>
              </a:ext>
            </a:extLst>
          </p:cNvPr>
          <p:cNvSpPr/>
          <p:nvPr/>
        </p:nvSpPr>
        <p:spPr>
          <a:xfrm>
            <a:off x="7519821" y="5531161"/>
            <a:ext cx="3772699" cy="5115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미세플라스틱</a:t>
            </a:r>
            <a:r>
              <a:rPr lang="en-US" altLang="ko-KR" sz="1100" dirty="0"/>
              <a:t>: </a:t>
            </a:r>
            <a:r>
              <a:rPr lang="ko-KR" altLang="en-US" sz="1100" dirty="0"/>
              <a:t>플라스틱이 분해되는 과정에서 생성되는 아주 작은 크기의 플라스틱 조각</a:t>
            </a:r>
          </a:p>
        </p:txBody>
      </p:sp>
    </p:spTree>
    <p:extLst>
      <p:ext uri="{BB962C8B-B14F-4D97-AF65-F5344CB8AC3E}">
        <p14:creationId xmlns:p14="http://schemas.microsoft.com/office/powerpoint/2010/main" val="29978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3DAB1DE-9520-7AB2-6B20-C43C62C11D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해양 오염 방지하기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8622DA-77A9-5823-344B-FBBC93910E8D}"/>
              </a:ext>
            </a:extLst>
          </p:cNvPr>
          <p:cNvSpPr txBox="1"/>
          <p:nvPr/>
        </p:nvSpPr>
        <p:spPr>
          <a:xfrm>
            <a:off x="1173935" y="767689"/>
            <a:ext cx="7611979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◆ 해양 오염을 줄이고 바다를 지키는 방법은 무엇인지 생각해 보자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8471EF0E-EC36-CA2B-E7B7-ED7DBEF6440E}"/>
              </a:ext>
            </a:extLst>
          </p:cNvPr>
          <p:cNvSpPr/>
          <p:nvPr/>
        </p:nvSpPr>
        <p:spPr>
          <a:xfrm>
            <a:off x="1432347" y="3433563"/>
            <a:ext cx="1822406" cy="298846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tx1"/>
                </a:solidFill>
              </a:rPr>
              <a:t>생활 속의 실천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77477-C8E3-05A8-F68C-913EE426FFF6}"/>
              </a:ext>
            </a:extLst>
          </p:cNvPr>
          <p:cNvSpPr txBox="1"/>
          <p:nvPr/>
        </p:nvSpPr>
        <p:spPr>
          <a:xfrm>
            <a:off x="3395429" y="3429000"/>
            <a:ext cx="2883877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  <a:cs typeface="Times New Roman" panose="02020603050405020304" pitchFamily="18" charset="0"/>
              </a:rPr>
              <a:t>플라스틱 또는 일회용품 사용 줄이기</a:t>
            </a:r>
            <a:endParaRPr lang="en-US" altLang="ko-KR" sz="12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AAB98-9763-98F9-E9D5-058A12079467}"/>
              </a:ext>
            </a:extLst>
          </p:cNvPr>
          <p:cNvSpPr txBox="1"/>
          <p:nvPr/>
        </p:nvSpPr>
        <p:spPr>
          <a:xfrm>
            <a:off x="3395429" y="3895791"/>
            <a:ext cx="2883877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  <a:cs typeface="Times New Roman" panose="02020603050405020304" pitchFamily="18" charset="0"/>
              </a:rPr>
              <a:t>물 아껴 쓰기</a:t>
            </a:r>
            <a:endParaRPr lang="en-US" altLang="ko-KR" sz="12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D48A6-2308-36C4-BBA2-5B832D2FE487}"/>
              </a:ext>
            </a:extLst>
          </p:cNvPr>
          <p:cNvSpPr txBox="1"/>
          <p:nvPr/>
        </p:nvSpPr>
        <p:spPr>
          <a:xfrm>
            <a:off x="3395429" y="4367646"/>
            <a:ext cx="2883877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  <a:cs typeface="Times New Roman" panose="02020603050405020304" pitchFamily="18" charset="0"/>
              </a:rPr>
              <a:t>쓰레기 아무 곳에 버리지 않기</a:t>
            </a:r>
            <a:endParaRPr lang="en-US" altLang="ko-KR" sz="12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47359-8343-3E22-EE26-203D407DAC7D}"/>
              </a:ext>
            </a:extLst>
          </p:cNvPr>
          <p:cNvSpPr txBox="1"/>
          <p:nvPr/>
        </p:nvSpPr>
        <p:spPr>
          <a:xfrm>
            <a:off x="3395428" y="4839501"/>
            <a:ext cx="2883877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  <a:cs typeface="Times New Roman" panose="02020603050405020304" pitchFamily="18" charset="0"/>
              </a:rPr>
              <a:t>폐기물 분리수거하기</a:t>
            </a:r>
            <a:endParaRPr lang="en-US" altLang="ko-KR" sz="12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88DB172-A74E-7957-C5CD-BE07BCF8B307}"/>
              </a:ext>
            </a:extLst>
          </p:cNvPr>
          <p:cNvSpPr/>
          <p:nvPr/>
        </p:nvSpPr>
        <p:spPr>
          <a:xfrm>
            <a:off x="1432347" y="1713742"/>
            <a:ext cx="1822406" cy="594318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</a:rPr>
              <a:t>지역 자치단체 및 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algn="ctr"/>
            <a:r>
              <a:rPr lang="ko-KR" altLang="en-US" sz="1200" dirty="0">
                <a:solidFill>
                  <a:schemeClr val="tx1"/>
                </a:solidFill>
              </a:rPr>
              <a:t>정부의 노력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305427-7247-3C1D-C838-B39BC5A436EB}"/>
              </a:ext>
            </a:extLst>
          </p:cNvPr>
          <p:cNvSpPr txBox="1"/>
          <p:nvPr/>
        </p:nvSpPr>
        <p:spPr>
          <a:xfrm>
            <a:off x="3395428" y="1759247"/>
            <a:ext cx="7611979" cy="8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  <a:cs typeface="Times New Roman" panose="02020603050405020304" pitchFamily="18" charset="0"/>
              </a:rPr>
              <a:t>부산에서는 해양 쓰레기 수거를 위해 로봇을 투입하는 등 다양한 노력이 진행되고 있다</a:t>
            </a:r>
            <a:r>
              <a:rPr lang="en-US" altLang="ko-KR" sz="1200" dirty="0">
                <a:latin typeface="+mn-ea"/>
                <a:cs typeface="Times New Roman" panose="02020603050405020304" pitchFamily="18" charset="0"/>
              </a:rPr>
              <a:t>. </a:t>
            </a:r>
            <a:r>
              <a:rPr lang="ko-KR" altLang="en-US" sz="1200" dirty="0">
                <a:latin typeface="+mn-ea"/>
                <a:cs typeface="Times New Roman" panose="02020603050405020304" pitchFamily="18" charset="0"/>
              </a:rPr>
              <a:t>특히 기름 방제 작업용으로 제작된 로봇을 개조하여 한 번에 최대 </a:t>
            </a:r>
            <a:r>
              <a:rPr lang="en-US" altLang="ko-KR" sz="1200" dirty="0">
                <a:latin typeface="+mn-ea"/>
                <a:cs typeface="Times New Roman" panose="02020603050405020304" pitchFamily="18" charset="0"/>
              </a:rPr>
              <a:t>500kg</a:t>
            </a:r>
            <a:r>
              <a:rPr lang="ko-KR" altLang="en-US" sz="1200" dirty="0">
                <a:latin typeface="+mn-ea"/>
                <a:cs typeface="Times New Roman" panose="02020603050405020304" pitchFamily="18" charset="0"/>
              </a:rPr>
              <a:t>의 쓰레기를 수거할 수 있도록 활용하고 있다</a:t>
            </a:r>
            <a:r>
              <a:rPr lang="en-US" altLang="ko-KR" sz="1200" dirty="0">
                <a:latin typeface="+mn-ea"/>
                <a:cs typeface="Times New Roman" panose="02020603050405020304" pitchFamily="18" charset="0"/>
              </a:rPr>
              <a:t>. </a:t>
            </a:r>
            <a:r>
              <a:rPr lang="ko-KR" altLang="en-US" sz="1200" dirty="0">
                <a:latin typeface="+mn-ea"/>
                <a:cs typeface="Times New Roman" panose="02020603050405020304" pitchFamily="18" charset="0"/>
              </a:rPr>
              <a:t>정부에서는 법적 규제를 강화하여 플라스틱 생산 및 사용에 대해 규제하고 불법 쓰레기 투기의 처벌을 강화하고 있다</a:t>
            </a:r>
            <a:r>
              <a:rPr lang="en-US" altLang="ko-KR" sz="1200" dirty="0">
                <a:latin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76CC3E1-E349-9191-3874-683E910DC275}"/>
              </a:ext>
            </a:extLst>
          </p:cNvPr>
          <p:cNvSpPr/>
          <p:nvPr/>
        </p:nvSpPr>
        <p:spPr>
          <a:xfrm>
            <a:off x="7321595" y="3836799"/>
            <a:ext cx="3900587" cy="93358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우리가 할 수 있는 것은</a:t>
            </a:r>
            <a:endParaRPr lang="en-US" altLang="ko-KR" sz="1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ko-KR" altLang="en-US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또 무엇이 있을까</a:t>
            </a:r>
            <a:r>
              <a:rPr lang="en-US" altLang="ko-KR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?</a:t>
            </a:r>
            <a:endParaRPr lang="ko-KR" altLang="en-US" sz="1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8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EC478A-3CD7-A02B-8D55-90F2D6D61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6000" y="3181920"/>
            <a:ext cx="7200000" cy="553998"/>
          </a:xfrm>
        </p:spPr>
        <p:txBody>
          <a:bodyPr/>
          <a:lstStyle/>
          <a:p>
            <a:r>
              <a:rPr kumimoji="1" lang="ko-KR" altLang="en-US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 감사합니다</a:t>
            </a:r>
            <a:r>
              <a:rPr kumimoji="1" lang="en-US" altLang="ko-KR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kumimoji="1" lang="ko-KR" altLang="en-US" dirty="0">
              <a:ln w="19050">
                <a:noFill/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6706F-102F-5CDF-7ED5-A86108431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00" y="2821920"/>
            <a:ext cx="5040000" cy="25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5612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내지 마스터">
  <a:themeElements>
    <a:clrScheme name="기류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3179</TotalTime>
  <Words>322</Words>
  <Application>Microsoft Office PowerPoint</Application>
  <PresentationFormat>와이드스크린</PresentationFormat>
  <Paragraphs>47</Paragraphs>
  <Slides>8</Slides>
  <Notes>2</Notes>
  <HiddenSlides>0</HiddenSlides>
  <MMClips>2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맑은 고딕</vt:lpstr>
      <vt:lpstr>Arial</vt:lpstr>
      <vt:lpstr>NanumGothicExtraBold</vt:lpstr>
      <vt:lpstr>나눔고딕</vt:lpstr>
      <vt:lpstr>Spoqa Han Sans Neo</vt:lpstr>
      <vt:lpstr>표지 마스터</vt:lpstr>
      <vt:lpstr>내지 마스터</vt:lpstr>
      <vt:lpstr>뒤표지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아침나라</dc:creator>
  <cp:lastModifiedBy>황근식</cp:lastModifiedBy>
  <cp:revision>169</cp:revision>
  <dcterms:created xsi:type="dcterms:W3CDTF">2024-07-03T01:17:18Z</dcterms:created>
  <dcterms:modified xsi:type="dcterms:W3CDTF">2025-03-20T09:14:26Z</dcterms:modified>
</cp:coreProperties>
</file>