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0"/>
  </p:notesMasterIdLst>
  <p:sldIdLst>
    <p:sldId id="292" r:id="rId5"/>
    <p:sldId id="299" r:id="rId6"/>
    <p:sldId id="296" r:id="rId7"/>
    <p:sldId id="305" r:id="rId8"/>
    <p:sldId id="303" r:id="rId9"/>
    <p:sldId id="304" r:id="rId10"/>
    <p:sldId id="306" r:id="rId11"/>
    <p:sldId id="307" r:id="rId12"/>
    <p:sldId id="309" r:id="rId13"/>
    <p:sldId id="310" r:id="rId14"/>
    <p:sldId id="308" r:id="rId15"/>
    <p:sldId id="313" r:id="rId16"/>
    <p:sldId id="312" r:id="rId17"/>
    <p:sldId id="311" r:id="rId18"/>
    <p:sldId id="295" r:id="rId19"/>
  </p:sldIdLst>
  <p:sldSz cx="12192000" cy="6858000"/>
  <p:notesSz cx="6858000" cy="9144000"/>
  <p:embeddedFontLst>
    <p:embeddedFont>
      <p:font typeface="NanumGothicExtraBold" pitchFamily="2" charset="-127"/>
      <p:bold r:id="rId21"/>
    </p:embeddedFont>
    <p:embeddedFont>
      <p:font typeface="나눔고딕" pitchFamily="2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82FA"/>
    <a:srgbClr val="FFC5F8"/>
    <a:srgbClr val="CC99FF"/>
    <a:srgbClr val="EDC9FF"/>
    <a:srgbClr val="FEC306"/>
    <a:srgbClr val="DF5327"/>
    <a:srgbClr val="7030A0"/>
    <a:srgbClr val="F69200"/>
    <a:srgbClr val="DCB9FF"/>
    <a:srgbClr val="E6B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청소년을 위한 관현악 입문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64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48225-7B71-1F3F-8774-C38E762D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526C59D-15F6-2425-CFA9-3D8E21A48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6F6E397-A56B-0B1F-FD60-62275DDD3B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9E427F0-D8B7-582F-1A5E-E106F5883480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rgbClr val="9C82FA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err="1"/>
              <a:t>젬베</a:t>
            </a:r>
            <a:endParaRPr lang="ko-KR" altLang="en-US" sz="6000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F4263596-A628-B159-810D-FEADECD415F6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rgbClr val="9C82FA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chemeClr val="tx1"/>
                </a:solidFill>
              </a:rPr>
              <a:t>무율</a:t>
            </a:r>
            <a:r>
              <a:rPr lang="ko-KR" altLang="en-US" sz="6000" dirty="0" err="1">
                <a:solidFill>
                  <a:schemeClr val="tx1"/>
                </a:solidFill>
              </a:rPr>
              <a:t>타악기</a:t>
            </a:r>
            <a:endParaRPr lang="ko-KR" alt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9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EA391-6F9E-8AB5-E28F-EDA8804DE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00983B-A979-4666-4E4A-BF1196194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8B7B8C0-4D8F-6675-A9A0-841471767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B954D2FD-E910-BFAF-E0FF-F3FF0363787A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err="1"/>
              <a:t>우쿨렐레</a:t>
            </a:r>
            <a:endParaRPr lang="ko-KR" altLang="en-US" sz="6000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4CDA1A17-A8BA-02FA-54AB-92221ADC97CF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chemeClr val="tx1"/>
                </a:solidFill>
              </a:rPr>
              <a:t>현악기</a:t>
            </a:r>
          </a:p>
        </p:txBody>
      </p:sp>
    </p:spTree>
    <p:extLst>
      <p:ext uri="{BB962C8B-B14F-4D97-AF65-F5344CB8AC3E}">
        <p14:creationId xmlns:p14="http://schemas.microsoft.com/office/powerpoint/2010/main" val="3767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58BEB-9181-7B45-9549-C2D8A8C82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23AF4DC-B28A-F4D9-F5CC-6662CF070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BC1AB91-E4C6-E035-D528-7A404691C6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8E93DA99-70C3-D267-3281-3607230B7D01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rgbClr val="FFC5F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/>
              <a:t>트롬본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BBD2FC50-760A-1D69-C87D-5BBB258E9817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rgbClr val="FFC5F8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chemeClr val="tx1"/>
                </a:solidFill>
              </a:rPr>
              <a:t>금관악기</a:t>
            </a:r>
            <a:endParaRPr lang="ko-KR" alt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3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BD5AB-7FDC-5E9C-58D9-A110F640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5EE494-376D-E2DC-742C-76E4D8310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6BCAE2B-A4C1-C4CA-B227-F0C9692369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74059E04-18B9-F78B-6FC2-DBD2A918A385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/>
              <a:t>마림바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A57CE059-DDDC-A541-3D88-52DE652D54A6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err="1">
                <a:solidFill>
                  <a:schemeClr val="tx1"/>
                </a:solidFill>
              </a:rPr>
              <a:t>유율</a:t>
            </a:r>
            <a:r>
              <a:rPr lang="ko-KR" altLang="en-US" sz="6000" dirty="0" err="1">
                <a:solidFill>
                  <a:schemeClr val="tx1"/>
                </a:solidFill>
              </a:rPr>
              <a:t>타악기</a:t>
            </a:r>
            <a:endParaRPr lang="ko-KR" alt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7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03903-2515-8FCE-FBD5-B4EB14FE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E5DB16-EEE0-438C-F6B9-3A40BE265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493840C-5E4B-8CC7-9D94-A87FDD8ECC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DDF4D20A-DF2E-542C-36CF-169D65470CEC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/>
              <a:t>피콜로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68A83306-9097-678C-AB17-F2FB6B07B68A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chemeClr val="tx1"/>
                </a:solidFill>
              </a:rPr>
              <a:t>목관악기</a:t>
            </a:r>
          </a:p>
        </p:txBody>
      </p:sp>
    </p:spTree>
    <p:extLst>
      <p:ext uri="{BB962C8B-B14F-4D97-AF65-F5344CB8AC3E}">
        <p14:creationId xmlns:p14="http://schemas.microsoft.com/office/powerpoint/2010/main" val="262729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악기별 특징과 음색을 느끼며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감상할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《</a:t>
            </a:r>
            <a:r>
              <a:rPr kumimoji="1" lang="ko-KR" altLang="en-US" dirty="0"/>
              <a:t>청소년을 위한 관현악 입문</a:t>
            </a:r>
            <a:r>
              <a:rPr kumimoji="1" lang="en-US" altLang="ko-KR" dirty="0"/>
              <a:t>》 </a:t>
            </a:r>
            <a:r>
              <a:rPr kumimoji="1" lang="ko-KR" altLang="en-US" dirty="0"/>
              <a:t>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377314" y="1284905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청소년 음악 교육을 위해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1945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년에 작곡됐다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영국 정부에서 청소년 시청각 교육용으로 만든 교육 영화 「오케스트라의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악기」에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쓰였으며 연주회용으로 많이 연주된다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퍼셀의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모음곡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압델라자르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’ 중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마디를 토대로 작곡되었으며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악기의 특징과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악기군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악기별 연주 순서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악기의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음색적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특징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형식에 대한 내용을 포함하고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해설 뒤에 곧바로 악기들의 연주가 이어져 오케스트라 악기를 학습하는 데 효과적이다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66BF95B-E868-8630-65DD-B80301339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393" y="2922456"/>
            <a:ext cx="7302137" cy="2948068"/>
          </a:xfrm>
          <a:prstGeom prst="rect">
            <a:avLst/>
          </a:prstGeom>
        </p:spPr>
      </p:pic>
      <p:pic>
        <p:nvPicPr>
          <p:cNvPr id="10" name="[아침나라 중음②]_3단원_교과서_64쪽_청소년을 위한 관현악 입문_브리튼의 푸가_음원편집">
            <a:hlinkClick r:id="" action="ppaction://media"/>
            <a:extLst>
              <a:ext uri="{FF2B5EF4-FFF2-40B4-BE49-F238E27FC236}">
                <a16:creationId xmlns:a16="http://schemas.microsoft.com/office/drawing/2014/main" id="{B9C7A0FB-FFBF-C765-1EBC-5E4DD6BC5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31530" y="5169484"/>
            <a:ext cx="425692" cy="425692"/>
          </a:xfrm>
          <a:prstGeom prst="rect">
            <a:avLst/>
          </a:prstGeom>
        </p:spPr>
      </p:pic>
      <p:pic>
        <p:nvPicPr>
          <p:cNvPr id="12" name="[아침나라 중음②]_3단원_교과서_64쪽_청소년을 위한 관현악 입문_퍼셀의 주제_음원편집">
            <a:hlinkClick r:id="" action="ppaction://media"/>
            <a:extLst>
              <a:ext uri="{FF2B5EF4-FFF2-40B4-BE49-F238E27FC236}">
                <a16:creationId xmlns:a16="http://schemas.microsoft.com/office/drawing/2014/main" id="{3B2EBA1F-9576-7F13-0273-2E9040EAD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5706" y="3589286"/>
            <a:ext cx="425692" cy="42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《</a:t>
            </a:r>
            <a:r>
              <a:rPr kumimoji="1" lang="ko-KR" altLang="en-US" dirty="0"/>
              <a:t>청소년을 위한 관현악 입문</a:t>
            </a:r>
            <a:r>
              <a:rPr kumimoji="1" lang="en-US" altLang="ko-KR" dirty="0"/>
              <a:t>》 </a:t>
            </a:r>
            <a:r>
              <a:rPr kumimoji="1" lang="ko-KR" altLang="en-US" dirty="0"/>
              <a:t>악곡의 구성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3B6E2A9-8C7A-F168-2449-B3433C925C7F}"/>
              </a:ext>
            </a:extLst>
          </p:cNvPr>
          <p:cNvSpPr txBox="1">
            <a:spLocks/>
          </p:cNvSpPr>
          <p:nvPr/>
        </p:nvSpPr>
        <p:spPr>
          <a:xfrm>
            <a:off x="867863" y="1134683"/>
            <a:ext cx="10803800" cy="69411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주제와 변주곡 그리고 푸가의 세 부분으로 나뉜다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악기군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별로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퍼셀의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주제를 연주하는 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악기별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개의 변주로 이루어진 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주제에 대한 푸가를 악기별로 연주하고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퍼셀의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주제를 느리게 연주하는 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부로 구성되어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F68E1B9-0022-98C4-076F-BEBDE2795FAB}"/>
              </a:ext>
            </a:extLst>
          </p:cNvPr>
          <p:cNvSpPr/>
          <p:nvPr/>
        </p:nvSpPr>
        <p:spPr>
          <a:xfrm>
            <a:off x="1151491" y="2373031"/>
            <a:ext cx="2212458" cy="2970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1</a:t>
            </a:r>
            <a:r>
              <a:rPr lang="ko-KR" altLang="en-US" sz="1200" dirty="0">
                <a:solidFill>
                  <a:schemeClr val="tx1"/>
                </a:solidFill>
              </a:rPr>
              <a:t>부</a:t>
            </a:r>
            <a:r>
              <a:rPr lang="en-US" altLang="ko-KR" sz="1200" dirty="0">
                <a:solidFill>
                  <a:schemeClr val="tx1"/>
                </a:solidFill>
              </a:rPr>
              <a:t> &lt;</a:t>
            </a:r>
            <a:r>
              <a:rPr lang="ko-KR" altLang="en-US" sz="1200" dirty="0">
                <a:solidFill>
                  <a:schemeClr val="tx1"/>
                </a:solidFill>
              </a:rPr>
              <a:t>악기 분류</a:t>
            </a:r>
            <a:r>
              <a:rPr lang="en-US" altLang="ko-KR" sz="1200" dirty="0">
                <a:solidFill>
                  <a:schemeClr val="tx1"/>
                </a:solidFill>
              </a:rPr>
              <a:t>&gt;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CEAD985-25FD-1F32-A873-0891774F48F0}"/>
              </a:ext>
            </a:extLst>
          </p:cNvPr>
          <p:cNvSpPr/>
          <p:nvPr/>
        </p:nvSpPr>
        <p:spPr>
          <a:xfrm>
            <a:off x="1148188" y="2879752"/>
            <a:ext cx="2212459" cy="1866880"/>
          </a:xfrm>
          <a:prstGeom prst="roundRect">
            <a:avLst/>
          </a:prstGeom>
          <a:ln w="63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관현악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합주→목관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악기군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→금관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악기군→현악기군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→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타악기군→관현악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합주</a:t>
            </a:r>
            <a:endParaRPr kumimoji="1" lang="en-US" altLang="ko-KR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5A9CE9B-922A-B7DD-22DA-97CCC5A0975A}"/>
              </a:ext>
            </a:extLst>
          </p:cNvPr>
          <p:cNvSpPr/>
          <p:nvPr/>
        </p:nvSpPr>
        <p:spPr>
          <a:xfrm>
            <a:off x="4719797" y="2378155"/>
            <a:ext cx="2212458" cy="2970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2</a:t>
            </a:r>
            <a:r>
              <a:rPr lang="ko-KR" altLang="en-US" sz="1200" dirty="0">
                <a:solidFill>
                  <a:schemeClr val="tx1"/>
                </a:solidFill>
              </a:rPr>
              <a:t>부 </a:t>
            </a:r>
            <a:r>
              <a:rPr lang="en-US" altLang="ko-KR" sz="1200" dirty="0">
                <a:solidFill>
                  <a:schemeClr val="tx1"/>
                </a:solidFill>
              </a:rPr>
              <a:t>&lt;</a:t>
            </a:r>
            <a:r>
              <a:rPr lang="ko-KR" altLang="en-US" sz="1200" dirty="0">
                <a:solidFill>
                  <a:schemeClr val="tx1"/>
                </a:solidFill>
              </a:rPr>
              <a:t>악기별 </a:t>
            </a:r>
            <a:r>
              <a:rPr lang="en-US" altLang="ko-KR" sz="1200" dirty="0">
                <a:solidFill>
                  <a:schemeClr val="tx1"/>
                </a:solidFill>
              </a:rPr>
              <a:t>13</a:t>
            </a:r>
            <a:r>
              <a:rPr lang="ko-KR" altLang="en-US" sz="1200" dirty="0">
                <a:solidFill>
                  <a:schemeClr val="tx1"/>
                </a:solidFill>
              </a:rPr>
              <a:t>개의 변주</a:t>
            </a:r>
            <a:r>
              <a:rPr lang="en-US" altLang="ko-KR" sz="1200" dirty="0">
                <a:solidFill>
                  <a:schemeClr val="tx1"/>
                </a:solidFill>
              </a:rPr>
              <a:t>&gt;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A2B2E53-9D47-A82C-0EFD-1A88E48DD48D}"/>
              </a:ext>
            </a:extLst>
          </p:cNvPr>
          <p:cNvGrpSpPr/>
          <p:nvPr/>
        </p:nvGrpSpPr>
        <p:grpSpPr>
          <a:xfrm>
            <a:off x="4693875" y="2921100"/>
            <a:ext cx="1412978" cy="1643014"/>
            <a:chOff x="1255730" y="4776543"/>
            <a:chExt cx="1412978" cy="1643014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8E15896D-163E-B185-2134-E64025950E9E}"/>
                </a:ext>
              </a:extLst>
            </p:cNvPr>
            <p:cNvSpPr/>
            <p:nvPr/>
          </p:nvSpPr>
          <p:spPr>
            <a:xfrm>
              <a:off x="1255730" y="4776543"/>
              <a:ext cx="951895" cy="240183"/>
            </a:xfrm>
            <a:prstGeom prst="roundRect">
              <a:avLst/>
            </a:prstGeom>
            <a:ln w="6350"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 algn="ctr">
                <a:buNone/>
              </a:pP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목관악기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11" name="텍스트 개체 틀 1">
              <a:extLst>
                <a:ext uri="{FF2B5EF4-FFF2-40B4-BE49-F238E27FC236}">
                  <a16:creationId xmlns:a16="http://schemas.microsoft.com/office/drawing/2014/main" id="{43BA7BD4-29EB-6A29-9385-5445D0ED57E4}"/>
                </a:ext>
              </a:extLst>
            </p:cNvPr>
            <p:cNvSpPr txBox="1">
              <a:spLocks/>
            </p:cNvSpPr>
            <p:nvPr/>
          </p:nvSpPr>
          <p:spPr>
            <a:xfrm>
              <a:off x="1255730" y="5095157"/>
              <a:ext cx="1412978" cy="13244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1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피콜로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플루트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2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오보에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3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클라리넷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4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바순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F66549C-2F40-F52F-75A0-55AC82994445}"/>
              </a:ext>
            </a:extLst>
          </p:cNvPr>
          <p:cNvGrpSpPr/>
          <p:nvPr/>
        </p:nvGrpSpPr>
        <p:grpSpPr>
          <a:xfrm>
            <a:off x="4693875" y="4445818"/>
            <a:ext cx="1412978" cy="1618480"/>
            <a:chOff x="4031585" y="4776543"/>
            <a:chExt cx="1412978" cy="161848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DE39F76-4879-03A2-47FB-E15B073BE863}"/>
                </a:ext>
              </a:extLst>
            </p:cNvPr>
            <p:cNvSpPr/>
            <p:nvPr/>
          </p:nvSpPr>
          <p:spPr>
            <a:xfrm>
              <a:off x="4031585" y="4776543"/>
              <a:ext cx="951895" cy="240183"/>
            </a:xfrm>
            <a:prstGeom prst="roundRect">
              <a:avLst/>
            </a:prstGeom>
            <a:ln w="6350"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 algn="ctr">
                <a:buNone/>
              </a:pP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현악기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13" name="텍스트 개체 틀 1">
              <a:extLst>
                <a:ext uri="{FF2B5EF4-FFF2-40B4-BE49-F238E27FC236}">
                  <a16:creationId xmlns:a16="http://schemas.microsoft.com/office/drawing/2014/main" id="{F5AB09F6-4311-5BEB-E8E2-EB7F657B7080}"/>
                </a:ext>
              </a:extLst>
            </p:cNvPr>
            <p:cNvSpPr txBox="1">
              <a:spLocks/>
            </p:cNvSpPr>
            <p:nvPr/>
          </p:nvSpPr>
          <p:spPr>
            <a:xfrm>
              <a:off x="4031585" y="5070623"/>
              <a:ext cx="1412978" cy="13244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5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바이올린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6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비올라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7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첼로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8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더블 베이스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9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하프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19608D3-BB1F-4EAC-32D6-D59E7AC836E4}"/>
              </a:ext>
            </a:extLst>
          </p:cNvPr>
          <p:cNvGrpSpPr/>
          <p:nvPr/>
        </p:nvGrpSpPr>
        <p:grpSpPr>
          <a:xfrm>
            <a:off x="6172185" y="2941191"/>
            <a:ext cx="1412978" cy="1620004"/>
            <a:chOff x="6535312" y="4776543"/>
            <a:chExt cx="1412978" cy="1620004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752110DE-5939-CA87-E988-548BFA65B5B5}"/>
                </a:ext>
              </a:extLst>
            </p:cNvPr>
            <p:cNvSpPr/>
            <p:nvPr/>
          </p:nvSpPr>
          <p:spPr>
            <a:xfrm>
              <a:off x="6535312" y="4776543"/>
              <a:ext cx="951895" cy="240183"/>
            </a:xfrm>
            <a:prstGeom prst="roundRect">
              <a:avLst/>
            </a:prstGeom>
            <a:ln w="6350"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 algn="ctr">
                <a:buNone/>
              </a:pPr>
              <a:r>
                <a:rPr kumimoji="1" lang="ko-KR" altLang="en-US" sz="1100" dirty="0">
                  <a:solidFill>
                    <a:schemeClr val="tx1"/>
                  </a:solidFill>
                  <a:latin typeface="+mn-ea"/>
                </a:rPr>
                <a:t>금관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악기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15" name="텍스트 개체 틀 1">
              <a:extLst>
                <a:ext uri="{FF2B5EF4-FFF2-40B4-BE49-F238E27FC236}">
                  <a16:creationId xmlns:a16="http://schemas.microsoft.com/office/drawing/2014/main" id="{6C9A19D2-892B-9868-2DCD-D983BBF75992}"/>
                </a:ext>
              </a:extLst>
            </p:cNvPr>
            <p:cNvSpPr txBox="1">
              <a:spLocks/>
            </p:cNvSpPr>
            <p:nvPr/>
          </p:nvSpPr>
          <p:spPr>
            <a:xfrm>
              <a:off x="6535312" y="5072147"/>
              <a:ext cx="1412978" cy="13244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10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호른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11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트럼펫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12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트롬본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튜바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C584AE7-B413-602B-0678-703E7863ACAF}"/>
              </a:ext>
            </a:extLst>
          </p:cNvPr>
          <p:cNvGrpSpPr/>
          <p:nvPr/>
        </p:nvGrpSpPr>
        <p:grpSpPr>
          <a:xfrm>
            <a:off x="6172185" y="4445818"/>
            <a:ext cx="1496154" cy="1625213"/>
            <a:chOff x="9012914" y="3994273"/>
            <a:chExt cx="1496154" cy="1625213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E4B722A7-0E81-A4DD-0C0D-D6F6BBE49D59}"/>
                </a:ext>
              </a:extLst>
            </p:cNvPr>
            <p:cNvSpPr/>
            <p:nvPr/>
          </p:nvSpPr>
          <p:spPr>
            <a:xfrm>
              <a:off x="9012914" y="3994273"/>
              <a:ext cx="951895" cy="240183"/>
            </a:xfrm>
            <a:prstGeom prst="roundRect">
              <a:avLst/>
            </a:prstGeom>
            <a:ln w="6350"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0" algn="ctr">
                <a:buNone/>
              </a:pPr>
              <a:r>
                <a:rPr kumimoji="1" lang="ko-KR" altLang="en-US" sz="1100" dirty="0">
                  <a:solidFill>
                    <a:schemeClr val="tx1"/>
                  </a:solidFill>
                  <a:latin typeface="+mn-ea"/>
                </a:rPr>
                <a:t>타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악기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17" name="텍스트 개체 틀 1">
              <a:extLst>
                <a:ext uri="{FF2B5EF4-FFF2-40B4-BE49-F238E27FC236}">
                  <a16:creationId xmlns:a16="http://schemas.microsoft.com/office/drawing/2014/main" id="{4EF6DE99-8AFF-4324-4B3C-A1735C8FF299}"/>
                </a:ext>
              </a:extLst>
            </p:cNvPr>
            <p:cNvSpPr txBox="1">
              <a:spLocks/>
            </p:cNvSpPr>
            <p:nvPr/>
          </p:nvSpPr>
          <p:spPr>
            <a:xfrm>
              <a:off x="9012914" y="4295086"/>
              <a:ext cx="1496154" cy="1324400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13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변주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: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팀파니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큰북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작은북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심벌즈</a:t>
              </a:r>
              <a:r>
                <a:rPr kumimoji="1" lang="en-US" altLang="ko-KR" sz="1100" b="0" dirty="0">
                  <a:solidFill>
                    <a:schemeClr val="tx1"/>
                  </a:solidFill>
                  <a:latin typeface="+mn-ea"/>
                  <a:ea typeface="+mn-ea"/>
                </a:rPr>
                <a:t>, </a:t>
              </a:r>
              <a:r>
                <a:rPr kumimoji="1" lang="ko-KR" altLang="en-US" sz="1100" b="0" dirty="0">
                  <a:solidFill>
                    <a:schemeClr val="tx1"/>
                  </a:solidFill>
                  <a:latin typeface="+mn-ea"/>
                  <a:ea typeface="+mn-ea"/>
                </a:rPr>
                <a:t>실로폰</a:t>
              </a:r>
              <a:endParaRPr kumimoji="1" lang="en-US" altLang="ko-KR" sz="11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24DEBBFE-5FA2-BEC0-6B06-FDEF66988053}"/>
              </a:ext>
            </a:extLst>
          </p:cNvPr>
          <p:cNvSpPr/>
          <p:nvPr/>
        </p:nvSpPr>
        <p:spPr>
          <a:xfrm>
            <a:off x="8288104" y="2382853"/>
            <a:ext cx="2212458" cy="2970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3</a:t>
            </a:r>
            <a:r>
              <a:rPr lang="ko-KR" altLang="en-US" sz="1200" dirty="0">
                <a:solidFill>
                  <a:schemeClr val="tx1"/>
                </a:solidFill>
              </a:rPr>
              <a:t>부 </a:t>
            </a:r>
            <a:r>
              <a:rPr lang="en-US" altLang="ko-KR" sz="1200" dirty="0">
                <a:solidFill>
                  <a:schemeClr val="tx1"/>
                </a:solidFill>
              </a:rPr>
              <a:t>&lt;</a:t>
            </a:r>
            <a:r>
              <a:rPr lang="ko-KR" altLang="en-US" sz="1200" dirty="0">
                <a:solidFill>
                  <a:schemeClr val="tx1"/>
                </a:solidFill>
              </a:rPr>
              <a:t>브리튼의 푸가와 주제</a:t>
            </a:r>
            <a:r>
              <a:rPr lang="en-US" altLang="ko-KR" sz="1200" dirty="0">
                <a:solidFill>
                  <a:schemeClr val="tx1"/>
                </a:solidFill>
              </a:rPr>
              <a:t>&gt;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3FB8325F-BB39-69C3-0631-DFE20758CDAE}"/>
              </a:ext>
            </a:extLst>
          </p:cNvPr>
          <p:cNvCxnSpPr>
            <a:cxnSpLocks/>
          </p:cNvCxnSpPr>
          <p:nvPr/>
        </p:nvCxnSpPr>
        <p:spPr>
          <a:xfrm>
            <a:off x="3855727" y="2508069"/>
            <a:ext cx="372292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5501159E-F5A1-1CBB-9468-FE3C77B12441}"/>
              </a:ext>
            </a:extLst>
          </p:cNvPr>
          <p:cNvCxnSpPr>
            <a:cxnSpLocks/>
          </p:cNvCxnSpPr>
          <p:nvPr/>
        </p:nvCxnSpPr>
        <p:spPr>
          <a:xfrm>
            <a:off x="7424033" y="2514600"/>
            <a:ext cx="372292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FEEAC38D-D6D5-4795-F7EC-6650F66A38E9}"/>
              </a:ext>
            </a:extLst>
          </p:cNvPr>
          <p:cNvSpPr/>
          <p:nvPr/>
        </p:nvSpPr>
        <p:spPr>
          <a:xfrm>
            <a:off x="1148187" y="2856918"/>
            <a:ext cx="2212459" cy="284376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악기 분류에 대한 일반적인 설명과 악기 분류별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퍼셀의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주제가 연주된다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14C976C1-F6CC-0764-8848-2578A630EA11}"/>
              </a:ext>
            </a:extLst>
          </p:cNvPr>
          <p:cNvSpPr/>
          <p:nvPr/>
        </p:nvSpPr>
        <p:spPr>
          <a:xfrm>
            <a:off x="4693874" y="2889575"/>
            <a:ext cx="2264304" cy="283374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각 변주 앞에 간단한 설명을 곁들여 목관 악기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현악기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금관 악기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타악기의 높은 음역에서 낮은 음역의 순서대로 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13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개의 변주곡이 전개된다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9CC8A867-7B5E-454E-CD59-E30EB92247CE}"/>
              </a:ext>
            </a:extLst>
          </p:cNvPr>
          <p:cNvSpPr/>
          <p:nvPr/>
        </p:nvSpPr>
        <p:spPr>
          <a:xfrm>
            <a:off x="8262181" y="2879549"/>
            <a:ext cx="2264304" cy="284376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브리튼의 주제에 의한 푸가를 변주곡과 동일한 악기 순서로 연주한다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먼저 피콜로로 시작해 금관 악기까지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퍼셀의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아름다운 선율을 연주하고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다른 악기는 브리튼의 푸가를 그대로 연주하면서 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중 푸가 형식으로 구성된다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작곡가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091FCED-5F4E-A170-59C0-440879BF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591" y="1332412"/>
            <a:ext cx="2464026" cy="2196503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396361-90C3-0211-7FFE-CFF4BB7BBA15}"/>
              </a:ext>
            </a:extLst>
          </p:cNvPr>
          <p:cNvSpPr txBox="1">
            <a:spLocks/>
          </p:cNvSpPr>
          <p:nvPr/>
        </p:nvSpPr>
        <p:spPr>
          <a:xfrm>
            <a:off x="4487093" y="1644133"/>
            <a:ext cx="6577148" cy="274654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영국 출생의 작곡가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지휘자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피아니스트이다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7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세에 피아노 곡을 작곡하였고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세에 최초의 현악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중주곡을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완성하였으며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세에 런던 왕립음악대학에 입학하였다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무렵에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브리튼은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이미 교향곡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개의 현악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중주곡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10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개의 피아노 소나타 등을 작곡하였다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화성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음색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리듬 등의 표현에 감각적인 날카로움을 보이나 불협화음이 결코 강렬하지 않고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선율도 대체로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조성적이며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화음과 오케스트레이션이 만들어 내는 음색의 대비가 그의 작품을 개성적으로 만들고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1E3E5E9E-DFE5-29A5-F10A-F2C5F9D40FBE}"/>
              </a:ext>
            </a:extLst>
          </p:cNvPr>
          <p:cNvSpPr/>
          <p:nvPr/>
        </p:nvSpPr>
        <p:spPr>
          <a:xfrm>
            <a:off x="1454849" y="3669103"/>
            <a:ext cx="2277510" cy="72157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벤자민 브리튼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(Britten, Edward Benjamin, </a:t>
            </a:r>
          </a:p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1913~1976, </a:t>
            </a:r>
            <a:r>
              <a:rPr lang="ko-KR" altLang="en-US" sz="1200" dirty="0">
                <a:solidFill>
                  <a:schemeClr val="tx1"/>
                </a:solidFill>
              </a:rPr>
              <a:t>영국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2FE174E-9FBB-2031-8C2D-39B4C7FAED1C}"/>
              </a:ext>
            </a:extLst>
          </p:cNvPr>
          <p:cNvGrpSpPr/>
          <p:nvPr/>
        </p:nvGrpSpPr>
        <p:grpSpPr>
          <a:xfrm>
            <a:off x="2124891" y="4856117"/>
            <a:ext cx="7942217" cy="1234440"/>
            <a:chOff x="1887583" y="4839789"/>
            <a:chExt cx="7942217" cy="123444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A591F35-019D-E439-C538-7C9391B3482B}"/>
                </a:ext>
              </a:extLst>
            </p:cNvPr>
            <p:cNvSpPr/>
            <p:nvPr/>
          </p:nvSpPr>
          <p:spPr>
            <a:xfrm>
              <a:off x="1887583" y="4839789"/>
              <a:ext cx="7942217" cy="1234440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C57AC9F0-2B10-6646-007B-8B0F48E084C0}"/>
                </a:ext>
              </a:extLst>
            </p:cNvPr>
            <p:cNvGrpSpPr/>
            <p:nvPr/>
          </p:nvGrpSpPr>
          <p:grpSpPr>
            <a:xfrm>
              <a:off x="1965804" y="5078233"/>
              <a:ext cx="7785775" cy="757552"/>
              <a:chOff x="2181185" y="4983479"/>
              <a:chExt cx="7785775" cy="75755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F65863-FF63-C3ED-8AEB-DFA47CE1307D}"/>
                  </a:ext>
                </a:extLst>
              </p:cNvPr>
              <p:cNvSpPr txBox="1"/>
              <p:nvPr/>
            </p:nvSpPr>
            <p:spPr>
              <a:xfrm>
                <a:off x="2181185" y="4983479"/>
                <a:ext cx="26821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100" b="1" dirty="0"/>
                  <a:t>헨리 </a:t>
                </a:r>
                <a:r>
                  <a:rPr lang="ko-KR" altLang="en-US" sz="1100" b="1" dirty="0" err="1"/>
                  <a:t>퍼셀</a:t>
                </a:r>
                <a:r>
                  <a:rPr lang="en-US" altLang="ko-KR" sz="1100" b="1" dirty="0"/>
                  <a:t>(Purcell, Henry, 1659~1695)</a:t>
                </a:r>
                <a:endParaRPr lang="ko-KR" altLang="en-US" sz="1100" b="1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4B27FB-497F-01FF-0127-903E1628DE79}"/>
                  </a:ext>
                </a:extLst>
              </p:cNvPr>
              <p:cNvSpPr txBox="1"/>
              <p:nvPr/>
            </p:nvSpPr>
            <p:spPr>
              <a:xfrm>
                <a:off x="2181185" y="5310144"/>
                <a:ext cx="7785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/>
                  <a:t>바로크 시대 영국을 대표하는 </a:t>
                </a:r>
                <a:r>
                  <a:rPr lang="ko-KR" altLang="en-US" sz="1100" dirty="0" err="1"/>
                  <a:t>오르가니스트</a:t>
                </a:r>
                <a:r>
                  <a:rPr lang="ko-KR" altLang="en-US" sz="1100" dirty="0"/>
                  <a:t> 겸 작곡가이다</a:t>
                </a:r>
                <a:r>
                  <a:rPr lang="en-US" altLang="ko-KR" sz="1100" dirty="0"/>
                  <a:t>. 18</a:t>
                </a:r>
                <a:r>
                  <a:rPr lang="ko-KR" altLang="en-US" sz="1100" dirty="0"/>
                  <a:t>세가 되던 해에 왕실 관현악단의 상임 작곡가 겸 지휘자로 재직하면서 다수의 가곡과 성악곡들을 작곡하였다</a:t>
                </a:r>
                <a:r>
                  <a:rPr lang="en-US" altLang="ko-KR" sz="1100" dirty="0"/>
                  <a:t>.</a:t>
                </a:r>
                <a:endParaRPr lang="ko-KR" alt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41944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악기군별 특징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위쪽 모서리의 한쪽은 둥글고 다른 한쪽은 잘림 1">
            <a:extLst>
              <a:ext uri="{FF2B5EF4-FFF2-40B4-BE49-F238E27FC236}">
                <a16:creationId xmlns:a16="http://schemas.microsoft.com/office/drawing/2014/main" id="{7F0311F4-BA19-E17F-8531-A8CE8916BE7B}"/>
              </a:ext>
            </a:extLst>
          </p:cNvPr>
          <p:cNvSpPr/>
          <p:nvPr/>
        </p:nvSpPr>
        <p:spPr>
          <a:xfrm>
            <a:off x="850900" y="2228850"/>
            <a:ext cx="2120900" cy="2927350"/>
          </a:xfrm>
          <a:prstGeom prst="snip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사각형: 위쪽 모서리의 한쪽은 둥글고 다른 한쪽은 잘림 5">
            <a:extLst>
              <a:ext uri="{FF2B5EF4-FFF2-40B4-BE49-F238E27FC236}">
                <a16:creationId xmlns:a16="http://schemas.microsoft.com/office/drawing/2014/main" id="{AF7F01F5-DF52-9E89-01ED-67019B64D8AE}"/>
              </a:ext>
            </a:extLst>
          </p:cNvPr>
          <p:cNvSpPr/>
          <p:nvPr/>
        </p:nvSpPr>
        <p:spPr>
          <a:xfrm>
            <a:off x="3670300" y="2228850"/>
            <a:ext cx="2120900" cy="2927350"/>
          </a:xfrm>
          <a:prstGeom prst="snip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위쪽 모서리의 한쪽은 둥글고 다른 한쪽은 잘림 6">
            <a:extLst>
              <a:ext uri="{FF2B5EF4-FFF2-40B4-BE49-F238E27FC236}">
                <a16:creationId xmlns:a16="http://schemas.microsoft.com/office/drawing/2014/main" id="{677CE96D-665F-E879-F6AE-EBEF313A9CBF}"/>
              </a:ext>
            </a:extLst>
          </p:cNvPr>
          <p:cNvSpPr/>
          <p:nvPr/>
        </p:nvSpPr>
        <p:spPr>
          <a:xfrm>
            <a:off x="6489700" y="2228850"/>
            <a:ext cx="2120900" cy="2927350"/>
          </a:xfrm>
          <a:prstGeom prst="snip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위쪽 모서리의 한쪽은 둥글고 다른 한쪽은 잘림 7">
            <a:extLst>
              <a:ext uri="{FF2B5EF4-FFF2-40B4-BE49-F238E27FC236}">
                <a16:creationId xmlns:a16="http://schemas.microsoft.com/office/drawing/2014/main" id="{DB2F90A8-DF6A-4B07-405F-1D96139AD43B}"/>
              </a:ext>
            </a:extLst>
          </p:cNvPr>
          <p:cNvSpPr/>
          <p:nvPr/>
        </p:nvSpPr>
        <p:spPr>
          <a:xfrm>
            <a:off x="9309100" y="2228850"/>
            <a:ext cx="2120900" cy="2927350"/>
          </a:xfrm>
          <a:prstGeom prst="snipRoundRect">
            <a:avLst/>
          </a:prstGeom>
          <a:gradFill>
            <a:gsLst>
              <a:gs pos="0">
                <a:srgbClr val="E6B3FF">
                  <a:lumMod val="90000"/>
                  <a:lumOff val="10000"/>
                </a:srgbClr>
              </a:gs>
              <a:gs pos="52000">
                <a:srgbClr val="DCB9FF"/>
              </a:gs>
              <a:gs pos="100000">
                <a:srgbClr val="CC99FF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97F7A-C35F-4AB9-174E-279804984A1C}"/>
              </a:ext>
            </a:extLst>
          </p:cNvPr>
          <p:cNvSpPr txBox="1"/>
          <p:nvPr/>
        </p:nvSpPr>
        <p:spPr>
          <a:xfrm>
            <a:off x="1270000" y="2381250"/>
            <a:ext cx="113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/>
              <a:t>목관 악기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84DD2-6682-6215-3061-ED2A2411F0C6}"/>
              </a:ext>
            </a:extLst>
          </p:cNvPr>
          <p:cNvSpPr txBox="1"/>
          <p:nvPr/>
        </p:nvSpPr>
        <p:spPr>
          <a:xfrm>
            <a:off x="4162425" y="2381249"/>
            <a:ext cx="113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금관 악기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B9161F-F9BD-FB3F-75CB-A7445D636461}"/>
              </a:ext>
            </a:extLst>
          </p:cNvPr>
          <p:cNvSpPr txBox="1"/>
          <p:nvPr/>
        </p:nvSpPr>
        <p:spPr>
          <a:xfrm>
            <a:off x="6981825" y="2387598"/>
            <a:ext cx="113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현악기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7F8B3-18F1-AEBF-05BE-479D08AF9A22}"/>
              </a:ext>
            </a:extLst>
          </p:cNvPr>
          <p:cNvSpPr txBox="1"/>
          <p:nvPr/>
        </p:nvSpPr>
        <p:spPr>
          <a:xfrm>
            <a:off x="9801225" y="2381248"/>
            <a:ext cx="113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/>
              <a:t>타악기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312AB23-C081-E4EF-F6DD-0F91CF9F87E7}"/>
              </a:ext>
            </a:extLst>
          </p:cNvPr>
          <p:cNvGrpSpPr/>
          <p:nvPr/>
        </p:nvGrpSpPr>
        <p:grpSpPr>
          <a:xfrm>
            <a:off x="966788" y="2715399"/>
            <a:ext cx="1889125" cy="533400"/>
            <a:chOff x="966788" y="2715399"/>
            <a:chExt cx="1889125" cy="533400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3538734D-58A9-7487-91C2-C2707C7A79F7}"/>
                </a:ext>
              </a:extLst>
            </p:cNvPr>
            <p:cNvSpPr/>
            <p:nvPr/>
          </p:nvSpPr>
          <p:spPr>
            <a:xfrm>
              <a:off x="966788" y="2715399"/>
              <a:ext cx="1889125" cy="533400"/>
            </a:xfrm>
            <a:prstGeom prst="roundRect">
              <a:avLst/>
            </a:prstGeom>
            <a:noFill/>
            <a:ln w="9525" cap="flat" cmpd="sng" algn="ctr">
              <a:solidFill>
                <a:srgbClr val="F692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24E846-4EF7-89B8-0D77-C6B008B5A23A}"/>
                </a:ext>
              </a:extLst>
            </p:cNvPr>
            <p:cNvSpPr txBox="1"/>
            <p:nvPr/>
          </p:nvSpPr>
          <p:spPr>
            <a:xfrm>
              <a:off x="1362161" y="2797433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/>
                <a:t>플루트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오보에</a:t>
              </a:r>
              <a:r>
                <a:rPr lang="en-US" altLang="ko-KR" sz="900" dirty="0"/>
                <a:t>, </a:t>
              </a:r>
            </a:p>
            <a:p>
              <a:r>
                <a:rPr lang="ko-KR" altLang="en-US" sz="900" dirty="0"/>
                <a:t>클라리넷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바순 등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3C0CC1C-B729-BE24-1BF1-18A04C795075}"/>
              </a:ext>
            </a:extLst>
          </p:cNvPr>
          <p:cNvGrpSpPr/>
          <p:nvPr/>
        </p:nvGrpSpPr>
        <p:grpSpPr>
          <a:xfrm>
            <a:off x="3786187" y="2715399"/>
            <a:ext cx="1889125" cy="533400"/>
            <a:chOff x="3786187" y="2715399"/>
            <a:chExt cx="1889125" cy="533400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4B2E0330-4C2C-273E-63DB-9D48D4B72015}"/>
                </a:ext>
              </a:extLst>
            </p:cNvPr>
            <p:cNvSpPr/>
            <p:nvPr/>
          </p:nvSpPr>
          <p:spPr>
            <a:xfrm>
              <a:off x="3786187" y="2715399"/>
              <a:ext cx="1889125" cy="533400"/>
            </a:xfrm>
            <a:prstGeom prst="roundRect">
              <a:avLst/>
            </a:prstGeom>
            <a:noFill/>
            <a:ln w="9525" cap="flat" cmpd="sng" algn="ctr">
              <a:solidFill>
                <a:srgbClr val="FEC30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F6A640-AC63-7017-7244-29DD700BD7BC}"/>
                </a:ext>
              </a:extLst>
            </p:cNvPr>
            <p:cNvSpPr txBox="1"/>
            <p:nvPr/>
          </p:nvSpPr>
          <p:spPr>
            <a:xfrm>
              <a:off x="4239269" y="2797433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/>
                <a:t>트럼펫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호른</a:t>
              </a:r>
              <a:r>
                <a:rPr lang="en-US" altLang="ko-KR" sz="900" dirty="0"/>
                <a:t>, </a:t>
              </a:r>
            </a:p>
            <a:p>
              <a:r>
                <a:rPr lang="ko-KR" altLang="en-US" sz="900" dirty="0"/>
                <a:t>트롬본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튜바 등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8604BF7-8E4B-149D-0B6A-A66E4ED05735}"/>
              </a:ext>
            </a:extLst>
          </p:cNvPr>
          <p:cNvGrpSpPr/>
          <p:nvPr/>
        </p:nvGrpSpPr>
        <p:grpSpPr>
          <a:xfrm>
            <a:off x="6605587" y="2715399"/>
            <a:ext cx="1889125" cy="533400"/>
            <a:chOff x="6605587" y="2715399"/>
            <a:chExt cx="1889125" cy="533400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F0CD515D-3C8D-83CD-525F-EA19E7B161F1}"/>
                </a:ext>
              </a:extLst>
            </p:cNvPr>
            <p:cNvSpPr/>
            <p:nvPr/>
          </p:nvSpPr>
          <p:spPr>
            <a:xfrm>
              <a:off x="6605587" y="2715399"/>
              <a:ext cx="1889125" cy="533400"/>
            </a:xfrm>
            <a:prstGeom prst="roundRect">
              <a:avLst/>
            </a:prstGeom>
            <a:noFill/>
            <a:ln w="9525" cap="flat" cmpd="sng" algn="ctr">
              <a:solidFill>
                <a:srgbClr val="DF532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542B4B-8680-24BF-A1F0-2CDFD22FBB42}"/>
                </a:ext>
              </a:extLst>
            </p:cNvPr>
            <p:cNvSpPr txBox="1"/>
            <p:nvPr/>
          </p:nvSpPr>
          <p:spPr>
            <a:xfrm>
              <a:off x="6923215" y="2797433"/>
              <a:ext cx="125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/>
                <a:t>바이올린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비올라</a:t>
              </a:r>
              <a:r>
                <a:rPr lang="en-US" altLang="ko-KR" sz="900" dirty="0"/>
                <a:t>,</a:t>
              </a:r>
            </a:p>
            <a:p>
              <a:r>
                <a:rPr lang="ko-KR" altLang="en-US" sz="900" dirty="0"/>
                <a:t>첼로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더블 베이스 등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08F5D75-DE68-1E90-A271-A0EBAF06D745}"/>
              </a:ext>
            </a:extLst>
          </p:cNvPr>
          <p:cNvGrpSpPr/>
          <p:nvPr/>
        </p:nvGrpSpPr>
        <p:grpSpPr>
          <a:xfrm>
            <a:off x="9421213" y="2719348"/>
            <a:ext cx="1896673" cy="533400"/>
            <a:chOff x="9613106" y="2719348"/>
            <a:chExt cx="1896673" cy="53340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1A06FA3C-01D0-DD16-FF83-1E11E9711F03}"/>
                </a:ext>
              </a:extLst>
            </p:cNvPr>
            <p:cNvSpPr/>
            <p:nvPr/>
          </p:nvSpPr>
          <p:spPr>
            <a:xfrm>
              <a:off x="9616880" y="2719348"/>
              <a:ext cx="1889125" cy="533400"/>
            </a:xfrm>
            <a:prstGeom prst="roundRect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C20A8F-5CC8-98FF-01D0-BF5C0D0A5ACF}"/>
                </a:ext>
              </a:extLst>
            </p:cNvPr>
            <p:cNvSpPr txBox="1"/>
            <p:nvPr/>
          </p:nvSpPr>
          <p:spPr>
            <a:xfrm>
              <a:off x="9613106" y="2801382"/>
              <a:ext cx="1896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dirty="0" err="1"/>
                <a:t>유율</a:t>
              </a:r>
              <a:r>
                <a:rPr lang="ko-KR" altLang="en-US" sz="900" dirty="0"/>
                <a:t> 타악기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팀파니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실로폰 등</a:t>
              </a:r>
              <a:endParaRPr lang="en-US" altLang="ko-KR" sz="900" dirty="0"/>
            </a:p>
            <a:p>
              <a:r>
                <a:rPr lang="ko-KR" altLang="en-US" sz="900" dirty="0" err="1"/>
                <a:t>무율</a:t>
              </a:r>
              <a:r>
                <a:rPr lang="ko-KR" altLang="en-US" sz="900" dirty="0"/>
                <a:t> 타악기</a:t>
              </a:r>
              <a:r>
                <a:rPr lang="en-US" altLang="ko-KR" sz="900" dirty="0"/>
                <a:t>: </a:t>
              </a:r>
              <a:r>
                <a:rPr lang="ko-KR" altLang="en-US" sz="900" dirty="0"/>
                <a:t>큰북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트라이앵글 등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670969F-5AD8-47EB-8E31-730EC87C85CA}"/>
              </a:ext>
            </a:extLst>
          </p:cNvPr>
          <p:cNvSpPr txBox="1"/>
          <p:nvPr/>
        </p:nvSpPr>
        <p:spPr>
          <a:xfrm>
            <a:off x="966787" y="3603754"/>
            <a:ext cx="1889125" cy="107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/>
              <a:t>리드를 사용하지 않거나</a:t>
            </a:r>
            <a:r>
              <a:rPr lang="en-US" altLang="ko-KR" sz="1100" dirty="0"/>
              <a:t>, </a:t>
            </a:r>
            <a:r>
              <a:rPr lang="ko-KR" altLang="en-US" sz="1100" dirty="0"/>
              <a:t>한 개 또는 두 개의 리드를 가진 마우스피스를 불어서 소리 낸다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E63F2-4760-6EFB-C18E-4E752F0EA667}"/>
              </a:ext>
            </a:extLst>
          </p:cNvPr>
          <p:cNvSpPr txBox="1"/>
          <p:nvPr/>
        </p:nvSpPr>
        <p:spPr>
          <a:xfrm>
            <a:off x="3786186" y="3603754"/>
            <a:ext cx="1889125" cy="107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/>
              <a:t>숨을 불어 넣어 연주자의 입술 진동으로 소리를 내며</a:t>
            </a:r>
            <a:r>
              <a:rPr lang="en-US" altLang="ko-KR" sz="1100" dirty="0"/>
              <a:t>, </a:t>
            </a:r>
            <a:r>
              <a:rPr lang="ko-KR" altLang="en-US" sz="1100" dirty="0"/>
              <a:t>밸브로 음의 높이를 조절한다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0FCD1A-658F-28A8-19FC-340EE11F02B6}"/>
              </a:ext>
            </a:extLst>
          </p:cNvPr>
          <p:cNvSpPr txBox="1"/>
          <p:nvPr/>
        </p:nvSpPr>
        <p:spPr>
          <a:xfrm>
            <a:off x="6605587" y="3735348"/>
            <a:ext cx="1889125" cy="82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/>
              <a:t>현의 진동을 이용해 소리를 내며 현을 켜거나 퉁겨서 소리 낸다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66320D-5CC7-916C-7DB2-8C0C005B0F81}"/>
              </a:ext>
            </a:extLst>
          </p:cNvPr>
          <p:cNvSpPr txBox="1"/>
          <p:nvPr/>
        </p:nvSpPr>
        <p:spPr>
          <a:xfrm>
            <a:off x="9424987" y="3397165"/>
            <a:ext cx="1889125" cy="158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/>
              <a:t>두드리거나 흔들거나 문지르거나 긁어서 악기가 진동하게 하여 </a:t>
            </a:r>
            <a:r>
              <a:rPr lang="ko-KR" altLang="en-US" sz="1100" dirty="0" err="1"/>
              <a:t>소리낸다</a:t>
            </a:r>
            <a:r>
              <a:rPr lang="en-US" altLang="ko-KR" sz="1100" dirty="0"/>
              <a:t>. </a:t>
            </a:r>
            <a:r>
              <a:rPr lang="ko-KR" altLang="en-US" sz="1100" dirty="0"/>
              <a:t>음 높이의 조율이 가능한 </a:t>
            </a:r>
            <a:r>
              <a:rPr lang="ko-KR" altLang="en-US" sz="1100" dirty="0" err="1"/>
              <a:t>유율</a:t>
            </a:r>
            <a:r>
              <a:rPr lang="ko-KR" altLang="en-US" sz="1100" dirty="0"/>
              <a:t> 타악기와 음높이가 일정한 </a:t>
            </a:r>
            <a:r>
              <a:rPr lang="ko-KR" altLang="en-US" sz="1100" dirty="0" err="1"/>
              <a:t>무율</a:t>
            </a:r>
            <a:r>
              <a:rPr lang="ko-KR" altLang="en-US" sz="1100" dirty="0"/>
              <a:t> 타악기로 나뉜다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2794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D85CB-9EF1-3535-244E-5CEC3D60E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803B3B4-D135-80DA-C6FF-FC7E16C49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682091C-21BA-C5A2-89A9-D8C1A1529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9F0C9C3E-5E58-8703-4895-C9A3BBC988D1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/>
              <a:t>비올라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DEDB9F8-6373-5A81-3E9B-C02AC72F2192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chemeClr val="tx1"/>
                </a:solidFill>
              </a:rPr>
              <a:t>현악기</a:t>
            </a:r>
          </a:p>
        </p:txBody>
      </p:sp>
    </p:spTree>
    <p:extLst>
      <p:ext uri="{BB962C8B-B14F-4D97-AF65-F5344CB8AC3E}">
        <p14:creationId xmlns:p14="http://schemas.microsoft.com/office/powerpoint/2010/main" val="187358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3AB37-D039-205E-5D88-95347F13A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D79AE5-9263-D4C1-EE5B-D7E97650FF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5F65F19-2489-5171-7FD4-F1D8E974C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66D9B77C-597D-925E-E648-7C5B5C2CC7DD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err="1"/>
              <a:t>쳄발로</a:t>
            </a:r>
            <a:endParaRPr lang="ko-KR" altLang="en-US" sz="6000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A4A1C72B-6784-31AC-A071-D5DD766D0D64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>
                <a:solidFill>
                  <a:schemeClr val="tx1"/>
                </a:solidFill>
              </a:rPr>
              <a:t>건반악기</a:t>
            </a:r>
            <a:endParaRPr lang="ko-KR" alt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3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F24D4-D457-7B57-4316-61660F36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51DB1F1-E228-A0F2-EE26-AB77DA31BA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잠깐</a:t>
            </a:r>
            <a:r>
              <a:rPr kumimoji="1" lang="en-US" altLang="ko-KR" dirty="0">
                <a:latin typeface="+mn-ea"/>
                <a:ea typeface="+mn-ea"/>
              </a:rPr>
              <a:t>! </a:t>
            </a:r>
            <a:r>
              <a:rPr kumimoji="1" lang="ko-KR" altLang="en-US" dirty="0">
                <a:latin typeface="+mn-ea"/>
                <a:ea typeface="+mn-ea"/>
              </a:rPr>
              <a:t>악기 퀴즈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84FE351-1B55-2377-DAEE-ADC795A7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이 악기는 어떤 악기군에 속할까요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2059BB6C-FABD-F352-1AF3-51CA897910AB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/>
              <a:t>리코더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8F8F793-A1F8-3B66-5ADB-042251E90BD1}"/>
              </a:ext>
            </a:extLst>
          </p:cNvPr>
          <p:cNvSpPr/>
          <p:nvPr/>
        </p:nvSpPr>
        <p:spPr>
          <a:xfrm>
            <a:off x="3710296" y="2559050"/>
            <a:ext cx="5179704" cy="22138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chemeClr val="tx1"/>
                </a:solidFill>
              </a:rPr>
              <a:t>목관악기</a:t>
            </a:r>
          </a:p>
        </p:txBody>
      </p:sp>
    </p:spTree>
    <p:extLst>
      <p:ext uri="{BB962C8B-B14F-4D97-AF65-F5344CB8AC3E}">
        <p14:creationId xmlns:p14="http://schemas.microsoft.com/office/powerpoint/2010/main" val="8671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657</Words>
  <Application>Microsoft Office PowerPoint</Application>
  <PresentationFormat>와이드스크린</PresentationFormat>
  <Paragraphs>95</Paragraphs>
  <Slides>15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Arial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173</cp:revision>
  <dcterms:created xsi:type="dcterms:W3CDTF">2024-07-03T01:17:18Z</dcterms:created>
  <dcterms:modified xsi:type="dcterms:W3CDTF">2025-05-22T08:33:00Z</dcterms:modified>
</cp:coreProperties>
</file>