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14" r:id="rId7"/>
    <p:sldId id="299" r:id="rId8"/>
    <p:sldId id="317" r:id="rId9"/>
    <p:sldId id="318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4"/>
            <p14:sldId id="299"/>
            <p14:sldId id="317"/>
            <p14:sldId id="31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1710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청춘가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30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21000"/>
            <a:ext cx="6486618" cy="1686071"/>
          </a:xfrm>
        </p:spPr>
        <p:txBody>
          <a:bodyPr/>
          <a:lstStyle/>
          <a:p>
            <a:r>
              <a:rPr kumimoji="1" lang="ko-KR" altLang="en-US" sz="3200" dirty="0" err="1">
                <a:solidFill>
                  <a:schemeClr val="tx1"/>
                </a:solidFill>
                <a:latin typeface="+mn-ea"/>
                <a:ea typeface="+mn-ea"/>
              </a:rPr>
              <a:t>말붙임새에</a:t>
            </a:r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 유의하고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</a:p>
          <a:p>
            <a:r>
              <a:rPr kumimoji="1" lang="ko-KR" altLang="en-US" sz="3200" dirty="0">
                <a:latin typeface="+mn-ea"/>
                <a:ea typeface="+mn-ea"/>
              </a:rPr>
              <a:t>노랫말의 의미를 생각하며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137218" y="745457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137219" y="1661353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6E533AFE-2644-8B85-42BC-B09153AF6D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81063" y="1043749"/>
            <a:ext cx="6655306" cy="5040500"/>
          </a:xfrm>
          <a:prstGeom prst="rect">
            <a:avLst/>
          </a:prstGeom>
        </p:spPr>
      </p:pic>
      <p:pic>
        <p:nvPicPr>
          <p:cNvPr id="55" name="1단원_교과서_30쪽_QR14_1.청춘가(노래)">
            <a:hlinkClick r:id="" action="ppaction://media"/>
            <a:extLst>
              <a:ext uri="{FF2B5EF4-FFF2-40B4-BE49-F238E27FC236}">
                <a16:creationId xmlns:a16="http://schemas.microsoft.com/office/drawing/2014/main" id="{E6F2C4DC-68AD-420D-E923-FB4823386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8202" y="408799"/>
            <a:ext cx="406400" cy="406400"/>
          </a:xfrm>
          <a:prstGeom prst="rect">
            <a:avLst/>
          </a:prstGeom>
        </p:spPr>
      </p:pic>
      <p:pic>
        <p:nvPicPr>
          <p:cNvPr id="56" name="1단원_교과서_30쪽_QR14_2.청춘가(반주)">
            <a:hlinkClick r:id="" action="ppaction://media"/>
            <a:extLst>
              <a:ext uri="{FF2B5EF4-FFF2-40B4-BE49-F238E27FC236}">
                <a16:creationId xmlns:a16="http://schemas.microsoft.com/office/drawing/2014/main" id="{BE88BD38-DAC2-0AA4-B9CB-146F488E0F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1079" y="13312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360A278-2E2E-D313-7DC5-684BC263FB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1"/>
            <a:ext cx="7200000" cy="1210375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굿거리장단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경기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경기도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민요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0FF701C-ADCE-6928-37DC-A125D8E9FB65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장단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영역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0B1C662-D6D8-EF13-3703-B5EA7860896D}"/>
              </a:ext>
            </a:extLst>
          </p:cNvPr>
          <p:cNvSpPr txBox="1">
            <a:spLocks/>
          </p:cNvSpPr>
          <p:nvPr/>
        </p:nvSpPr>
        <p:spPr>
          <a:xfrm>
            <a:off x="2708909" y="2253429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메기고 받는 형식이 아닌 각 절마다 간단한 악절로 구성되어 첫 부분은 평음으로 덤덤하게 시작하고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절의 시작은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높은음으로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질러서 힘차고 강한 소리로 표현을 하며 다시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절은 평음이나 저음으로 노래하여 반복되는 절의 변화를 주었다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538F1-0B8D-BC32-6395-31FFEE18F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9">
            <a:extLst>
              <a:ext uri="{FF2B5EF4-FFF2-40B4-BE49-F238E27FC236}">
                <a16:creationId xmlns:a16="http://schemas.microsoft.com/office/drawing/2014/main" id="{309698FD-3732-C7FD-B8A6-4F2CD85EBCE2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>
                <a:latin typeface="+mn-ea"/>
                <a:ea typeface="+mn-ea"/>
              </a:rPr>
              <a:t>굿거리장단 알아보기</a:t>
            </a:r>
            <a:endParaRPr lang="ko-KR" altLang="en-US" dirty="0">
              <a:latin typeface="+mn-ea"/>
              <a:ea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33E191F-A569-CE71-07F3-2299C2A4CC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54328" y="2449972"/>
            <a:ext cx="7566242" cy="1958055"/>
          </a:xfrm>
          <a:prstGeom prst="rect">
            <a:avLst/>
          </a:prstGeom>
        </p:spPr>
      </p:pic>
      <p:pic>
        <p:nvPicPr>
          <p:cNvPr id="10" name="Q32.우리 장단을 배워보자-반주">
            <a:hlinkClick r:id="" action="ppaction://media"/>
            <a:extLst>
              <a:ext uri="{FF2B5EF4-FFF2-40B4-BE49-F238E27FC236}">
                <a16:creationId xmlns:a16="http://schemas.microsoft.com/office/drawing/2014/main" id="{7DB161AE-4AAC-0180-5F26-1EEBDC7267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621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533" y="2852647"/>
            <a:ext cx="400183" cy="400183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B94C6B9-F2A2-88B3-6298-3ABAB0AF050A}"/>
              </a:ext>
            </a:extLst>
          </p:cNvPr>
          <p:cNvSpPr/>
          <p:nvPr/>
        </p:nvSpPr>
        <p:spPr>
          <a:xfrm>
            <a:off x="1490091" y="2210805"/>
            <a:ext cx="1475253" cy="3257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굿거리장단</a:t>
            </a:r>
          </a:p>
        </p:txBody>
      </p:sp>
    </p:spTree>
    <p:extLst>
      <p:ext uri="{BB962C8B-B14F-4D97-AF65-F5344CB8AC3E}">
        <p14:creationId xmlns:p14="http://schemas.microsoft.com/office/powerpoint/2010/main" val="31930919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1F7DC-C723-CE7D-772A-8C12F0E68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842432-B8E2-D2C7-3ECB-043C87680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97501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노랫말 바꾸어 불러 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890FE3-7DFD-AF95-BBD8-4CD5051999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B43B12F-1018-8864-8724-4EEBEC602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41" y="1887475"/>
            <a:ext cx="9432463" cy="3083049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840C8DA-9899-71CD-D548-B85FE9B227EA}"/>
              </a:ext>
            </a:extLst>
          </p:cNvPr>
          <p:cNvSpPr/>
          <p:nvPr/>
        </p:nvSpPr>
        <p:spPr>
          <a:xfrm>
            <a:off x="2634495" y="2981395"/>
            <a:ext cx="8370277" cy="377270"/>
          </a:xfrm>
          <a:prstGeom prst="roundRect">
            <a:avLst/>
          </a:prstGeom>
          <a:solidFill>
            <a:srgbClr val="A8AFC5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4186B07-6942-3E93-6BE9-1E6A610320C0}"/>
              </a:ext>
            </a:extLst>
          </p:cNvPr>
          <p:cNvSpPr/>
          <p:nvPr/>
        </p:nvSpPr>
        <p:spPr>
          <a:xfrm>
            <a:off x="2314775" y="4822981"/>
            <a:ext cx="8689997" cy="377270"/>
          </a:xfrm>
          <a:prstGeom prst="roundRect">
            <a:avLst/>
          </a:prstGeom>
          <a:solidFill>
            <a:srgbClr val="A8AFC5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4629DD-D21F-AD3A-12B7-C2064DCA55BC}"/>
              </a:ext>
            </a:extLst>
          </p:cNvPr>
          <p:cNvSpPr txBox="1"/>
          <p:nvPr/>
        </p:nvSpPr>
        <p:spPr>
          <a:xfrm>
            <a:off x="2634495" y="3016141"/>
            <a:ext cx="8581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십  </a:t>
            </a:r>
            <a:r>
              <a:rPr lang="ko-KR" altLang="en-US" sz="1050" dirty="0">
                <a:solidFill>
                  <a:srgbClr val="FF0000"/>
                </a:solidFill>
              </a:rPr>
              <a:t> </a:t>
            </a:r>
            <a:r>
              <a:rPr lang="ko-KR" altLang="en-US" sz="1400" dirty="0">
                <a:solidFill>
                  <a:srgbClr val="FF0000"/>
                </a:solidFill>
              </a:rPr>
              <a:t>년        </a:t>
            </a:r>
            <a:r>
              <a:rPr lang="ko-KR" altLang="en-US" sz="1000" dirty="0">
                <a:solidFill>
                  <a:srgbClr val="FF0000"/>
                </a:solidFill>
              </a:rPr>
              <a:t> </a:t>
            </a:r>
            <a:r>
              <a:rPr lang="ko-KR" altLang="en-US" sz="1400" dirty="0">
                <a:solidFill>
                  <a:srgbClr val="FF0000"/>
                </a:solidFill>
              </a:rPr>
              <a:t>후       에 </a:t>
            </a:r>
            <a:r>
              <a:rPr lang="en-US" altLang="ko-KR" sz="1400" dirty="0">
                <a:solidFill>
                  <a:srgbClr val="FF0000"/>
                </a:solidFill>
              </a:rPr>
              <a:t>- </a:t>
            </a:r>
            <a:r>
              <a:rPr lang="ko-KR" altLang="en-US" sz="1400" dirty="0">
                <a:solidFill>
                  <a:srgbClr val="FF0000"/>
                </a:solidFill>
              </a:rPr>
              <a:t> 나         는 </a:t>
            </a:r>
            <a:r>
              <a:rPr lang="en-US" altLang="ko-KR" sz="1400" dirty="0">
                <a:solidFill>
                  <a:srgbClr val="FF0000"/>
                </a:solidFill>
              </a:rPr>
              <a:t>-  - -  -           </a:t>
            </a:r>
            <a:r>
              <a:rPr lang="ko-KR" altLang="en-US" sz="1400" dirty="0">
                <a:solidFill>
                  <a:srgbClr val="FF0000"/>
                </a:solidFill>
              </a:rPr>
              <a:t>아  마  도  가  수  가 </a:t>
            </a:r>
            <a:r>
              <a:rPr lang="en-US" altLang="ko-KR" sz="1400" dirty="0">
                <a:solidFill>
                  <a:srgbClr val="FF0000"/>
                </a:solidFill>
              </a:rPr>
              <a:t>– </a:t>
            </a:r>
            <a:r>
              <a:rPr lang="ko-KR" altLang="en-US" sz="1400" dirty="0">
                <a:solidFill>
                  <a:srgbClr val="FF0000"/>
                </a:solidFill>
              </a:rPr>
              <a:t>되  </a:t>
            </a:r>
            <a:r>
              <a:rPr lang="en-US" altLang="ko-KR" sz="1400" dirty="0">
                <a:solidFill>
                  <a:srgbClr val="FF0000"/>
                </a:solidFill>
              </a:rPr>
              <a:t>-  -    - </a:t>
            </a:r>
            <a:r>
              <a:rPr lang="ko-KR" altLang="en-US" sz="1400" dirty="0">
                <a:solidFill>
                  <a:srgbClr val="FF0000"/>
                </a:solidFill>
              </a:rPr>
              <a:t>어  </a:t>
            </a:r>
            <a:r>
              <a:rPr lang="en-US" altLang="ko-KR" sz="1400" dirty="0">
                <a:solidFill>
                  <a:srgbClr val="FF0000"/>
                </a:solidFill>
              </a:rPr>
              <a:t>-  -  -  - 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51AFCA-505B-EAF4-6FA2-71C772048F5B}"/>
              </a:ext>
            </a:extLst>
          </p:cNvPr>
          <p:cNvSpPr txBox="1"/>
          <p:nvPr/>
        </p:nvSpPr>
        <p:spPr>
          <a:xfrm>
            <a:off x="2314775" y="4857824"/>
            <a:ext cx="792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매   일   </a:t>
            </a:r>
            <a:r>
              <a:rPr lang="en-US" altLang="ko-KR" sz="1400" dirty="0">
                <a:solidFill>
                  <a:srgbClr val="FF0000"/>
                </a:solidFill>
              </a:rPr>
              <a:t>-    -    </a:t>
            </a:r>
            <a:r>
              <a:rPr lang="ko-KR" altLang="en-US" sz="1400" dirty="0">
                <a:solidFill>
                  <a:srgbClr val="FF0000"/>
                </a:solidFill>
              </a:rPr>
              <a:t>매   </a:t>
            </a:r>
            <a:r>
              <a:rPr lang="en-US" altLang="ko-KR" sz="1400" dirty="0">
                <a:solidFill>
                  <a:srgbClr val="FF0000"/>
                </a:solidFill>
              </a:rPr>
              <a:t> -  - </a:t>
            </a:r>
            <a:r>
              <a:rPr lang="ko-KR" altLang="en-US" sz="1400" dirty="0">
                <a:solidFill>
                  <a:srgbClr val="FF0000"/>
                </a:solidFill>
              </a:rPr>
              <a:t>일              </a:t>
            </a:r>
            <a:r>
              <a:rPr lang="en-US" altLang="ko-KR" sz="1400" dirty="0">
                <a:solidFill>
                  <a:srgbClr val="FF0000"/>
                </a:solidFill>
              </a:rPr>
              <a:t>-  -  -    -  -   </a:t>
            </a:r>
            <a:r>
              <a:rPr lang="ko-KR" altLang="en-US" sz="1400" dirty="0">
                <a:solidFill>
                  <a:srgbClr val="FF0000"/>
                </a:solidFill>
              </a:rPr>
              <a:t>노   래   를  부   를 </a:t>
            </a:r>
            <a:r>
              <a:rPr lang="en-US" altLang="ko-KR" sz="1400" dirty="0">
                <a:solidFill>
                  <a:srgbClr val="FF0000"/>
                </a:solidFill>
              </a:rPr>
              <a:t>-  -    </a:t>
            </a:r>
            <a:r>
              <a:rPr lang="ko-KR" altLang="en-US" sz="1400" dirty="0">
                <a:solidFill>
                  <a:srgbClr val="FF0000"/>
                </a:solidFill>
              </a:rPr>
              <a:t>거         </a:t>
            </a:r>
            <a:r>
              <a:rPr lang="en-US" altLang="ko-KR" sz="1400" dirty="0">
                <a:solidFill>
                  <a:srgbClr val="FF0000"/>
                </a:solidFill>
              </a:rPr>
              <a:t>-   </a:t>
            </a:r>
            <a:r>
              <a:rPr lang="ko-KR" altLang="en-US" sz="1400" dirty="0">
                <a:solidFill>
                  <a:srgbClr val="FF0000"/>
                </a:solidFill>
              </a:rPr>
              <a:t>야</a:t>
            </a:r>
          </a:p>
        </p:txBody>
      </p:sp>
    </p:spTree>
    <p:extLst>
      <p:ext uri="{BB962C8B-B14F-4D97-AF65-F5344CB8AC3E}">
        <p14:creationId xmlns:p14="http://schemas.microsoft.com/office/powerpoint/2010/main" val="310294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3769</TotalTime>
  <Words>147</Words>
  <Application>Microsoft Office PowerPoint</Application>
  <PresentationFormat>와이드스크린</PresentationFormat>
  <Paragraphs>30</Paragraphs>
  <Slides>7</Slides>
  <Notes>2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NanumGothicExtraBold</vt:lpstr>
      <vt:lpstr>Spoqa Han Sans Neo</vt:lpstr>
      <vt:lpstr>나눔고딕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164</cp:revision>
  <dcterms:created xsi:type="dcterms:W3CDTF">2024-07-03T01:17:18Z</dcterms:created>
  <dcterms:modified xsi:type="dcterms:W3CDTF">2025-04-28T02:18:32Z</dcterms:modified>
</cp:coreProperties>
</file>