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12" r:id="rId7"/>
    <p:sldId id="299" r:id="rId8"/>
    <p:sldId id="314" r:id="rId9"/>
    <p:sldId id="313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2"/>
            <p14:sldId id="299"/>
            <p14:sldId id="314"/>
            <p14:sldId id="31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>
        <p:scale>
          <a:sx n="66" d="100"/>
          <a:sy n="66" d="100"/>
        </p:scale>
        <p:origin x="3990" y="1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20AF-C14A-A32C-3375-51445A50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86546D-47FF-B162-EF81-F6330E6E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8C8FD7-0E66-1C93-CB00-6C27DAFA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88F34A-6BD0-15DB-73B2-889559BA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857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FE5FA-3E98-3C1B-B492-B5767C8F4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C0F6BD8-44D5-7546-1646-8108A24F2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34FB92-CCC2-D444-6F22-1D35EE535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464364-DAFA-D219-42E2-2C98DF35B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3645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눈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188035" y="4894508"/>
            <a:ext cx="192893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18~19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20999"/>
            <a:ext cx="6486618" cy="1673283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눈 내린 겨울 풍경을 떠올리며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부분 </a:t>
            </a:r>
            <a:r>
              <a:rPr kumimoji="1" lang="en-US" altLang="ko-KR" sz="3200" dirty="0">
                <a:latin typeface="+mn-ea"/>
                <a:ea typeface="+mn-ea"/>
              </a:rPr>
              <a:t>2</a:t>
            </a:r>
            <a:r>
              <a:rPr kumimoji="1" lang="ko-KR" altLang="en-US" sz="3200" dirty="0">
                <a:latin typeface="+mn-ea"/>
                <a:ea typeface="+mn-ea"/>
              </a:rPr>
              <a:t>부 합창으로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693D-E16E-3C61-E716-FDA45F0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752461-CF2F-215F-D237-0FB186F05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C6BE88-70D3-3CC0-AE37-DB6ACE00B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0CE86502-C6E7-8A78-B258-8FD267B11386}"/>
              </a:ext>
            </a:extLst>
          </p:cNvPr>
          <p:cNvGrpSpPr>
            <a:grpSpLocks/>
          </p:cNvGrpSpPr>
          <p:nvPr/>
        </p:nvGrpSpPr>
        <p:grpSpPr bwMode="auto">
          <a:xfrm>
            <a:off x="11292000" y="611999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333214A-89D1-2E9A-E16F-BA3BAE1CC45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4635738-DC30-5F73-A823-D580BB0F9696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15488473-21A0-9BC4-265C-FFADFF947EE7}"/>
              </a:ext>
            </a:extLst>
          </p:cNvPr>
          <p:cNvGrpSpPr>
            <a:grpSpLocks/>
          </p:cNvGrpSpPr>
          <p:nvPr/>
        </p:nvGrpSpPr>
        <p:grpSpPr bwMode="auto">
          <a:xfrm>
            <a:off x="11292001" y="1527895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76C2C43F-F044-87BD-BAD7-D160C3A8E62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BDB388E-95A1-E97F-5F4B-9D3887E8C51D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6" name="1단원_교과서_18쪽_QR08_1.눈(노래)">
            <a:hlinkClick r:id="" action="ppaction://media"/>
            <a:extLst>
              <a:ext uri="{FF2B5EF4-FFF2-40B4-BE49-F238E27FC236}">
                <a16:creationId xmlns:a16="http://schemas.microsoft.com/office/drawing/2014/main" id="{608F8AB2-42D7-D869-8C46-3A6DB35D0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3759" y="285192"/>
            <a:ext cx="406400" cy="406400"/>
          </a:xfrm>
          <a:prstGeom prst="rect">
            <a:avLst/>
          </a:prstGeom>
        </p:spPr>
      </p:pic>
      <p:pic>
        <p:nvPicPr>
          <p:cNvPr id="27" name="1단원_교과서_18쪽_QR08_2.눈(반주)">
            <a:hlinkClick r:id="" action="ppaction://media"/>
            <a:extLst>
              <a:ext uri="{FF2B5EF4-FFF2-40B4-BE49-F238E27FC236}">
                <a16:creationId xmlns:a16="http://schemas.microsoft.com/office/drawing/2014/main" id="{FB678272-E1D5-33C7-A955-4FCEC83F68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3759" y="1193644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C40501C-0D8E-7833-FCB8-0045FDA75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1245" y="691592"/>
            <a:ext cx="4086221" cy="551930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E076E6A-568F-4FCC-B36B-548616246A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086" y="2110198"/>
            <a:ext cx="4029847" cy="40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1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A656EB3-45D5-BA24-5529-D1D407989417}"/>
              </a:ext>
            </a:extLst>
          </p:cNvPr>
          <p:cNvSpPr txBox="1">
            <a:spLocks/>
          </p:cNvSpPr>
          <p:nvPr/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Andante espressivo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감정을 가지고 느리게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부분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185E07B-248F-AF17-800B-06302A29BFDA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CEEC9AB-ED34-406B-5EF0-AF16031B6832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김효근이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우리 가곡을 대중에게 더 가까이 다가갈 수 있도록 ‘아트 팝’ 장르에 도전하여 만든 곡으로 사랑하는 사람을 겨울새에 비유하여 떠난 이에 대한 그리움을 서정적인 시와 가락으로 표현하였다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AB8EE98-4633-270A-BE94-155D2959B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BFF06-C2FE-492D-C688-BA75B563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464970-D2AA-1A2E-E3F4-30310647DE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악곡에 사용된 악상 기호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CC0370-B259-179C-B589-62650FD254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aphicFrame>
        <p:nvGraphicFramePr>
          <p:cNvPr id="6" name="표 6">
            <a:extLst>
              <a:ext uri="{FF2B5EF4-FFF2-40B4-BE49-F238E27FC236}">
                <a16:creationId xmlns:a16="http://schemas.microsoft.com/office/drawing/2014/main" id="{F421B774-1C99-FB84-45C8-D00570FCB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623704"/>
              </p:ext>
            </p:extLst>
          </p:nvPr>
        </p:nvGraphicFramePr>
        <p:xfrm>
          <a:off x="2594708" y="1688987"/>
          <a:ext cx="8128000" cy="3750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258375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70721232"/>
                    </a:ext>
                  </a:extLst>
                </a:gridCol>
              </a:tblGrid>
              <a:tr h="625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기호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6665650"/>
                  </a:ext>
                </a:extLst>
              </a:tr>
              <a:tr h="6250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Andante espressivo</a:t>
                      </a:r>
                      <a:endParaRPr lang="ko-KR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9088942"/>
                  </a:ext>
                </a:extLst>
              </a:tr>
              <a:tr h="6250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poco a poco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cresc</a:t>
                      </a:r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ko-KR" alt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987156"/>
                  </a:ext>
                </a:extLst>
              </a:tr>
              <a:tr h="6250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poco a poco rit.</a:t>
                      </a:r>
                      <a:endParaRPr lang="ko-KR" alt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677174"/>
                  </a:ext>
                </a:extLst>
              </a:tr>
              <a:tr h="6250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accel.</a:t>
                      </a:r>
                      <a:endParaRPr lang="ko-KR" alt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5836843"/>
                  </a:ext>
                </a:extLst>
              </a:tr>
              <a:tr h="6250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tempo </a:t>
                      </a:r>
                      <a:endParaRPr lang="ko-KR" alt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06619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E04C07-146D-9E12-396D-562F1DDE8689}"/>
              </a:ext>
            </a:extLst>
          </p:cNvPr>
          <p:cNvSpPr txBox="1"/>
          <p:nvPr/>
        </p:nvSpPr>
        <p:spPr>
          <a:xfrm>
            <a:off x="6658708" y="2443380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감정을 가지고 느리게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D705B2-CDC6-4663-0BD5-D76391CB0E49}"/>
              </a:ext>
            </a:extLst>
          </p:cNvPr>
          <p:cNvSpPr txBox="1"/>
          <p:nvPr/>
        </p:nvSpPr>
        <p:spPr>
          <a:xfrm>
            <a:off x="6658708" y="3074459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조금씩 점점 세게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6BD92-582F-89EF-F2C3-2A86F6DAED36}"/>
              </a:ext>
            </a:extLst>
          </p:cNvPr>
          <p:cNvSpPr txBox="1"/>
          <p:nvPr/>
        </p:nvSpPr>
        <p:spPr>
          <a:xfrm>
            <a:off x="6658708" y="4967696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본디 빠르기로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9175C-8C49-FDC2-F518-3D7B810CCAB0}"/>
              </a:ext>
            </a:extLst>
          </p:cNvPr>
          <p:cNvSpPr txBox="1"/>
          <p:nvPr/>
        </p:nvSpPr>
        <p:spPr>
          <a:xfrm>
            <a:off x="6658708" y="4336617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점점 빠르게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60A13-E5C1-FF99-7C86-934507F63837}"/>
              </a:ext>
            </a:extLst>
          </p:cNvPr>
          <p:cNvSpPr txBox="1"/>
          <p:nvPr/>
        </p:nvSpPr>
        <p:spPr>
          <a:xfrm>
            <a:off x="6658708" y="3705538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조금씩 점점 느리게</a:t>
            </a:r>
          </a:p>
        </p:txBody>
      </p:sp>
    </p:spTree>
    <p:extLst>
      <p:ext uri="{BB962C8B-B14F-4D97-AF65-F5344CB8AC3E}">
        <p14:creationId xmlns:p14="http://schemas.microsoft.com/office/powerpoint/2010/main" val="5124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A06F8-2E75-8F4A-6B4C-3298B50E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051C3B-E29F-3364-82D0-B777B26D9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>
                <a:latin typeface="+mn-ea"/>
                <a:ea typeface="+mn-ea"/>
              </a:rPr>
              <a:t>모둠별로</a:t>
            </a:r>
            <a:r>
              <a:rPr lang="ko-KR" altLang="en-US" dirty="0">
                <a:latin typeface="+mn-ea"/>
                <a:ea typeface="+mn-ea"/>
              </a:rPr>
              <a:t> 부분 </a:t>
            </a:r>
            <a:r>
              <a:rPr lang="en-US" altLang="ko-KR" dirty="0">
                <a:latin typeface="+mn-ea"/>
                <a:ea typeface="+mn-ea"/>
              </a:rPr>
              <a:t>2</a:t>
            </a:r>
            <a:r>
              <a:rPr lang="ko-KR" altLang="en-US" dirty="0">
                <a:latin typeface="+mn-ea"/>
                <a:ea typeface="+mn-ea"/>
              </a:rPr>
              <a:t>부 합창하고 평가해 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7EA338-11EC-5244-4AF4-AD02D936CE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aphicFrame>
        <p:nvGraphicFramePr>
          <p:cNvPr id="2" name="표 4">
            <a:extLst>
              <a:ext uri="{FF2B5EF4-FFF2-40B4-BE49-F238E27FC236}">
                <a16:creationId xmlns:a16="http://schemas.microsoft.com/office/drawing/2014/main" id="{C6DA5BDF-5DC3-A11B-A6EF-E31EBE1A6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613387"/>
              </p:ext>
            </p:extLst>
          </p:nvPr>
        </p:nvGraphicFramePr>
        <p:xfrm>
          <a:off x="1443715" y="1805750"/>
          <a:ext cx="10079004" cy="35080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17969">
                  <a:extLst>
                    <a:ext uri="{9D8B030D-6E8A-4147-A177-3AD203B41FA5}">
                      <a16:colId xmlns:a16="http://schemas.microsoft.com/office/drawing/2014/main" val="1180820353"/>
                    </a:ext>
                  </a:extLst>
                </a:gridCol>
                <a:gridCol w="5294568">
                  <a:extLst>
                    <a:ext uri="{9D8B030D-6E8A-4147-A177-3AD203B41FA5}">
                      <a16:colId xmlns:a16="http://schemas.microsoft.com/office/drawing/2014/main" val="3424657983"/>
                    </a:ext>
                  </a:extLst>
                </a:gridCol>
                <a:gridCol w="2666467">
                  <a:extLst>
                    <a:ext uri="{9D8B030D-6E8A-4147-A177-3AD203B41FA5}">
                      <a16:colId xmlns:a16="http://schemas.microsoft.com/office/drawing/2014/main" val="3210616587"/>
                    </a:ext>
                  </a:extLst>
                </a:gridCol>
              </a:tblGrid>
              <a:tr h="512441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평가 기준 및 평가 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평가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5577350"/>
                  </a:ext>
                </a:extLst>
              </a:tr>
              <a:tr h="9985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지식</a:t>
                      </a:r>
                      <a:r>
                        <a:rPr lang="en-US" altLang="ko-KR" sz="1600" dirty="0"/>
                        <a:t>·</a:t>
                      </a:r>
                      <a:r>
                        <a:rPr lang="ko-KR" altLang="en-US" sz="1600" dirty="0"/>
                        <a:t>이해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음정과 리듬을 정확히 표현했는가</a:t>
                      </a:r>
                      <a:r>
                        <a:rPr lang="en-US" altLang="ko-KR" sz="1600" dirty="0"/>
                        <a:t>?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☆☆☆☆☆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488839"/>
                  </a:ext>
                </a:extLst>
              </a:tr>
              <a:tr h="9985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과정</a:t>
                      </a:r>
                      <a:r>
                        <a:rPr lang="en-US" altLang="ko-KR" sz="1600" dirty="0"/>
                        <a:t>·</a:t>
                      </a:r>
                      <a:r>
                        <a:rPr lang="ko-KR" altLang="en-US" sz="1600" dirty="0"/>
                        <a:t>기능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소리의 어울림과 악상을 살려 노래하였는가</a:t>
                      </a:r>
                      <a:r>
                        <a:rPr lang="en-US" altLang="ko-KR" sz="1600" dirty="0"/>
                        <a:t>?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☆☆☆☆☆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798082"/>
                  </a:ext>
                </a:extLst>
              </a:tr>
              <a:tr h="9985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가치</a:t>
                      </a:r>
                      <a:r>
                        <a:rPr lang="en-US" altLang="ko-KR" sz="1600" dirty="0"/>
                        <a:t>·</a:t>
                      </a:r>
                      <a:r>
                        <a:rPr lang="ko-KR" altLang="en-US" sz="1600" dirty="0"/>
                        <a:t>태도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음악을 소통하는 태도로 노래하였는가</a:t>
                      </a:r>
                      <a:r>
                        <a:rPr lang="en-US" altLang="ko-KR" sz="1600" dirty="0"/>
                        <a:t>?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☆☆☆☆☆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7812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237CAB-1F85-4BB1-8CCD-52BC6A041D1D}"/>
              </a:ext>
            </a:extLst>
          </p:cNvPr>
          <p:cNvSpPr txBox="1"/>
          <p:nvPr/>
        </p:nvSpPr>
        <p:spPr>
          <a:xfrm>
            <a:off x="9589227" y="2640655"/>
            <a:ext cx="199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★★★★★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A76A7-711B-A64E-BD9B-E0B0FB3AD0ED}"/>
              </a:ext>
            </a:extLst>
          </p:cNvPr>
          <p:cNvSpPr txBox="1"/>
          <p:nvPr/>
        </p:nvSpPr>
        <p:spPr>
          <a:xfrm>
            <a:off x="9591608" y="3645792"/>
            <a:ext cx="199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★★★★★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8B97B-EA1C-DFE4-7843-5D9091FDA118}"/>
              </a:ext>
            </a:extLst>
          </p:cNvPr>
          <p:cNvSpPr txBox="1"/>
          <p:nvPr/>
        </p:nvSpPr>
        <p:spPr>
          <a:xfrm>
            <a:off x="9589226" y="4643788"/>
            <a:ext cx="199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★★★★★</a:t>
            </a:r>
          </a:p>
        </p:txBody>
      </p:sp>
    </p:spTree>
    <p:extLst>
      <p:ext uri="{BB962C8B-B14F-4D97-AF65-F5344CB8AC3E}">
        <p14:creationId xmlns:p14="http://schemas.microsoft.com/office/powerpoint/2010/main" val="5259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3227</TotalTime>
  <Words>182</Words>
  <Application>Microsoft Office PowerPoint</Application>
  <PresentationFormat>와이드스크린</PresentationFormat>
  <Paragraphs>60</Paragraphs>
  <Slides>7</Slides>
  <Notes>4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7" baseType="lpstr">
      <vt:lpstr>Times New Roman</vt:lpstr>
      <vt:lpstr>맑은 고딕</vt:lpstr>
      <vt:lpstr>Arial</vt:lpstr>
      <vt:lpstr>나눔고딕</vt:lpstr>
      <vt:lpstr>NanumGothicExtraBold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157</cp:revision>
  <dcterms:created xsi:type="dcterms:W3CDTF">2024-07-03T01:17:18Z</dcterms:created>
  <dcterms:modified xsi:type="dcterms:W3CDTF">2025-04-25T05:14:37Z</dcterms:modified>
</cp:coreProperties>
</file>