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9" r:id="rId7"/>
    <p:sldId id="317" r:id="rId8"/>
    <p:sldId id="314" r:id="rId9"/>
    <p:sldId id="318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17"/>
            <p14:sldId id="314"/>
            <p14:sldId id="31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B2884C"/>
    <a:srgbClr val="A8AFC5"/>
    <a:srgbClr val="6F6AAA"/>
    <a:srgbClr val="2B3C71"/>
    <a:srgbClr val="FFFFFF"/>
    <a:srgbClr val="69B76B"/>
    <a:srgbClr val="E97D34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79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돌아오라 소렌토로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181640" y="4894508"/>
            <a:ext cx="194172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26~27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429000"/>
            <a:ext cx="6486618" cy="1008264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칸초네의 특징을 살려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EA5BD62-E06D-8B98-4C6A-CC82A04961B3}"/>
              </a:ext>
            </a:extLst>
          </p:cNvPr>
          <p:cNvSpPr txBox="1">
            <a:spLocks/>
          </p:cNvSpPr>
          <p:nvPr/>
        </p:nvSpPr>
        <p:spPr>
          <a:xfrm>
            <a:off x="2708908" y="874202"/>
            <a:ext cx="7200000" cy="236352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다단조 → 다장조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→ 다단조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A2AA6A6-8DA8-40F1-EA7D-73E95CDBD87A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D80A6BA-3E01-7D32-4398-58F904107219}"/>
              </a:ext>
            </a:extLst>
          </p:cNvPr>
          <p:cNvSpPr txBox="1">
            <a:spLocks/>
          </p:cNvSpPr>
          <p:nvPr/>
        </p:nvSpPr>
        <p:spPr>
          <a:xfrm>
            <a:off x="2708908" y="3429000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곡은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1902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나폴리의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피에디그로타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’ 가요제에 발표된 후 많은 호응을 얻으며 유명해진 칸초네이다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소렌토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en-US" altLang="ko-KR" sz="2000" b="0" dirty="0" err="1">
                <a:solidFill>
                  <a:schemeClr val="tx1"/>
                </a:solidFill>
                <a:latin typeface="+mn-ea"/>
                <a:ea typeface="+mn-ea"/>
              </a:rPr>
              <a:t>Surriento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는 나폴리 항 근처의 아름다운 휴양지이다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AF6F546-ABE0-2C2A-4DCE-E9AAF2C4ED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58602"/>
            <a:ext cx="213187" cy="3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55647-3991-B346-746B-D6C22151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766F486-7E1E-E258-5AE9-604BAC685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칸초네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918A1C-B30D-D7FF-FE4C-A452A02EE9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DA702AB6-F53E-7DA6-072E-A9C8465C6001}"/>
              </a:ext>
            </a:extLst>
          </p:cNvPr>
          <p:cNvSpPr/>
          <p:nvPr/>
        </p:nvSpPr>
        <p:spPr>
          <a:xfrm>
            <a:off x="1400376" y="1349220"/>
            <a:ext cx="1992968" cy="43481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+mn-ea"/>
              </a:rPr>
              <a:t>칸초네</a:t>
            </a:r>
            <a:r>
              <a:rPr lang="en-US" altLang="ko-KR" sz="1400" dirty="0">
                <a:latin typeface="+mn-ea"/>
              </a:rPr>
              <a:t>(Canzone)</a:t>
            </a:r>
            <a:endParaRPr lang="ko-KR" altLang="en-US" sz="1400" dirty="0"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521D9-CBB6-D83A-4FDA-8DD2AE1A75A3}"/>
              </a:ext>
            </a:extLst>
          </p:cNvPr>
          <p:cNvSpPr txBox="1"/>
          <p:nvPr/>
        </p:nvSpPr>
        <p:spPr>
          <a:xfrm>
            <a:off x="1566630" y="2050202"/>
            <a:ext cx="9853779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원래 이탈리아 가곡을 뜻했지만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지금은 주로 이탈리아의 대중가요를 말한다</a:t>
            </a:r>
            <a:r>
              <a:rPr lang="en-US" altLang="ko-KR" sz="1400" dirty="0">
                <a:latin typeface="+mn-ea"/>
              </a:rPr>
              <a:t>. ‘</a:t>
            </a:r>
            <a:r>
              <a:rPr lang="ko-KR" altLang="en-US" sz="1400" dirty="0" err="1">
                <a:latin typeface="+mn-ea"/>
              </a:rPr>
              <a:t>노래’라는</a:t>
            </a:r>
            <a:r>
              <a:rPr lang="ko-KR" altLang="en-US" sz="1400" dirty="0">
                <a:latin typeface="+mn-ea"/>
              </a:rPr>
              <a:t> 뜻을 지녔으며 이탈리아 특유의 낙천적인 기질과 낭만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정열이 돋보이는 음악이다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칸초네의 근원은 나폴리 지역의 어부들이 부르는 전통 민요 ‘</a:t>
            </a:r>
            <a:r>
              <a:rPr lang="ko-KR" altLang="en-US" sz="1400" dirty="0" err="1">
                <a:latin typeface="+mn-ea"/>
              </a:rPr>
              <a:t>나폴리타나’로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멜로디가 맑고 아름다우며 각 절마다 </a:t>
            </a:r>
            <a:r>
              <a:rPr lang="ko-KR" altLang="en-US" sz="1400" dirty="0" err="1">
                <a:latin typeface="+mn-ea"/>
              </a:rPr>
              <a:t>리트로넬로가</a:t>
            </a:r>
            <a:r>
              <a:rPr lang="ko-KR" altLang="en-US" sz="1400" dirty="0">
                <a:latin typeface="+mn-ea"/>
              </a:rPr>
              <a:t> 나타나고 대부분의 가사 내용은 사랑 이야기이다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나폴리 가요제나 </a:t>
            </a:r>
            <a:r>
              <a:rPr lang="ko-KR" altLang="en-US" sz="1400" dirty="0" err="1">
                <a:latin typeface="+mn-ea"/>
              </a:rPr>
              <a:t>산레모</a:t>
            </a:r>
            <a:r>
              <a:rPr lang="ko-KR" altLang="en-US" sz="1400" dirty="0">
                <a:latin typeface="+mn-ea"/>
              </a:rPr>
              <a:t> 가요제 등에서 매년 새로운 곡들이 발표되고 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DD7906A-32E9-B299-812A-EC1C3691B399}"/>
              </a:ext>
            </a:extLst>
          </p:cNvPr>
          <p:cNvSpPr/>
          <p:nvPr/>
        </p:nvSpPr>
        <p:spPr>
          <a:xfrm>
            <a:off x="1566630" y="3881405"/>
            <a:ext cx="1534657" cy="29414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대표적인 칸초네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5B71862-0CCA-4477-99BD-F7C586FF5BFA}"/>
              </a:ext>
            </a:extLst>
          </p:cNvPr>
          <p:cNvGrpSpPr/>
          <p:nvPr/>
        </p:nvGrpSpPr>
        <p:grpSpPr>
          <a:xfrm>
            <a:off x="1969477" y="4303777"/>
            <a:ext cx="2263619" cy="376925"/>
            <a:chOff x="1969477" y="4303777"/>
            <a:chExt cx="2263619" cy="3769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950965-1C73-F390-6076-3B2D18901581}"/>
                </a:ext>
              </a:extLst>
            </p:cNvPr>
            <p:cNvSpPr txBox="1"/>
            <p:nvPr/>
          </p:nvSpPr>
          <p:spPr>
            <a:xfrm>
              <a:off x="1969477" y="4303777"/>
              <a:ext cx="2263619" cy="373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+mn-ea"/>
                </a:rPr>
                <a:t>오</a:t>
              </a:r>
              <a:r>
                <a:rPr lang="en-US" altLang="ko-KR" sz="1400" dirty="0">
                  <a:latin typeface="+mn-ea"/>
                </a:rPr>
                <a:t>! </a:t>
              </a:r>
              <a:r>
                <a:rPr lang="ko-KR" altLang="en-US" sz="1400" dirty="0">
                  <a:latin typeface="+mn-ea"/>
                </a:rPr>
                <a:t>나의 태양</a:t>
              </a:r>
              <a:r>
                <a:rPr lang="en-US" altLang="ko-KR" sz="1400" dirty="0">
                  <a:latin typeface="+mn-ea"/>
                </a:rPr>
                <a:t>(O Sole Mio)</a:t>
              </a:r>
              <a:endParaRPr lang="ko-KR" altLang="en-US" sz="1400" dirty="0">
                <a:latin typeface="+mn-ea"/>
              </a:endParaRPr>
            </a:p>
          </p:txBody>
        </p: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50602A27-8700-71BE-B15D-464E5FC0C663}"/>
                </a:ext>
              </a:extLst>
            </p:cNvPr>
            <p:cNvCxnSpPr>
              <a:cxnSpLocks/>
            </p:cNvCxnSpPr>
            <p:nvPr/>
          </p:nvCxnSpPr>
          <p:spPr>
            <a:xfrm>
              <a:off x="2004646" y="4680702"/>
              <a:ext cx="2193281" cy="0"/>
            </a:xfrm>
            <a:prstGeom prst="line">
              <a:avLst/>
            </a:prstGeom>
            <a:ln w="9525">
              <a:prstDash val="lg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29BA40F-87B8-87C7-2C1D-F57468BD3836}"/>
              </a:ext>
            </a:extLst>
          </p:cNvPr>
          <p:cNvGrpSpPr/>
          <p:nvPr/>
        </p:nvGrpSpPr>
        <p:grpSpPr>
          <a:xfrm>
            <a:off x="4827777" y="4303777"/>
            <a:ext cx="3131129" cy="376925"/>
            <a:chOff x="4827777" y="4303777"/>
            <a:chExt cx="3131129" cy="3769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CD3CED-03A8-2718-420C-16675183DD0A}"/>
                </a:ext>
              </a:extLst>
            </p:cNvPr>
            <p:cNvSpPr txBox="1"/>
            <p:nvPr/>
          </p:nvSpPr>
          <p:spPr>
            <a:xfrm>
              <a:off x="4827777" y="4303777"/>
              <a:ext cx="3131129" cy="373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 err="1">
                  <a:latin typeface="+mn-ea"/>
                </a:rPr>
                <a:t>푸니쿨리</a:t>
              </a:r>
              <a:r>
                <a:rPr lang="ko-KR" altLang="en-US" sz="1400" dirty="0">
                  <a:latin typeface="+mn-ea"/>
                </a:rPr>
                <a:t> </a:t>
              </a:r>
              <a:r>
                <a:rPr lang="ko-KR" altLang="en-US" sz="1400" dirty="0" err="1">
                  <a:latin typeface="+mn-ea"/>
                </a:rPr>
                <a:t>푸니쿨라</a:t>
              </a:r>
              <a:r>
                <a:rPr lang="en-US" altLang="ko-KR" sz="1400" dirty="0">
                  <a:latin typeface="+mn-ea"/>
                </a:rPr>
                <a:t>(Funiculi-</a:t>
              </a:r>
              <a:r>
                <a:rPr lang="en-US" altLang="ko-KR" sz="1400" dirty="0" err="1">
                  <a:latin typeface="+mn-ea"/>
                </a:rPr>
                <a:t>funiculá</a:t>
              </a:r>
              <a:r>
                <a:rPr lang="en-US" altLang="ko-KR" sz="1400" dirty="0">
                  <a:latin typeface="+mn-ea"/>
                </a:rPr>
                <a:t>)</a:t>
              </a:r>
              <a:endParaRPr lang="ko-KR" altLang="en-US" sz="1400" dirty="0">
                <a:latin typeface="+mn-ea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0EEAA1D7-1CD7-F88E-133F-91D1E2F2B04E}"/>
                </a:ext>
              </a:extLst>
            </p:cNvPr>
            <p:cNvCxnSpPr>
              <a:cxnSpLocks/>
            </p:cNvCxnSpPr>
            <p:nvPr/>
          </p:nvCxnSpPr>
          <p:spPr>
            <a:xfrm>
              <a:off x="4893854" y="4680702"/>
              <a:ext cx="2998975" cy="0"/>
            </a:xfrm>
            <a:prstGeom prst="line">
              <a:avLst/>
            </a:prstGeom>
            <a:ln w="9525">
              <a:prstDash val="lg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FBC507F-12FC-8ADC-9452-AD5413B745BD}"/>
              </a:ext>
            </a:extLst>
          </p:cNvPr>
          <p:cNvGrpSpPr/>
          <p:nvPr/>
        </p:nvGrpSpPr>
        <p:grpSpPr>
          <a:xfrm>
            <a:off x="8623925" y="4303777"/>
            <a:ext cx="2263619" cy="376925"/>
            <a:chOff x="8623925" y="4303777"/>
            <a:chExt cx="2263619" cy="3769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0D6D34-0454-C356-8BA1-E76FB0B12B4E}"/>
                </a:ext>
              </a:extLst>
            </p:cNvPr>
            <p:cNvSpPr txBox="1"/>
            <p:nvPr/>
          </p:nvSpPr>
          <p:spPr>
            <a:xfrm>
              <a:off x="8623925" y="4303777"/>
              <a:ext cx="2263619" cy="3738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+mn-ea"/>
                </a:rPr>
                <a:t>산타 </a:t>
              </a:r>
              <a:r>
                <a:rPr lang="ko-KR" altLang="en-US" sz="1400" dirty="0" err="1">
                  <a:latin typeface="+mn-ea"/>
                </a:rPr>
                <a:t>루치아</a:t>
              </a:r>
              <a:r>
                <a:rPr lang="en-US" altLang="ko-KR" sz="1400" dirty="0">
                  <a:latin typeface="+mn-ea"/>
                </a:rPr>
                <a:t>(Santa Lucia)</a:t>
              </a:r>
              <a:endParaRPr lang="ko-KR" altLang="en-US" sz="1400" dirty="0">
                <a:latin typeface="+mn-ea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69321DFD-C7B5-8E1E-F760-0DB8AFC5798D}"/>
                </a:ext>
              </a:extLst>
            </p:cNvPr>
            <p:cNvCxnSpPr>
              <a:cxnSpLocks/>
            </p:cNvCxnSpPr>
            <p:nvPr/>
          </p:nvCxnSpPr>
          <p:spPr>
            <a:xfrm>
              <a:off x="8659094" y="4680702"/>
              <a:ext cx="2193281" cy="0"/>
            </a:xfrm>
            <a:prstGeom prst="line">
              <a:avLst/>
            </a:prstGeom>
            <a:ln w="9525">
              <a:prstDash val="lg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69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1766467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392994" y="481210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392995" y="1397106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03F506C2-1C23-DD31-52C1-F127A08A741F}"/>
              </a:ext>
            </a:extLst>
          </p:cNvPr>
          <p:cNvGrpSpPr>
            <a:grpSpLocks/>
          </p:cNvGrpSpPr>
          <p:nvPr/>
        </p:nvGrpSpPr>
        <p:grpSpPr bwMode="auto">
          <a:xfrm>
            <a:off x="11391443" y="2314128"/>
            <a:ext cx="605025" cy="377219"/>
            <a:chOff x="4487478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CB2DA006-4606-84E9-4D0B-321F1A785061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511C0049-8E37-73C2-B239-C0A4378D9A2C}"/>
                </a:ext>
              </a:extLst>
            </p:cNvPr>
            <p:cNvSpPr/>
            <p:nvPr/>
          </p:nvSpPr>
          <p:spPr bwMode="auto">
            <a:xfrm>
              <a:off x="4487478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원어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42" name="1단원_교과서_26쪽_QR12_1.돌아오라 소렌토로(노래)">
            <a:hlinkClick r:id="" action="ppaction://media"/>
            <a:extLst>
              <a:ext uri="{FF2B5EF4-FFF2-40B4-BE49-F238E27FC236}">
                <a16:creationId xmlns:a16="http://schemas.microsoft.com/office/drawing/2014/main" id="{10BA2D5C-19F4-E900-840E-EC67E2FEF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6843" y="182127"/>
            <a:ext cx="406400" cy="406400"/>
          </a:xfrm>
          <a:prstGeom prst="rect">
            <a:avLst/>
          </a:prstGeom>
        </p:spPr>
      </p:pic>
      <p:pic>
        <p:nvPicPr>
          <p:cNvPr id="43" name="1단원_교과서_26쪽_QR12_2.돌아오라 소렌토로(원어)">
            <a:hlinkClick r:id="" action="ppaction://media"/>
            <a:extLst>
              <a:ext uri="{FF2B5EF4-FFF2-40B4-BE49-F238E27FC236}">
                <a16:creationId xmlns:a16="http://schemas.microsoft.com/office/drawing/2014/main" id="{D3D579D2-C410-F038-9C88-D674CBBB1E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3978" y="2011435"/>
            <a:ext cx="406400" cy="406400"/>
          </a:xfrm>
          <a:prstGeom prst="rect">
            <a:avLst/>
          </a:prstGeom>
        </p:spPr>
      </p:pic>
      <p:pic>
        <p:nvPicPr>
          <p:cNvPr id="44" name="1단원_교과서_26쪽_QR12_3.돌아오라 소렌토로(반주)">
            <a:hlinkClick r:id="" action="ppaction://media"/>
            <a:extLst>
              <a:ext uri="{FF2B5EF4-FFF2-40B4-BE49-F238E27FC236}">
                <a16:creationId xmlns:a16="http://schemas.microsoft.com/office/drawing/2014/main" id="{261ED40E-BA26-BC1C-D816-06957CF5A7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3978" y="1094285"/>
            <a:ext cx="406400" cy="406400"/>
          </a:xfrm>
          <a:prstGeom prst="rect">
            <a:avLst/>
          </a:prstGeom>
        </p:spPr>
      </p:pic>
      <p:pic>
        <p:nvPicPr>
          <p:cNvPr id="5" name="그림 4" descr="텍스트, 악보, 음악이(가) 표시된 사진&#10;&#10;자동 생성된 설명">
            <a:extLst>
              <a:ext uri="{FF2B5EF4-FFF2-40B4-BE49-F238E27FC236}">
                <a16:creationId xmlns:a16="http://schemas.microsoft.com/office/drawing/2014/main" id="{68033228-4749-651F-D10E-03187024E6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2995" y="857769"/>
            <a:ext cx="4178804" cy="5357315"/>
          </a:xfrm>
          <a:prstGeom prst="rect">
            <a:avLst/>
          </a:prstGeom>
        </p:spPr>
      </p:pic>
      <p:pic>
        <p:nvPicPr>
          <p:cNvPr id="7" name="그림 6" descr="텍스트, 악보, 음악이(가) 표시된 사진&#10;&#10;자동 생성된 설명">
            <a:extLst>
              <a:ext uri="{FF2B5EF4-FFF2-40B4-BE49-F238E27FC236}">
                <a16:creationId xmlns:a16="http://schemas.microsoft.com/office/drawing/2014/main" id="{96184B42-126A-E632-B586-40C06167FC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5129" y="885342"/>
            <a:ext cx="4207549" cy="53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162DA-BF2F-C821-C94A-DC40AA1AF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D5E5A32-2B48-E8B2-CEC5-2EAE3462FE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38244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조성의 변화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B3E8C3-7254-EA71-0F4C-DCF7BE53A5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9" name="그림 8" descr="텍스트, 악보, 음악이(가) 표시된 사진&#10;&#10;자동 생성된 설명">
            <a:extLst>
              <a:ext uri="{FF2B5EF4-FFF2-40B4-BE49-F238E27FC236}">
                <a16:creationId xmlns:a16="http://schemas.microsoft.com/office/drawing/2014/main" id="{8B3F2ADE-F337-44DD-F055-7CFC2CD27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895" y="857769"/>
            <a:ext cx="4178804" cy="5357315"/>
          </a:xfrm>
          <a:prstGeom prst="rect">
            <a:avLst/>
          </a:prstGeom>
        </p:spPr>
      </p:pic>
      <p:pic>
        <p:nvPicPr>
          <p:cNvPr id="11" name="그림 10" descr="텍스트, 악보, 음악이(가) 표시된 사진&#10;&#10;자동 생성된 설명">
            <a:extLst>
              <a:ext uri="{FF2B5EF4-FFF2-40B4-BE49-F238E27FC236}">
                <a16:creationId xmlns:a16="http://schemas.microsoft.com/office/drawing/2014/main" id="{49EFE246-8911-7F42-6232-DF69D45D3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029" y="885342"/>
            <a:ext cx="4207549" cy="5357315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776E9992-0D21-947E-BBA8-E084E4F49D05}"/>
              </a:ext>
            </a:extLst>
          </p:cNvPr>
          <p:cNvGrpSpPr/>
          <p:nvPr/>
        </p:nvGrpSpPr>
        <p:grpSpPr>
          <a:xfrm>
            <a:off x="1969726" y="1221331"/>
            <a:ext cx="4181973" cy="3900588"/>
            <a:chOff x="1499826" y="1221331"/>
            <a:chExt cx="4181973" cy="3900588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EC38447A-18DF-8C61-7D77-8FFF0A783728}"/>
                </a:ext>
              </a:extLst>
            </p:cNvPr>
            <p:cNvSpPr/>
            <p:nvPr/>
          </p:nvSpPr>
          <p:spPr>
            <a:xfrm>
              <a:off x="1502995" y="1221331"/>
              <a:ext cx="4178804" cy="2781567"/>
            </a:xfrm>
            <a:prstGeom prst="rect">
              <a:avLst/>
            </a:prstGeom>
            <a:solidFill>
              <a:srgbClr val="92D050">
                <a:alpha val="24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39CB28E1-55F0-5046-70AC-3658A5EB1752}"/>
                </a:ext>
              </a:extLst>
            </p:cNvPr>
            <p:cNvSpPr/>
            <p:nvPr/>
          </p:nvSpPr>
          <p:spPr>
            <a:xfrm>
              <a:off x="1499826" y="4002898"/>
              <a:ext cx="3072172" cy="1119021"/>
            </a:xfrm>
            <a:prstGeom prst="rect">
              <a:avLst/>
            </a:prstGeom>
            <a:solidFill>
              <a:srgbClr val="92D050">
                <a:alpha val="24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E02EE7DF-7552-F9B2-A36C-F5DEFD6A1045}"/>
              </a:ext>
            </a:extLst>
          </p:cNvPr>
          <p:cNvGrpSpPr/>
          <p:nvPr/>
        </p:nvGrpSpPr>
        <p:grpSpPr>
          <a:xfrm>
            <a:off x="1972895" y="885342"/>
            <a:ext cx="9020938" cy="5329742"/>
            <a:chOff x="1502995" y="885342"/>
            <a:chExt cx="9020938" cy="5329742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160F7421-0EBD-6281-E524-F077E092657D}"/>
                </a:ext>
              </a:extLst>
            </p:cNvPr>
            <p:cNvGrpSpPr/>
            <p:nvPr/>
          </p:nvGrpSpPr>
          <p:grpSpPr>
            <a:xfrm>
              <a:off x="1502995" y="4002898"/>
              <a:ext cx="4178804" cy="2212186"/>
              <a:chOff x="1502995" y="4002898"/>
              <a:chExt cx="4178804" cy="2212186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17288E1B-6F98-44B6-49D8-455945220AB6}"/>
                  </a:ext>
                </a:extLst>
              </p:cNvPr>
              <p:cNvSpPr/>
              <p:nvPr/>
            </p:nvSpPr>
            <p:spPr>
              <a:xfrm>
                <a:off x="1502995" y="5121919"/>
                <a:ext cx="4178804" cy="1093165"/>
              </a:xfrm>
              <a:prstGeom prst="rect">
                <a:avLst/>
              </a:prstGeom>
              <a:solidFill>
                <a:srgbClr val="B2884C">
                  <a:alpha val="24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65C1BFE3-588F-4A91-5DA7-D3652B97B621}"/>
                  </a:ext>
                </a:extLst>
              </p:cNvPr>
              <p:cNvSpPr/>
              <p:nvPr/>
            </p:nvSpPr>
            <p:spPr>
              <a:xfrm>
                <a:off x="4616760" y="4002898"/>
                <a:ext cx="1061869" cy="1119021"/>
              </a:xfrm>
              <a:prstGeom prst="rect">
                <a:avLst/>
              </a:prstGeom>
              <a:solidFill>
                <a:srgbClr val="B2884C">
                  <a:alpha val="24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1E81DE7E-2B4F-B376-C3A9-ACF6ECEB4813}"/>
                </a:ext>
              </a:extLst>
            </p:cNvPr>
            <p:cNvSpPr/>
            <p:nvPr/>
          </p:nvSpPr>
          <p:spPr>
            <a:xfrm>
              <a:off x="6345129" y="885342"/>
              <a:ext cx="4178804" cy="4264149"/>
            </a:xfrm>
            <a:prstGeom prst="rect">
              <a:avLst/>
            </a:prstGeom>
            <a:solidFill>
              <a:srgbClr val="B2884C">
                <a:alpha val="24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16CE6BC-BB2D-A385-8414-F114313DCD41}"/>
              </a:ext>
            </a:extLst>
          </p:cNvPr>
          <p:cNvSpPr/>
          <p:nvPr/>
        </p:nvSpPr>
        <p:spPr>
          <a:xfrm>
            <a:off x="6811859" y="5149491"/>
            <a:ext cx="4178804" cy="1093166"/>
          </a:xfrm>
          <a:prstGeom prst="rect">
            <a:avLst/>
          </a:prstGeom>
          <a:solidFill>
            <a:srgbClr val="92D050">
              <a:alpha val="2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B6F9080E-C8E5-B04F-BABC-6AE156081F9D}"/>
              </a:ext>
            </a:extLst>
          </p:cNvPr>
          <p:cNvSpPr/>
          <p:nvPr/>
        </p:nvSpPr>
        <p:spPr>
          <a:xfrm>
            <a:off x="1101926" y="1225371"/>
            <a:ext cx="745924" cy="25199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다단조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1AFB6AE9-A8AA-9090-0BF6-B603F3F5B5D9}"/>
              </a:ext>
            </a:extLst>
          </p:cNvPr>
          <p:cNvSpPr/>
          <p:nvPr/>
        </p:nvSpPr>
        <p:spPr>
          <a:xfrm>
            <a:off x="5244632" y="3775357"/>
            <a:ext cx="745924" cy="251999"/>
          </a:xfrm>
          <a:prstGeom prst="roundRect">
            <a:avLst/>
          </a:prstGeom>
          <a:solidFill>
            <a:srgbClr val="B2884C"/>
          </a:solidFill>
          <a:ln>
            <a:solidFill>
              <a:srgbClr val="66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다장조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97572C95-BFE6-0CE3-F6C8-B0E633D9EC34}"/>
              </a:ext>
            </a:extLst>
          </p:cNvPr>
          <p:cNvSpPr/>
          <p:nvPr/>
        </p:nvSpPr>
        <p:spPr>
          <a:xfrm>
            <a:off x="6754534" y="4869920"/>
            <a:ext cx="745924" cy="25199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다단조</a:t>
            </a:r>
          </a:p>
        </p:txBody>
      </p:sp>
    </p:spTree>
    <p:extLst>
      <p:ext uri="{BB962C8B-B14F-4D97-AF65-F5344CB8AC3E}">
        <p14:creationId xmlns:p14="http://schemas.microsoft.com/office/powerpoint/2010/main" val="2442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3728</TotalTime>
  <Words>189</Words>
  <Application>Microsoft Office PowerPoint</Application>
  <PresentationFormat>와이드스크린</PresentationFormat>
  <Paragraphs>41</Paragraphs>
  <Slides>7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7" baseType="lpstr">
      <vt:lpstr>NanumGothicExtraBold</vt:lpstr>
      <vt:lpstr>Spoqa Han Sans Neo</vt:lpstr>
      <vt:lpstr>나눔고딕</vt:lpstr>
      <vt:lpstr>Times New Roman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160</cp:revision>
  <dcterms:created xsi:type="dcterms:W3CDTF">2024-07-03T01:17:18Z</dcterms:created>
  <dcterms:modified xsi:type="dcterms:W3CDTF">2025-04-28T01:25:23Z</dcterms:modified>
</cp:coreProperties>
</file>