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48" r:id="rId7"/>
    <p:sldId id="360" r:id="rId8"/>
    <p:sldId id="361" r:id="rId9"/>
    <p:sldId id="352" r:id="rId10"/>
    <p:sldId id="295" r:id="rId11"/>
  </p:sldIdLst>
  <p:sldSz cx="12192000" cy="6858000"/>
  <p:notesSz cx="6858000" cy="9144000"/>
  <p:embeddedFontLst>
    <p:embeddedFont>
      <p:font typeface="맑은 고딕" panose="020B0503020000020004" pitchFamily="50" charset="-127"/>
      <p:regular r:id="rId13"/>
      <p:bold r:id="rId1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0"/>
            <p14:sldId id="361"/>
            <p14:sldId id="35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B3"/>
    <a:srgbClr val="FFE1B5"/>
    <a:srgbClr val="A66BD3"/>
    <a:srgbClr val="C391D7"/>
    <a:srgbClr val="CBA0DC"/>
    <a:srgbClr val="D1AAE0"/>
    <a:srgbClr val="C28CD8"/>
    <a:srgbClr val="6F6AAA"/>
    <a:srgbClr val="A8AFC5"/>
    <a:srgbClr val="2B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37" autoAdjust="0"/>
    <p:restoredTop sz="97316" autoAdjust="0"/>
  </p:normalViewPr>
  <p:slideViewPr>
    <p:cSldViewPr snapToGrid="0" showGuides="1">
      <p:cViewPr>
        <p:scale>
          <a:sx n="150" d="100"/>
          <a:sy n="150" d="100"/>
        </p:scale>
        <p:origin x="468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2025-08-19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933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>
                <a:latin typeface="+mn-ea"/>
                <a:ea typeface="+mn-ea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7.mp3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7.png"/><Relationship Id="rId4" Type="http://schemas.openxmlformats.org/officeDocument/2006/relationships/audio" Target="../media/media7.mp3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545398"/>
            <a:ext cx="5760000" cy="558952"/>
          </a:xfrm>
        </p:spPr>
        <p:txBody>
          <a:bodyPr/>
          <a:lstStyle/>
          <a:p>
            <a:r>
              <a:rPr kumimoji="1"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기타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Ⅱ.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악기로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60~61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2800" dirty="0"/>
              <a:t>리코더의 다양한 연주법을 이해하고</a:t>
            </a:r>
            <a:r>
              <a:rPr kumimoji="1" lang="en-US" altLang="ko-KR" sz="2800" dirty="0"/>
              <a:t>, </a:t>
            </a:r>
          </a:p>
          <a:p>
            <a:r>
              <a:rPr kumimoji="1" lang="en-US" altLang="ko-KR" sz="2800" dirty="0"/>
              <a:t>2</a:t>
            </a:r>
            <a:r>
              <a:rPr kumimoji="1" lang="ko-KR" altLang="en-US" sz="2800" dirty="0"/>
              <a:t>중주로 연주할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기타 알아보기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EE18D6F-3AC0-72C5-F25D-C5FB5A634CC7}"/>
              </a:ext>
            </a:extLst>
          </p:cNvPr>
          <p:cNvSpPr/>
          <p:nvPr/>
        </p:nvSpPr>
        <p:spPr>
          <a:xfrm>
            <a:off x="1229450" y="1090886"/>
            <a:ext cx="1729650" cy="292778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기타</a:t>
            </a:r>
            <a:r>
              <a:rPr lang="en-US" altLang="ko-KR" sz="1400" dirty="0">
                <a:solidFill>
                  <a:schemeClr val="tx1"/>
                </a:solidFill>
              </a:rPr>
              <a:t>(Guitar)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64CFFAB-B640-E882-1F15-69A2732053B9}"/>
              </a:ext>
            </a:extLst>
          </p:cNvPr>
          <p:cNvSpPr txBox="1">
            <a:spLocks/>
          </p:cNvSpPr>
          <p:nvPr/>
        </p:nvSpPr>
        <p:spPr>
          <a:xfrm>
            <a:off x="1409700" y="1605242"/>
            <a:ext cx="10287000" cy="129035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기타는 여섯 줄로 이루어진 발현악기이다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음역이 넓고 음색이 다양하며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가락 연주와 화음 반주를 손쉽고 자유롭게 할 수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왼손 손가락으로는 음이나 화음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코드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을 짚고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오른손 손가락으로는 여섯 개의 줄을 튕겨 연주한다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반음마다 금속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프렛이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있고 줄을 튕길 때의 세기로 음량을 조절한다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금속제 또는 나일론 줄을 사용하며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기타는 현악기 계열의 악기로 세계에서 가장 인기있는 악기 중 하나이다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8A5EBA54-C9D6-5813-62D1-B47DAC2E95ED}"/>
              </a:ext>
            </a:extLst>
          </p:cNvPr>
          <p:cNvSpPr/>
          <p:nvPr/>
        </p:nvSpPr>
        <p:spPr>
          <a:xfrm>
            <a:off x="2076450" y="3429000"/>
            <a:ext cx="1385116" cy="2844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악기 짚기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D24675F5-0F25-7921-F887-40BF0C501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323" y="3334734"/>
            <a:ext cx="2088352" cy="286936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CA959CD-79E8-2878-2AF2-AAFA19E35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123" y="3334734"/>
            <a:ext cx="2041754" cy="286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기타 알아보기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1B42F512-A4F5-50D4-1C60-A83F202E9622}"/>
              </a:ext>
            </a:extLst>
          </p:cNvPr>
          <p:cNvSpPr/>
          <p:nvPr/>
        </p:nvSpPr>
        <p:spPr>
          <a:xfrm>
            <a:off x="1200150" y="1035050"/>
            <a:ext cx="1385116" cy="2844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악기 연주하기</a:t>
            </a: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9B52135B-DC71-F680-FD56-F880715C3B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3547" y="1319543"/>
            <a:ext cx="2565696" cy="2290923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E6AF8D39-0CF5-A682-57C6-B864E115A9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4632" y="1319543"/>
            <a:ext cx="2407702" cy="2235968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D572A46-0A64-377C-EA30-2132059A7C1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53114"/>
          <a:stretch>
            <a:fillRect/>
          </a:stretch>
        </p:blipFill>
        <p:spPr>
          <a:xfrm>
            <a:off x="1974002" y="4318010"/>
            <a:ext cx="3961259" cy="1429052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6180E5F7-34E3-616D-AC3B-9AC7E27F798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51470"/>
          <a:stretch>
            <a:fillRect/>
          </a:stretch>
        </p:blipFill>
        <p:spPr>
          <a:xfrm>
            <a:off x="6920652" y="4318010"/>
            <a:ext cx="3961259" cy="1479151"/>
          </a:xfrm>
          <a:prstGeom prst="rect">
            <a:avLst/>
          </a:prstGeom>
        </p:spPr>
      </p:pic>
      <p:pic>
        <p:nvPicPr>
          <p:cNvPr id="48" name="2단원_교과서_60쪽_QR34_1.기타 기본 리듬 연습 1">
            <a:hlinkClick r:id="" action="ppaction://media"/>
            <a:extLst>
              <a:ext uri="{FF2B5EF4-FFF2-40B4-BE49-F238E27FC236}">
                <a16:creationId xmlns:a16="http://schemas.microsoft.com/office/drawing/2014/main" id="{21A878C4-AD89-46C3-FF61-260E6A934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78524" y="4505325"/>
            <a:ext cx="333375" cy="333375"/>
          </a:xfrm>
          <a:prstGeom prst="rect">
            <a:avLst/>
          </a:prstGeom>
        </p:spPr>
      </p:pic>
      <p:pic>
        <p:nvPicPr>
          <p:cNvPr id="49" name="2단원_교과서_60쪽_QR34_2.기타 기본 리듬 연습 2">
            <a:hlinkClick r:id="" action="ppaction://media"/>
            <a:extLst>
              <a:ext uri="{FF2B5EF4-FFF2-40B4-BE49-F238E27FC236}">
                <a16:creationId xmlns:a16="http://schemas.microsoft.com/office/drawing/2014/main" id="{1038B17F-8E2C-74A8-D22A-3EDE632E40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56925" y="4505324"/>
            <a:ext cx="333375" cy="333375"/>
          </a:xfrm>
          <a:prstGeom prst="rect">
            <a:avLst/>
          </a:prstGeom>
        </p:spPr>
      </p:pic>
      <p:pic>
        <p:nvPicPr>
          <p:cNvPr id="50" name="2단원_교과서_60쪽_QR34_3.기타 기본 리듬 연습 3">
            <a:hlinkClick r:id="" action="ppaction://media"/>
            <a:extLst>
              <a:ext uri="{FF2B5EF4-FFF2-40B4-BE49-F238E27FC236}">
                <a16:creationId xmlns:a16="http://schemas.microsoft.com/office/drawing/2014/main" id="{9EBB6D48-0D0B-5AAB-8D30-5C59E5E5575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78524" y="5292725"/>
            <a:ext cx="333375" cy="333375"/>
          </a:xfrm>
          <a:prstGeom prst="rect">
            <a:avLst/>
          </a:prstGeom>
        </p:spPr>
      </p:pic>
      <p:pic>
        <p:nvPicPr>
          <p:cNvPr id="51" name="2단원_교과서_60쪽_QR34_4.기타 기본 리듬 연습 4">
            <a:hlinkClick r:id="" action="ppaction://media"/>
            <a:extLst>
              <a:ext uri="{FF2B5EF4-FFF2-40B4-BE49-F238E27FC236}">
                <a16:creationId xmlns:a16="http://schemas.microsoft.com/office/drawing/2014/main" id="{B7130D4B-E564-461B-A00E-48DF1FDE948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56925" y="5292725"/>
            <a:ext cx="333375" cy="333375"/>
          </a:xfrm>
          <a:prstGeom prst="rect">
            <a:avLst/>
          </a:prstGeom>
        </p:spPr>
      </p:pic>
      <p:grpSp>
        <p:nvGrpSpPr>
          <p:cNvPr id="57" name="그룹 56">
            <a:extLst>
              <a:ext uri="{FF2B5EF4-FFF2-40B4-BE49-F238E27FC236}">
                <a16:creationId xmlns:a16="http://schemas.microsoft.com/office/drawing/2014/main" id="{FFFE4D79-718C-DF68-E80D-1BD121806901}"/>
              </a:ext>
            </a:extLst>
          </p:cNvPr>
          <p:cNvGrpSpPr/>
          <p:nvPr/>
        </p:nvGrpSpPr>
        <p:grpSpPr>
          <a:xfrm>
            <a:off x="1600200" y="1458101"/>
            <a:ext cx="1385116" cy="284493"/>
            <a:chOff x="1600200" y="1458101"/>
            <a:chExt cx="1385116" cy="284493"/>
          </a:xfrm>
        </p:grpSpPr>
        <p:sp>
          <p:nvSpPr>
            <p:cNvPr id="52" name="사각형: 둥근 모서리 51">
              <a:extLst>
                <a:ext uri="{FF2B5EF4-FFF2-40B4-BE49-F238E27FC236}">
                  <a16:creationId xmlns:a16="http://schemas.microsoft.com/office/drawing/2014/main" id="{087E465E-21C9-167B-9FA5-5F06DAF80F96}"/>
                </a:ext>
              </a:extLst>
            </p:cNvPr>
            <p:cNvSpPr/>
            <p:nvPr/>
          </p:nvSpPr>
          <p:spPr>
            <a:xfrm>
              <a:off x="1600200" y="1458101"/>
              <a:ext cx="1385116" cy="28449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200">
                  <a:solidFill>
                    <a:schemeClr val="tx1"/>
                  </a:solidFill>
                </a:rPr>
                <a:t>스트로크 주법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55" name="직선 연결선 54">
              <a:extLst>
                <a:ext uri="{FF2B5EF4-FFF2-40B4-BE49-F238E27FC236}">
                  <a16:creationId xmlns:a16="http://schemas.microsoft.com/office/drawing/2014/main" id="{416FF162-FC13-83B2-C4DC-02DF607D2A5E}"/>
                </a:ext>
              </a:extLst>
            </p:cNvPr>
            <p:cNvCxnSpPr/>
            <p:nvPr/>
          </p:nvCxnSpPr>
          <p:spPr>
            <a:xfrm>
              <a:off x="1720850" y="1742594"/>
              <a:ext cx="1130300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7E62EDDC-9C56-263C-57C6-FBF77D0916D3}"/>
              </a:ext>
            </a:extLst>
          </p:cNvPr>
          <p:cNvGrpSpPr/>
          <p:nvPr/>
        </p:nvGrpSpPr>
        <p:grpSpPr>
          <a:xfrm>
            <a:off x="1600200" y="3822608"/>
            <a:ext cx="1385116" cy="284493"/>
            <a:chOff x="1600200" y="3822608"/>
            <a:chExt cx="1385116" cy="284493"/>
          </a:xfrm>
        </p:grpSpPr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4C07D04C-D59A-9A5F-7FD2-D38E4F87C619}"/>
                </a:ext>
              </a:extLst>
            </p:cNvPr>
            <p:cNvSpPr/>
            <p:nvPr/>
          </p:nvSpPr>
          <p:spPr>
            <a:xfrm>
              <a:off x="1600200" y="3822608"/>
              <a:ext cx="1385116" cy="28449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200">
                  <a:solidFill>
                    <a:schemeClr val="tx1"/>
                  </a:solidFill>
                </a:rPr>
                <a:t>기본 리듬 연습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A18F13F5-4EA9-0CEB-7780-6DDEE6805B73}"/>
                </a:ext>
              </a:extLst>
            </p:cNvPr>
            <p:cNvCxnSpPr/>
            <p:nvPr/>
          </p:nvCxnSpPr>
          <p:spPr>
            <a:xfrm>
              <a:off x="1727608" y="4107101"/>
              <a:ext cx="1130300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1830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기타 알아보기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1B42F512-A4F5-50D4-1C60-A83F202E9622}"/>
              </a:ext>
            </a:extLst>
          </p:cNvPr>
          <p:cNvSpPr/>
          <p:nvPr/>
        </p:nvSpPr>
        <p:spPr>
          <a:xfrm>
            <a:off x="1200150" y="1035050"/>
            <a:ext cx="1385116" cy="2844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악기 연주하기</a:t>
            </a:r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087E465E-21C9-167B-9FA5-5F06DAF80F96}"/>
              </a:ext>
            </a:extLst>
          </p:cNvPr>
          <p:cNvSpPr/>
          <p:nvPr/>
        </p:nvSpPr>
        <p:spPr>
          <a:xfrm>
            <a:off x="1600200" y="1458101"/>
            <a:ext cx="1385116" cy="284493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아르페지오</a:t>
            </a:r>
            <a:r>
              <a:rPr lang="ko-KR" altLang="en-US" sz="1200" dirty="0">
                <a:solidFill>
                  <a:schemeClr val="tx1"/>
                </a:solidFill>
              </a:rPr>
              <a:t> 주법</a:t>
            </a:r>
          </a:p>
        </p:txBody>
      </p: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416FF162-FC13-83B2-C4DC-02DF607D2A5E}"/>
              </a:ext>
            </a:extLst>
          </p:cNvPr>
          <p:cNvCxnSpPr/>
          <p:nvPr/>
        </p:nvCxnSpPr>
        <p:spPr>
          <a:xfrm>
            <a:off x="1720850" y="1742594"/>
            <a:ext cx="11303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1C072306-7520-82BC-3F68-F13C91BB8A75}"/>
              </a:ext>
            </a:extLst>
          </p:cNvPr>
          <p:cNvSpPr/>
          <p:nvPr/>
        </p:nvSpPr>
        <p:spPr>
          <a:xfrm>
            <a:off x="4845030" y="1458101"/>
            <a:ext cx="3254969" cy="284493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손 또는 피크를 이용하여 한 줄씩 연주한다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7E62EDDC-9C56-263C-57C6-FBF77D0916D3}"/>
              </a:ext>
            </a:extLst>
          </p:cNvPr>
          <p:cNvGrpSpPr/>
          <p:nvPr/>
        </p:nvGrpSpPr>
        <p:grpSpPr>
          <a:xfrm>
            <a:off x="1600200" y="4241708"/>
            <a:ext cx="1385116" cy="284493"/>
            <a:chOff x="1600200" y="3822608"/>
            <a:chExt cx="1385116" cy="284493"/>
          </a:xfrm>
        </p:grpSpPr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4C07D04C-D59A-9A5F-7FD2-D38E4F87C619}"/>
                </a:ext>
              </a:extLst>
            </p:cNvPr>
            <p:cNvSpPr/>
            <p:nvPr/>
          </p:nvSpPr>
          <p:spPr>
            <a:xfrm>
              <a:off x="1600200" y="3822608"/>
              <a:ext cx="1385116" cy="28449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err="1">
                  <a:solidFill>
                    <a:schemeClr val="tx1"/>
                  </a:solidFill>
                </a:rPr>
                <a:t>아르페지오</a:t>
              </a:r>
              <a:r>
                <a:rPr lang="ko-KR" altLang="en-US" sz="1200" dirty="0">
                  <a:solidFill>
                    <a:schemeClr val="tx1"/>
                  </a:solidFill>
                </a:rPr>
                <a:t> 연습</a:t>
              </a:r>
            </a:p>
          </p:txBody>
        </p: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A18F13F5-4EA9-0CEB-7780-6DDEE6805B73}"/>
                </a:ext>
              </a:extLst>
            </p:cNvPr>
            <p:cNvCxnSpPr/>
            <p:nvPr/>
          </p:nvCxnSpPr>
          <p:spPr>
            <a:xfrm>
              <a:off x="1727608" y="4107101"/>
              <a:ext cx="1130300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7D106719-2E8E-4644-7997-83351815B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197" y="1732806"/>
            <a:ext cx="4552153" cy="223204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42CE869-F1AF-2ED3-111E-973C4379C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724" y="4389719"/>
            <a:ext cx="3575725" cy="1622450"/>
          </a:xfrm>
          <a:prstGeom prst="rect">
            <a:avLst/>
          </a:prstGeom>
        </p:spPr>
      </p:pic>
      <p:pic>
        <p:nvPicPr>
          <p:cNvPr id="8" name="2단원_교과서_60쪽_QR34_5.기타 아르페지오 연습">
            <a:hlinkClick r:id="" action="ppaction://media"/>
            <a:extLst>
              <a:ext uri="{FF2B5EF4-FFF2-40B4-BE49-F238E27FC236}">
                <a16:creationId xmlns:a16="http://schemas.microsoft.com/office/drawing/2014/main" id="{4D285935-1E37-8246-6B4D-B9F331F96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58316" y="4432299"/>
            <a:ext cx="358775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61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922190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연주하기</a:t>
            </a:r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19C50E7A-838F-688E-16F6-B6D0379BAB10}"/>
              </a:ext>
            </a:extLst>
          </p:cNvPr>
          <p:cNvSpPr/>
          <p:nvPr/>
        </p:nvSpPr>
        <p:spPr bwMode="auto">
          <a:xfrm>
            <a:off x="956022" y="1307013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연주</a:t>
            </a:r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75E29A8F-C34F-22AA-6CB2-FD74D772D5D9}"/>
              </a:ext>
            </a:extLst>
          </p:cNvPr>
          <p:cNvSpPr/>
          <p:nvPr/>
        </p:nvSpPr>
        <p:spPr bwMode="auto">
          <a:xfrm>
            <a:off x="11444747" y="1307013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57" name="그림 56">
            <a:extLst>
              <a:ext uri="{FF2B5EF4-FFF2-40B4-BE49-F238E27FC236}">
                <a16:creationId xmlns:a16="http://schemas.microsoft.com/office/drawing/2014/main" id="{3B8C4EBA-E8AC-EDCF-453B-93BD2C4DED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102"/>
          <a:stretch>
            <a:fillRect/>
          </a:stretch>
        </p:blipFill>
        <p:spPr>
          <a:xfrm>
            <a:off x="4978400" y="769751"/>
            <a:ext cx="3117850" cy="761564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D2CDD546-6D69-60AD-0B3F-5584BEF7B8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1355" y="4838888"/>
            <a:ext cx="8291939" cy="1249361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1DC84963-7764-3491-39AB-B86EF0FF3D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5789"/>
          <a:stretch>
            <a:fillRect/>
          </a:stretch>
        </p:blipFill>
        <p:spPr>
          <a:xfrm>
            <a:off x="4464049" y="1635879"/>
            <a:ext cx="4146550" cy="1143122"/>
          </a:xfrm>
          <a:prstGeom prst="rect">
            <a:avLst/>
          </a:prstGeom>
        </p:spPr>
      </p:pic>
      <p:pic>
        <p:nvPicPr>
          <p:cNvPr id="61" name="2단원_교과서_61쪽_QR34_6.너에게 난, 나에게 넌(기타 연주)">
            <a:hlinkClick r:id="" action="ppaction://media"/>
            <a:extLst>
              <a:ext uri="{FF2B5EF4-FFF2-40B4-BE49-F238E27FC236}">
                <a16:creationId xmlns:a16="http://schemas.microsoft.com/office/drawing/2014/main" id="{8BB7276F-7135-DB2B-A078-5743579EE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4329" y="835589"/>
            <a:ext cx="369428" cy="369428"/>
          </a:xfrm>
          <a:prstGeom prst="rect">
            <a:avLst/>
          </a:prstGeom>
        </p:spPr>
      </p:pic>
      <p:pic>
        <p:nvPicPr>
          <p:cNvPr id="62" name="2단원_교과서_61쪽_QR34_7.너에게 난, 나에게 넌(반주)">
            <a:hlinkClick r:id="" action="ppaction://media"/>
            <a:extLst>
              <a:ext uri="{FF2B5EF4-FFF2-40B4-BE49-F238E27FC236}">
                <a16:creationId xmlns:a16="http://schemas.microsoft.com/office/drawing/2014/main" id="{E54828A5-9C87-92BD-319C-E02425E98D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78900" y="835589"/>
            <a:ext cx="369428" cy="36942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B95423FA-B348-734E-54DC-FA174687EC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4000" y="3482379"/>
            <a:ext cx="9963150" cy="1249649"/>
          </a:xfrm>
          <a:prstGeom prst="rect">
            <a:avLst/>
          </a:prstGeom>
        </p:spPr>
      </p:pic>
      <p:sp>
        <p:nvSpPr>
          <p:cNvPr id="67" name="사각형: 둥근 모서리 66">
            <a:extLst>
              <a:ext uri="{FF2B5EF4-FFF2-40B4-BE49-F238E27FC236}">
                <a16:creationId xmlns:a16="http://schemas.microsoft.com/office/drawing/2014/main" id="{D9E14E48-6604-F351-B751-02865F1FC819}"/>
              </a:ext>
            </a:extLst>
          </p:cNvPr>
          <p:cNvSpPr/>
          <p:nvPr/>
        </p:nvSpPr>
        <p:spPr>
          <a:xfrm>
            <a:off x="2978150" y="2080108"/>
            <a:ext cx="1385116" cy="2844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기본 리듬 패턴</a:t>
            </a:r>
          </a:p>
        </p:txBody>
      </p:sp>
      <p:sp>
        <p:nvSpPr>
          <p:cNvPr id="68" name="사각형: 둥근 모서리 67">
            <a:extLst>
              <a:ext uri="{FF2B5EF4-FFF2-40B4-BE49-F238E27FC236}">
                <a16:creationId xmlns:a16="http://schemas.microsoft.com/office/drawing/2014/main" id="{2CB181BC-0EEE-26B6-4D91-652CAAEDA9CA}"/>
              </a:ext>
            </a:extLst>
          </p:cNvPr>
          <p:cNvSpPr/>
          <p:nvPr/>
        </p:nvSpPr>
        <p:spPr>
          <a:xfrm>
            <a:off x="1508706" y="5266494"/>
            <a:ext cx="726484" cy="2844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>
                <a:solidFill>
                  <a:schemeClr val="tx1"/>
                </a:solidFill>
              </a:rPr>
              <a:t>코드표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6486</TotalTime>
  <Words>142</Words>
  <Application>Microsoft Office PowerPoint</Application>
  <PresentationFormat>와이드스크린</PresentationFormat>
  <Paragraphs>30</Paragraphs>
  <Slides>7</Slides>
  <Notes>3</Notes>
  <HiddenSlides>0</HiddenSlides>
  <MMClips>7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3" baseType="lpstr"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233</cp:revision>
  <dcterms:created xsi:type="dcterms:W3CDTF">2024-07-03T01:17:18Z</dcterms:created>
  <dcterms:modified xsi:type="dcterms:W3CDTF">2025-08-19T07:48:19Z</dcterms:modified>
</cp:coreProperties>
</file>