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4"/>
  </p:notesMasterIdLst>
  <p:sldIdLst>
    <p:sldId id="292" r:id="rId5"/>
    <p:sldId id="298" r:id="rId6"/>
    <p:sldId id="297" r:id="rId7"/>
    <p:sldId id="312" r:id="rId8"/>
    <p:sldId id="316" r:id="rId9"/>
    <p:sldId id="317" r:id="rId10"/>
    <p:sldId id="310" r:id="rId11"/>
    <p:sldId id="318" r:id="rId12"/>
    <p:sldId id="295" r:id="rId13"/>
  </p:sldIdLst>
  <p:sldSz cx="12192000" cy="6858000"/>
  <p:notesSz cx="6858000" cy="9144000"/>
  <p:embeddedFontLst>
    <p:embeddedFont>
      <p:font typeface="NanumGothicExtraBold" panose="020D0904000000000000" pitchFamily="50" charset="-127"/>
      <p:bold r:id="rId15"/>
    </p:embeddedFont>
    <p:embeddedFont>
      <p:font typeface="Spoqa Han Sans Neo" panose="020B0600000101010101" charset="0"/>
      <p:regular r:id="rId16"/>
      <p:bold r:id="rId17"/>
      <p:italic r:id="rId18"/>
      <p:boldItalic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12"/>
            <p14:sldId id="316"/>
            <p14:sldId id="317"/>
            <p14:sldId id="310"/>
            <p14:sldId id="318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F4F9FE"/>
    <a:srgbClr val="B5A7D1"/>
    <a:srgbClr val="2B3C71"/>
    <a:srgbClr val="573781"/>
    <a:srgbClr val="6B1F99"/>
    <a:srgbClr val="9832D6"/>
    <a:srgbClr val="A165DD"/>
    <a:srgbClr val="9966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145" autoAdjust="0"/>
  </p:normalViewPr>
  <p:slideViewPr>
    <p:cSldViewPr snapToGrid="0" showGuides="1">
      <p:cViewPr>
        <p:scale>
          <a:sx n="75" d="100"/>
          <a:sy n="75" d="100"/>
        </p:scale>
        <p:origin x="2010" y="16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2025-03-17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9460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5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8653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544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585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usicboxmaniacs.com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종이 </a:t>
            </a:r>
            <a:r>
              <a:rPr kumimoji="1" lang="ko-KR" altLang="en-US" sz="3600" dirty="0" err="1">
                <a:solidFill>
                  <a:schemeClr val="tx1"/>
                </a:solidFill>
                <a:latin typeface="+mj-ea"/>
                <a:ea typeface="+mj-ea"/>
              </a:rPr>
              <a:t>오르골로</a:t>
            </a:r>
            <a:r>
              <a:rPr kumimoji="1" lang="ko-KR" altLang="en-US" sz="3600" dirty="0">
                <a:solidFill>
                  <a:schemeClr val="tx1"/>
                </a:solidFill>
                <a:latin typeface="+mj-ea"/>
                <a:ea typeface="+mj-ea"/>
              </a:rPr>
              <a:t> 음악 만들기</a:t>
            </a:r>
            <a:endParaRPr kumimoji="1" lang="en-US" altLang="ko-KR" sz="3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Ⅳ.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창작해요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019675" y="4894508"/>
            <a:ext cx="215265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100~101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2740" y="3297406"/>
            <a:ext cx="6446520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다양한 음악 요소를 활용하여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 err="1">
                <a:latin typeface="+mn-ea"/>
                <a:ea typeface="+mn-ea"/>
              </a:rPr>
              <a:t>오르골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음악을 창작할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종이 </a:t>
            </a:r>
            <a:r>
              <a:rPr kumimoji="1" lang="ko-KR" altLang="en-US" dirty="0" err="1">
                <a:solidFill>
                  <a:schemeClr val="tx1"/>
                </a:solidFill>
                <a:latin typeface="+mn-ea"/>
                <a:ea typeface="+mn-ea"/>
              </a:rPr>
              <a:t>오르골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 알아보기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1424377" y="1097432"/>
            <a:ext cx="9967522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‘오르간</a:t>
            </a:r>
            <a:r>
              <a:rPr lang="en-US" altLang="ko-KR" sz="1400" dirty="0">
                <a:latin typeface="+mn-ea"/>
              </a:rPr>
              <a:t>(Organ)’</a:t>
            </a:r>
            <a:r>
              <a:rPr lang="ko-KR" altLang="en-US" sz="1400" dirty="0">
                <a:latin typeface="+mn-ea"/>
              </a:rPr>
              <a:t>에서 유래된 이름으로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영어로는 뮤직박스</a:t>
            </a:r>
            <a:r>
              <a:rPr lang="en-US" altLang="ko-KR" sz="1400" dirty="0">
                <a:latin typeface="+mn-ea"/>
              </a:rPr>
              <a:t>(Music Box), </a:t>
            </a:r>
            <a:r>
              <a:rPr lang="ko-KR" altLang="en-US" sz="1400" dirty="0">
                <a:latin typeface="+mn-ea"/>
              </a:rPr>
              <a:t>네덜란드어로는 </a:t>
            </a:r>
            <a:r>
              <a:rPr lang="ko-KR" altLang="en-US" sz="1400" dirty="0" err="1">
                <a:latin typeface="+mn-ea"/>
              </a:rPr>
              <a:t>오르겔</a:t>
            </a:r>
            <a:r>
              <a:rPr lang="en-US" altLang="ko-KR" sz="1400" dirty="0">
                <a:latin typeface="+mn-ea"/>
              </a:rPr>
              <a:t>(Orgel)</a:t>
            </a:r>
            <a:r>
              <a:rPr lang="ko-KR" altLang="en-US" sz="1400" dirty="0">
                <a:latin typeface="+mn-ea"/>
              </a:rPr>
              <a:t>이라고 한다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소리가 맑고 아름다워 음악 치료 또는 자장가로 활용한다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D386EE4B-2E2B-B036-6EC3-0B946B935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46092"/>
              </p:ext>
            </p:extLst>
          </p:nvPr>
        </p:nvGraphicFramePr>
        <p:xfrm>
          <a:off x="1538677" y="2570963"/>
          <a:ext cx="9853222" cy="3189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8848">
                  <a:extLst>
                    <a:ext uri="{9D8B030D-6E8A-4147-A177-3AD203B41FA5}">
                      <a16:colId xmlns:a16="http://schemas.microsoft.com/office/drawing/2014/main" val="1842238023"/>
                    </a:ext>
                  </a:extLst>
                </a:gridCol>
                <a:gridCol w="8334374">
                  <a:extLst>
                    <a:ext uri="{9D8B030D-6E8A-4147-A177-3AD203B41FA5}">
                      <a16:colId xmlns:a16="http://schemas.microsoft.com/office/drawing/2014/main" val="2535498305"/>
                    </a:ext>
                  </a:extLst>
                </a:gridCol>
              </a:tblGrid>
              <a:tr h="6505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종류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설명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107583"/>
                  </a:ext>
                </a:extLst>
              </a:tr>
              <a:tr h="8451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실린더형</a:t>
                      </a:r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스위스에서 처음 고안되어 현재까지 가장 많이 사용되고 있다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실린더에 붙어있는 조그마한 돌기가 회전하면서 금속판을 건드리며 소리가 난다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짧은 멜로디의 반복만 이어지는 단점이 있다</a:t>
                      </a:r>
                      <a:r>
                        <a:rPr lang="en-US" altLang="ko-KR" sz="1400" dirty="0"/>
                        <a:t>.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453425"/>
                  </a:ext>
                </a:extLst>
              </a:tr>
              <a:tr h="8451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디스크식</a:t>
                      </a:r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멜로디가 정해져 있는 실린더 </a:t>
                      </a:r>
                      <a:r>
                        <a:rPr lang="ko-KR" altLang="en-US" sz="1400" dirty="0" err="1"/>
                        <a:t>오르골의</a:t>
                      </a:r>
                      <a:r>
                        <a:rPr lang="ko-KR" altLang="en-US" sz="1400" dirty="0"/>
                        <a:t> 한계를 극복하여 디스크를 바꿔서 다른 멜로디 연주가 가능하다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디스크의 지름이 곡의 길이와 연주 가능한 음을 결정한다</a:t>
                      </a:r>
                      <a:r>
                        <a:rPr lang="en-US" altLang="ko-KR" sz="1400" dirty="0"/>
                        <a:t>.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008004"/>
                  </a:ext>
                </a:extLst>
              </a:tr>
              <a:tr h="84879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천공 리더형</a:t>
                      </a:r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구멍 뚫린 종이 악보에 </a:t>
                      </a:r>
                      <a:r>
                        <a:rPr lang="ko-KR" altLang="en-US" sz="1400" dirty="0" err="1"/>
                        <a:t>금속핀이</a:t>
                      </a:r>
                      <a:r>
                        <a:rPr lang="ko-KR" altLang="en-US" sz="1400" dirty="0"/>
                        <a:t> 걸리며 철판을 연주하는 원리이다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악보 진행 방향에 따라 </a:t>
                      </a:r>
                      <a:r>
                        <a:rPr lang="ko-KR" altLang="en-US" sz="1400" dirty="0" err="1"/>
                        <a:t>기보된</a:t>
                      </a:r>
                      <a:r>
                        <a:rPr lang="ko-KR" altLang="en-US" sz="1400" dirty="0"/>
                        <a:t> 리듬과 박자를 종이 악보를 통해 연주한다</a:t>
                      </a:r>
                      <a:r>
                        <a:rPr lang="en-US" altLang="ko-KR" sz="1400" dirty="0"/>
                        <a:t>. </a:t>
                      </a:r>
                      <a:r>
                        <a:rPr lang="ko-KR" altLang="en-US" sz="1400" dirty="0"/>
                        <a:t>다양한 멜로디를 들을 수 있으며 곡의 길이에 제한이 없다</a:t>
                      </a:r>
                      <a:r>
                        <a:rPr lang="en-US" altLang="ko-KR" sz="1400" dirty="0"/>
                        <a:t>.</a:t>
                      </a:r>
                      <a:endParaRPr lang="ko-KR" altLang="en-US" sz="1400" dirty="0"/>
                    </a:p>
                  </a:txBody>
                  <a:tcPr anchor="ctr">
                    <a:solidFill>
                      <a:srgbClr val="F4F9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762480"/>
                  </a:ext>
                </a:extLst>
              </a:tr>
            </a:tbl>
          </a:graphicData>
        </a:graphic>
      </p:graphicFrame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22C3020-8DA5-AD4B-007A-679530144404}"/>
              </a:ext>
            </a:extLst>
          </p:cNvPr>
          <p:cNvSpPr/>
          <p:nvPr/>
        </p:nvSpPr>
        <p:spPr>
          <a:xfrm>
            <a:off x="1538677" y="2108678"/>
            <a:ext cx="202367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solidFill>
                  <a:schemeClr val="accent3">
                    <a:lumMod val="75000"/>
                  </a:schemeClr>
                </a:solidFill>
                <a:latin typeface="+mn-ea"/>
              </a:rPr>
              <a:t>오르골의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 종류</a:t>
            </a: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종이 </a:t>
            </a:r>
            <a:r>
              <a:rPr kumimoji="1" lang="ko-KR" altLang="en-US" dirty="0" err="1"/>
              <a:t>오르골</a:t>
            </a:r>
            <a:r>
              <a:rPr kumimoji="1" lang="ko-KR" altLang="en-US" dirty="0"/>
              <a:t> 준비하기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1" name="그림 10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31CDC68C-D8E4-B20C-54B3-B069FDFAC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937" b="13701"/>
          <a:stretch/>
        </p:blipFill>
        <p:spPr>
          <a:xfrm>
            <a:off x="2619375" y="1198562"/>
            <a:ext cx="2933700" cy="1924844"/>
          </a:xfrm>
          <a:prstGeom prst="rect">
            <a:avLst/>
          </a:prstGeom>
        </p:spPr>
      </p:pic>
      <p:pic>
        <p:nvPicPr>
          <p:cNvPr id="12" name="그림 11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80EA5D3A-4EF0-B728-2221-44A9B39728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66" t="84591" r="82969" b="889"/>
          <a:stretch/>
        </p:blipFill>
        <p:spPr>
          <a:xfrm>
            <a:off x="3490912" y="3161109"/>
            <a:ext cx="1190625" cy="323850"/>
          </a:xfrm>
          <a:prstGeom prst="rect">
            <a:avLst/>
          </a:prstGeom>
        </p:spPr>
      </p:pic>
      <p:pic>
        <p:nvPicPr>
          <p:cNvPr id="13" name="그림 12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B505E3DC-BFB7-8E7C-943A-BB74D5D5B5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7" t="62" r="50780" b="13639"/>
          <a:stretch/>
        </p:blipFill>
        <p:spPr>
          <a:xfrm>
            <a:off x="7067550" y="1198562"/>
            <a:ext cx="2933700" cy="1924844"/>
          </a:xfrm>
          <a:prstGeom prst="rect">
            <a:avLst/>
          </a:prstGeom>
        </p:spPr>
      </p:pic>
      <p:pic>
        <p:nvPicPr>
          <p:cNvPr id="14" name="그림 13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5A7E53F4-BAFF-9F7A-5EAF-7F79ABAA4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24" t="-1228" r="25313" b="14928"/>
          <a:stretch/>
        </p:blipFill>
        <p:spPr>
          <a:xfrm>
            <a:off x="2619375" y="3709969"/>
            <a:ext cx="2933700" cy="1924844"/>
          </a:xfrm>
          <a:prstGeom prst="rect">
            <a:avLst/>
          </a:prstGeom>
        </p:spPr>
      </p:pic>
      <p:pic>
        <p:nvPicPr>
          <p:cNvPr id="15" name="그림 14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741B5A9B-C233-2FA9-A35B-928EACE2A3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37" b="13701"/>
          <a:stretch/>
        </p:blipFill>
        <p:spPr>
          <a:xfrm>
            <a:off x="7067550" y="3709969"/>
            <a:ext cx="2933700" cy="1924844"/>
          </a:xfrm>
          <a:prstGeom prst="rect">
            <a:avLst/>
          </a:prstGeom>
        </p:spPr>
      </p:pic>
      <p:pic>
        <p:nvPicPr>
          <p:cNvPr id="17" name="그림 16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A053B35D-FE97-2DFE-9CC3-73376DFB8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8" t="85480" r="58007"/>
          <a:stretch/>
        </p:blipFill>
        <p:spPr>
          <a:xfrm>
            <a:off x="7834312" y="3161109"/>
            <a:ext cx="1190625" cy="323850"/>
          </a:xfrm>
          <a:prstGeom prst="rect">
            <a:avLst/>
          </a:prstGeom>
        </p:spPr>
      </p:pic>
      <p:pic>
        <p:nvPicPr>
          <p:cNvPr id="18" name="그림 17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706E755A-918A-55E3-DD51-5CCE286EB2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88" t="85480" r="32347"/>
          <a:stretch/>
        </p:blipFill>
        <p:spPr>
          <a:xfrm>
            <a:off x="3490912" y="5716588"/>
            <a:ext cx="1190625" cy="323850"/>
          </a:xfrm>
          <a:prstGeom prst="rect">
            <a:avLst/>
          </a:prstGeom>
        </p:spPr>
      </p:pic>
      <p:pic>
        <p:nvPicPr>
          <p:cNvPr id="19" name="그림 18" descr="공구, 스타일러스이(가) 표시된 사진&#10;&#10;자동 생성된 설명">
            <a:extLst>
              <a:ext uri="{FF2B5EF4-FFF2-40B4-BE49-F238E27FC236}">
                <a16:creationId xmlns:a16="http://schemas.microsoft.com/office/drawing/2014/main" id="{B63654D5-9D1E-BB76-405F-F1E54E396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087" t="85480" r="7148"/>
          <a:stretch/>
        </p:blipFill>
        <p:spPr>
          <a:xfrm>
            <a:off x="7834312" y="5716588"/>
            <a:ext cx="11906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종이 </a:t>
            </a:r>
            <a:r>
              <a:rPr kumimoji="1" lang="ko-KR" altLang="en-US" dirty="0" err="1"/>
              <a:t>오르골의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기보법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7" name="그림 36" descr="텍스트, 평행, 라인, 번호이(가) 표시된 사진&#10;&#10;자동 생성된 설명">
            <a:extLst>
              <a:ext uri="{FF2B5EF4-FFF2-40B4-BE49-F238E27FC236}">
                <a16:creationId xmlns:a16="http://schemas.microsoft.com/office/drawing/2014/main" id="{18F78105-D775-6AE8-E70B-5E812CAA0B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22" y="1921766"/>
            <a:ext cx="6149771" cy="3606512"/>
          </a:xfrm>
          <a:prstGeom prst="rect">
            <a:avLst/>
          </a:prstGeom>
        </p:spPr>
      </p:pic>
      <p:sp>
        <p:nvSpPr>
          <p:cNvPr id="38" name="원호 37">
            <a:extLst>
              <a:ext uri="{FF2B5EF4-FFF2-40B4-BE49-F238E27FC236}">
                <a16:creationId xmlns:a16="http://schemas.microsoft.com/office/drawing/2014/main" id="{4AB9E986-0866-00C1-F320-547ED421BF7D}"/>
              </a:ext>
            </a:extLst>
          </p:cNvPr>
          <p:cNvSpPr/>
          <p:nvPr/>
        </p:nvSpPr>
        <p:spPr>
          <a:xfrm rot="18961692">
            <a:off x="3629120" y="1942375"/>
            <a:ext cx="502250" cy="48144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원호 38">
            <a:extLst>
              <a:ext uri="{FF2B5EF4-FFF2-40B4-BE49-F238E27FC236}">
                <a16:creationId xmlns:a16="http://schemas.microsoft.com/office/drawing/2014/main" id="{87F799AD-AAED-57FD-D01F-122A0086E485}"/>
              </a:ext>
            </a:extLst>
          </p:cNvPr>
          <p:cNvSpPr/>
          <p:nvPr/>
        </p:nvSpPr>
        <p:spPr>
          <a:xfrm rot="19005920">
            <a:off x="3568468" y="2622903"/>
            <a:ext cx="946114" cy="904809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원호 39">
            <a:extLst>
              <a:ext uri="{FF2B5EF4-FFF2-40B4-BE49-F238E27FC236}">
                <a16:creationId xmlns:a16="http://schemas.microsoft.com/office/drawing/2014/main" id="{BB52A5F4-CF0D-F3FE-FB1C-5B952578C912}"/>
              </a:ext>
            </a:extLst>
          </p:cNvPr>
          <p:cNvSpPr/>
          <p:nvPr/>
        </p:nvSpPr>
        <p:spPr>
          <a:xfrm rot="18921766">
            <a:off x="3542770" y="3500119"/>
            <a:ext cx="1370426" cy="139697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원호 42">
            <a:extLst>
              <a:ext uri="{FF2B5EF4-FFF2-40B4-BE49-F238E27FC236}">
                <a16:creationId xmlns:a16="http://schemas.microsoft.com/office/drawing/2014/main" id="{45FAE044-13F3-5F42-F831-A98C36CC1542}"/>
              </a:ext>
            </a:extLst>
          </p:cNvPr>
          <p:cNvSpPr/>
          <p:nvPr/>
        </p:nvSpPr>
        <p:spPr>
          <a:xfrm rot="19004949">
            <a:off x="3453536" y="4355410"/>
            <a:ext cx="1843211" cy="1839331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 descr="흑백, 안테나이(가) 표시된 사진&#10;&#10;자동 생성된 설명">
            <a:extLst>
              <a:ext uri="{FF2B5EF4-FFF2-40B4-BE49-F238E27FC236}">
                <a16:creationId xmlns:a16="http://schemas.microsoft.com/office/drawing/2014/main" id="{4EA50689-EE17-43E2-322E-AF72647A4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852" y="2153090"/>
            <a:ext cx="193346" cy="392269"/>
          </a:xfrm>
          <a:prstGeom prst="rect">
            <a:avLst/>
          </a:prstGeom>
        </p:spPr>
      </p:pic>
      <p:pic>
        <p:nvPicPr>
          <p:cNvPr id="47" name="그림 46" descr="스케치, 흑백, 실루엣, 디자인이(가) 표시된 사진&#10;&#10;자동 생성된 설명">
            <a:extLst>
              <a:ext uri="{FF2B5EF4-FFF2-40B4-BE49-F238E27FC236}">
                <a16:creationId xmlns:a16="http://schemas.microsoft.com/office/drawing/2014/main" id="{988606EE-4577-5B94-73B4-B9196C0E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15" y="1487338"/>
            <a:ext cx="241682" cy="379255"/>
          </a:xfrm>
          <a:prstGeom prst="rect">
            <a:avLst/>
          </a:prstGeom>
        </p:spPr>
      </p:pic>
      <p:pic>
        <p:nvPicPr>
          <p:cNvPr id="49" name="그림 48" descr="흑백이(가) 표시된 사진&#10;&#10;자동 생성된 설명">
            <a:extLst>
              <a:ext uri="{FF2B5EF4-FFF2-40B4-BE49-F238E27FC236}">
                <a16:creationId xmlns:a16="http://schemas.microsoft.com/office/drawing/2014/main" id="{D99F4C4C-E45C-7EBD-00A0-F6C34C938A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0729" y="3914217"/>
            <a:ext cx="198923" cy="386691"/>
          </a:xfrm>
          <a:prstGeom prst="rect">
            <a:avLst/>
          </a:prstGeom>
        </p:spPr>
      </p:pic>
      <p:pic>
        <p:nvPicPr>
          <p:cNvPr id="51" name="그림 50" descr="흑백이(가) 표시된 사진&#10;&#10;자동 생성된 설명">
            <a:extLst>
              <a:ext uri="{FF2B5EF4-FFF2-40B4-BE49-F238E27FC236}">
                <a16:creationId xmlns:a16="http://schemas.microsoft.com/office/drawing/2014/main" id="{045FB31B-CA13-9411-F3A8-7506AA984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8453" y="3034873"/>
            <a:ext cx="250977" cy="394127"/>
          </a:xfrm>
          <a:prstGeom prst="rect">
            <a:avLst/>
          </a:prstGeom>
        </p:spPr>
      </p:pic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589A1485-4529-A1BA-3932-C2C76D8417BF}"/>
              </a:ext>
            </a:extLst>
          </p:cNvPr>
          <p:cNvSpPr/>
          <p:nvPr/>
        </p:nvSpPr>
        <p:spPr>
          <a:xfrm>
            <a:off x="3249637" y="5491801"/>
            <a:ext cx="2229143" cy="25822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 dirty="0">
                <a:solidFill>
                  <a:schemeClr val="accent3"/>
                </a:solidFill>
                <a:latin typeface="+mn-ea"/>
              </a:rPr>
              <a:t>↑ 영어 음이름으로 음정을 표현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BD4F9E1-13AB-6E50-7F3A-7F6DE600F9CE}"/>
              </a:ext>
            </a:extLst>
          </p:cNvPr>
          <p:cNvSpPr/>
          <p:nvPr/>
        </p:nvSpPr>
        <p:spPr>
          <a:xfrm>
            <a:off x="3272686" y="1954262"/>
            <a:ext cx="336495" cy="3478798"/>
          </a:xfrm>
          <a:prstGeom prst="round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sz="105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74859F3A-6718-C4A9-C9A2-03ECC7C712EF}"/>
              </a:ext>
            </a:extLst>
          </p:cNvPr>
          <p:cNvSpPr/>
          <p:nvPr/>
        </p:nvSpPr>
        <p:spPr>
          <a:xfrm>
            <a:off x="4183410" y="1552799"/>
            <a:ext cx="1912590" cy="258224"/>
          </a:xfrm>
          <a:prstGeom prst="roundRect">
            <a:avLst/>
          </a:prstGeom>
          <a:ln>
            <a:solidFill>
              <a:srgbClr val="E32D9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50">
                <a:solidFill>
                  <a:srgbClr val="E32D91"/>
                </a:solidFill>
                <a:latin typeface="+mn-ea"/>
              </a:rPr>
              <a:t>칸의 개수로 음길이를 표현</a:t>
            </a:r>
            <a:endParaRPr lang="ko-KR" altLang="en-US" sz="1050" dirty="0">
              <a:solidFill>
                <a:srgbClr val="E32D9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43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라인, 그래프, 도표, 번호이(가) 표시된 사진&#10;&#10;자동 생성된 설명">
            <a:extLst>
              <a:ext uri="{FF2B5EF4-FFF2-40B4-BE49-F238E27FC236}">
                <a16:creationId xmlns:a16="http://schemas.microsoft.com/office/drawing/2014/main" id="{CD43AA7D-3AFE-E579-3250-BB0ED3C19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" b="-5168"/>
          <a:stretch/>
        </p:blipFill>
        <p:spPr>
          <a:xfrm>
            <a:off x="2356950" y="3436620"/>
            <a:ext cx="8034851" cy="2669175"/>
          </a:xfrm>
          <a:prstGeom prst="rect">
            <a:avLst/>
          </a:prstGeom>
        </p:spPr>
      </p:pic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종이 </a:t>
            </a:r>
            <a:r>
              <a:rPr kumimoji="1" lang="ko-KR" altLang="en-US" dirty="0" err="1"/>
              <a:t>오르골</a:t>
            </a:r>
            <a:r>
              <a:rPr kumimoji="1" lang="ko-KR" altLang="en-US" dirty="0"/>
              <a:t> 악보에 </a:t>
            </a:r>
            <a:r>
              <a:rPr kumimoji="1" lang="ko-KR" altLang="en-US" dirty="0" err="1"/>
              <a:t>기보해</a:t>
            </a:r>
            <a:r>
              <a:rPr kumimoji="1" lang="ko-KR" altLang="en-US" dirty="0"/>
              <a:t> 보기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6" name="그림 5" descr="라인, 도표, 그래프, 폰트이(가) 표시된 사진&#10;&#10;자동 생성된 설명">
            <a:extLst>
              <a:ext uri="{FF2B5EF4-FFF2-40B4-BE49-F238E27FC236}">
                <a16:creationId xmlns:a16="http://schemas.microsoft.com/office/drawing/2014/main" id="{8D53B6E4-D077-91FE-CDB7-C51B583E1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186" y="1147363"/>
            <a:ext cx="7494642" cy="1548806"/>
          </a:xfrm>
          <a:prstGeom prst="rect">
            <a:avLst/>
          </a:prstGeom>
        </p:spPr>
      </p:pic>
      <p:sp>
        <p:nvSpPr>
          <p:cNvPr id="36" name="화살표: 아래쪽 35">
            <a:extLst>
              <a:ext uri="{FF2B5EF4-FFF2-40B4-BE49-F238E27FC236}">
                <a16:creationId xmlns:a16="http://schemas.microsoft.com/office/drawing/2014/main" id="{015F02C8-EB75-49B9-C7E5-72534E8A7134}"/>
              </a:ext>
            </a:extLst>
          </p:cNvPr>
          <p:cNvSpPr/>
          <p:nvPr/>
        </p:nvSpPr>
        <p:spPr>
          <a:xfrm>
            <a:off x="6340413" y="2789573"/>
            <a:ext cx="228027" cy="44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2C8CB5BC-E9B5-17F9-C139-301AA72BD9C9}"/>
              </a:ext>
            </a:extLst>
          </p:cNvPr>
          <p:cNvPicPr/>
          <p:nvPr/>
        </p:nvPicPr>
        <p:blipFill rotWithShape="1">
          <a:blip r:embed="rId5"/>
          <a:srcRect t="3805"/>
          <a:stretch/>
        </p:blipFill>
        <p:spPr>
          <a:xfrm>
            <a:off x="2301240" y="3489960"/>
            <a:ext cx="809056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주제를 정하여 </a:t>
            </a:r>
            <a:r>
              <a:rPr kumimoji="1" lang="en-US" altLang="ko-KR" dirty="0"/>
              <a:t>8</a:t>
            </a:r>
            <a:r>
              <a:rPr kumimoji="1" lang="ko-KR" altLang="en-US" dirty="0"/>
              <a:t>마디 창작하고</a:t>
            </a:r>
            <a:r>
              <a:rPr kumimoji="1" lang="en-US" altLang="ko-KR" dirty="0"/>
              <a:t>, </a:t>
            </a:r>
            <a:r>
              <a:rPr kumimoji="1" lang="ko-KR" altLang="en-US" dirty="0"/>
              <a:t>종이 </a:t>
            </a:r>
            <a:r>
              <a:rPr kumimoji="1" lang="ko-KR" altLang="en-US" dirty="0" err="1"/>
              <a:t>오르골</a:t>
            </a:r>
            <a:r>
              <a:rPr kumimoji="1" lang="ko-KR" altLang="en-US" dirty="0"/>
              <a:t> 악보로 만들기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693ACA28-7AC2-2B57-759E-EAF26C40FA80}"/>
              </a:ext>
            </a:extLst>
          </p:cNvPr>
          <p:cNvSpPr/>
          <p:nvPr/>
        </p:nvSpPr>
        <p:spPr>
          <a:xfrm>
            <a:off x="2720058" y="1659098"/>
            <a:ext cx="6751883" cy="3240562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❶ 상황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감정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물체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인물 등 내가 표현하고자 하는 음악의 주제를 정한다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❷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주제에 알맞은 가락을 상상한다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❸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가락에 알맞은 리듬 패턴을 만든다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❹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가락과 리듬을 조합하여 작곡한다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❺ (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심화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) 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가락에 어울리는 화음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화성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)</a:t>
            </a:r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을 배치한다</a:t>
            </a:r>
            <a:r>
              <a:rPr lang="en-US" altLang="ko-KR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.</a:t>
            </a:r>
            <a:endParaRPr lang="ko-KR" altLang="en-US" sz="1400" dirty="0">
              <a:solidFill>
                <a:schemeClr val="accent3">
                  <a:lumMod val="7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196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1"/>
            <a:ext cx="7050200" cy="135300"/>
          </a:xfrm>
        </p:spPr>
        <p:txBody>
          <a:bodyPr/>
          <a:lstStyle/>
          <a:p>
            <a:r>
              <a:rPr kumimoji="1" lang="ko-KR" altLang="en-US" dirty="0"/>
              <a:t>온라인 매체로 종이 </a:t>
            </a:r>
            <a:r>
              <a:rPr kumimoji="1" lang="ko-KR" altLang="en-US" dirty="0" err="1"/>
              <a:t>오르골</a:t>
            </a:r>
            <a:r>
              <a:rPr kumimoji="1" lang="ko-KR" altLang="en-US" dirty="0"/>
              <a:t> 악보 만들고 연주하기</a:t>
            </a:r>
          </a:p>
        </p:txBody>
      </p:sp>
      <p:pic>
        <p:nvPicPr>
          <p:cNvPr id="76" name="그림 75" descr="텍스트, 번호, 라인, 폰트이(가) 표시된 사진&#10;&#10;자동 생성된 설명">
            <a:extLst>
              <a:ext uri="{FF2B5EF4-FFF2-40B4-BE49-F238E27FC236}">
                <a16:creationId xmlns:a16="http://schemas.microsoft.com/office/drawing/2014/main" id="{FB58C9D3-D95F-C991-C453-4347CFB44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2139512"/>
            <a:ext cx="8331200" cy="3391776"/>
          </a:xfrm>
          <a:prstGeom prst="rect">
            <a:avLst/>
          </a:prstGeom>
        </p:spPr>
      </p:pic>
      <p:sp>
        <p:nvSpPr>
          <p:cNvPr id="77" name="사각형: 둥근 모서리 76">
            <a:hlinkClick r:id="rId4"/>
            <a:extLst>
              <a:ext uri="{FF2B5EF4-FFF2-40B4-BE49-F238E27FC236}">
                <a16:creationId xmlns:a16="http://schemas.microsoft.com/office/drawing/2014/main" id="{FE7C28CB-EBA3-603B-03AD-A233911F3704}"/>
              </a:ext>
            </a:extLst>
          </p:cNvPr>
          <p:cNvSpPr/>
          <p:nvPr/>
        </p:nvSpPr>
        <p:spPr>
          <a:xfrm>
            <a:off x="9311077" y="1232378"/>
            <a:ext cx="2023673" cy="342473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바로가기</a:t>
            </a:r>
          </a:p>
        </p:txBody>
      </p:sp>
    </p:spTree>
    <p:extLst>
      <p:ext uri="{BB962C8B-B14F-4D97-AF65-F5344CB8AC3E}">
        <p14:creationId xmlns:p14="http://schemas.microsoft.com/office/powerpoint/2010/main" val="295853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253</Words>
  <Application>Microsoft Office PowerPoint</Application>
  <PresentationFormat>와이드스크린</PresentationFormat>
  <Paragraphs>41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맑은 고딕</vt:lpstr>
      <vt:lpstr>NanumGothicExtraBold</vt:lpstr>
      <vt:lpstr>Arial</vt:lpstr>
      <vt:lpstr>Spoqa Han Sans Neo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203</cp:revision>
  <dcterms:created xsi:type="dcterms:W3CDTF">2024-07-03T01:17:18Z</dcterms:created>
  <dcterms:modified xsi:type="dcterms:W3CDTF">2025-03-17T09:05:29Z</dcterms:modified>
</cp:coreProperties>
</file>