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48" r:id="rId7"/>
    <p:sldId id="362" r:id="rId8"/>
    <p:sldId id="363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2"/>
            <p14:sldId id="36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9" autoAdjust="0"/>
    <p:restoredTop sz="94145" autoAdjust="0"/>
  </p:normalViewPr>
  <p:slideViewPr>
    <p:cSldViewPr snapToGrid="0" showGuides="1">
      <p:cViewPr>
        <p:scale>
          <a:sx n="100" d="100"/>
          <a:sy n="100" d="100"/>
        </p:scale>
        <p:origin x="2490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00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603" y="3491627"/>
            <a:ext cx="6010591" cy="792000"/>
          </a:xfrm>
        </p:spPr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고려 시대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99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359" y="3494412"/>
            <a:ext cx="6431282" cy="1293123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고려 시대의 악곡을 듣고</a:t>
            </a:r>
            <a:r>
              <a:rPr kumimoji="1" lang="en-US" altLang="ko-KR" sz="32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음악의 특징을 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고려 시대의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FFF6EE9-6483-700A-6627-E14D27BCE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3918" y="1290758"/>
            <a:ext cx="2505534" cy="2090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8955D-8819-1833-8A8F-45C44EC2C35A}"/>
              </a:ext>
            </a:extLst>
          </p:cNvPr>
          <p:cNvSpPr txBox="1"/>
          <p:nvPr/>
        </p:nvSpPr>
        <p:spPr>
          <a:xfrm>
            <a:off x="3655650" y="3419166"/>
            <a:ext cx="962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5">
                    <a:lumMod val="75000"/>
                  </a:schemeClr>
                </a:solidFill>
              </a:rPr>
              <a:t>▲ 팔관회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7FB19D-A625-6999-0B7A-00FBD5DD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68506" y="1375667"/>
            <a:ext cx="2352565" cy="1907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B9807-7FF3-14E0-0B51-7395C2596268}"/>
              </a:ext>
            </a:extLst>
          </p:cNvPr>
          <p:cNvSpPr txBox="1"/>
          <p:nvPr/>
        </p:nvSpPr>
        <p:spPr>
          <a:xfrm>
            <a:off x="8160816" y="3380815"/>
            <a:ext cx="967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accent5">
                    <a:lumMod val="75000"/>
                  </a:schemeClr>
                </a:solidFill>
              </a:rPr>
              <a:t>▲ 연등회</a:t>
            </a:r>
            <a:endParaRPr lang="ko-KR" alt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793874D2-A9DE-1BEA-A24B-551992FE4A9C}"/>
              </a:ext>
            </a:extLst>
          </p:cNvPr>
          <p:cNvSpPr txBox="1">
            <a:spLocks/>
          </p:cNvSpPr>
          <p:nvPr/>
        </p:nvSpPr>
        <p:spPr>
          <a:xfrm>
            <a:off x="1654629" y="4385340"/>
            <a:ext cx="9834154" cy="1181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통일 신라의 전통을 계승한 고려는 불교를 숭상하여 불교 행사인 팔관회와 연등회를 국가 차원에서 성대하게 행하였다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또한 중국에서 등가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헌가</a:t>
            </a:r>
            <a:r>
              <a:rPr kumimoji="1" lang="ko-KR" altLang="en-US" sz="1600" b="0" dirty="0">
                <a:latin typeface="+mn-ea"/>
                <a:ea typeface="+mn-ea"/>
              </a:rPr>
              <a:t> 악기들이 들어오고 </a:t>
            </a:r>
            <a:r>
              <a:rPr kumimoji="1" lang="ko-KR" altLang="en-US" sz="1600" b="0" dirty="0" err="1">
                <a:latin typeface="+mn-ea"/>
                <a:ea typeface="+mn-ea"/>
              </a:rPr>
              <a:t>대성아악과</a:t>
            </a:r>
            <a:r>
              <a:rPr kumimoji="1" lang="ko-KR" altLang="en-US" sz="1600" b="0" dirty="0">
                <a:latin typeface="+mn-ea"/>
                <a:ea typeface="+mn-ea"/>
              </a:rPr>
              <a:t> ‘</a:t>
            </a:r>
            <a:r>
              <a:rPr kumimoji="1" lang="ko-KR" altLang="en-US" sz="1600" b="0" dirty="0" err="1">
                <a:latin typeface="+mn-ea"/>
                <a:ea typeface="+mn-ea"/>
              </a:rPr>
              <a:t>낙양춘</a:t>
            </a:r>
            <a:r>
              <a:rPr kumimoji="1" lang="ko-KR" altLang="en-US" sz="1600" b="0" dirty="0">
                <a:latin typeface="+mn-ea"/>
                <a:ea typeface="+mn-ea"/>
              </a:rPr>
              <a:t>’</a:t>
            </a:r>
            <a:r>
              <a:rPr kumimoji="1" lang="en-US" altLang="ko-KR" sz="1600" b="0" dirty="0">
                <a:latin typeface="+mn-ea"/>
                <a:ea typeface="+mn-ea"/>
              </a:rPr>
              <a:t>, ‘</a:t>
            </a:r>
            <a:r>
              <a:rPr kumimoji="1" lang="ko-KR" altLang="en-US" sz="1600" b="0" dirty="0" err="1">
                <a:latin typeface="+mn-ea"/>
                <a:ea typeface="+mn-ea"/>
              </a:rPr>
              <a:t>보허자</a:t>
            </a:r>
            <a:r>
              <a:rPr kumimoji="1" lang="ko-KR" altLang="en-US" sz="1600" b="0" dirty="0">
                <a:latin typeface="+mn-ea"/>
                <a:ea typeface="+mn-ea"/>
              </a:rPr>
              <a:t>’ 등의 당악이 유입되었으며 대악서를 설립하여 궁중음악과 의식을 관장하였다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94DF-C5EE-32F8-0E59-D734D9BA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35B39D-FC66-A225-4B20-461C05126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고려 시대의 음악 감상하기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097286B8-7B76-E0E4-8B0B-8F48BC52907F}"/>
              </a:ext>
            </a:extLst>
          </p:cNvPr>
          <p:cNvSpPr txBox="1">
            <a:spLocks/>
          </p:cNvSpPr>
          <p:nvPr/>
        </p:nvSpPr>
        <p:spPr>
          <a:xfrm>
            <a:off x="2821576" y="1155254"/>
            <a:ext cx="8699864" cy="6539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유교의 성현인 공자와 그의 제자들 신위를 모신 성균관 문묘에서 제사를 지낼 때 연주한 음악이며 사용되는 악기는 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돌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대나무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박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흙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가죽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나무 등 </a:t>
            </a:r>
            <a:r>
              <a:rPr kumimoji="1" lang="en-US" altLang="ko-KR" sz="1400" b="0" dirty="0">
                <a:latin typeface="+mn-ea"/>
                <a:ea typeface="+mn-ea"/>
              </a:rPr>
              <a:t>8</a:t>
            </a:r>
            <a:r>
              <a:rPr kumimoji="1" lang="ko-KR" altLang="en-US" sz="1400" b="0" dirty="0">
                <a:latin typeface="+mn-ea"/>
                <a:ea typeface="+mn-ea"/>
              </a:rPr>
              <a:t>개의 재료로 만들어진 아악기이다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위쪽 모서리의 한쪽은 둥글고 다른 한쪽은 잘림 1">
            <a:extLst>
              <a:ext uri="{FF2B5EF4-FFF2-40B4-BE49-F238E27FC236}">
                <a16:creationId xmlns:a16="http://schemas.microsoft.com/office/drawing/2014/main" id="{28A13D65-2462-40F2-03D7-CC3AB61B8218}"/>
              </a:ext>
            </a:extLst>
          </p:cNvPr>
          <p:cNvSpPr/>
          <p:nvPr/>
        </p:nvSpPr>
        <p:spPr>
          <a:xfrm>
            <a:off x="1292894" y="1155254"/>
            <a:ext cx="1282666" cy="300537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문묘제례악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0E4DA39F-662F-A990-4D51-0288A23C2F4F}"/>
              </a:ext>
            </a:extLst>
          </p:cNvPr>
          <p:cNvSpPr/>
          <p:nvPr/>
        </p:nvSpPr>
        <p:spPr>
          <a:xfrm>
            <a:off x="3383551" y="3257005"/>
            <a:ext cx="6312899" cy="8101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편종</a:t>
            </a:r>
            <a:r>
              <a:rPr lang="en-US" altLang="ko-KR" sz="1400" dirty="0"/>
              <a:t>, </a:t>
            </a:r>
            <a:r>
              <a:rPr lang="ko-KR" altLang="en-US" sz="1400" dirty="0"/>
              <a:t>편경</a:t>
            </a:r>
            <a:r>
              <a:rPr lang="en-US" altLang="ko-KR" sz="1400" dirty="0"/>
              <a:t>, </a:t>
            </a:r>
            <a:r>
              <a:rPr lang="ko-KR" altLang="en-US" sz="1400" dirty="0"/>
              <a:t>특종</a:t>
            </a:r>
            <a:r>
              <a:rPr lang="en-US" altLang="ko-KR" sz="1400" dirty="0"/>
              <a:t>, </a:t>
            </a:r>
            <a:r>
              <a:rPr lang="ko-KR" altLang="en-US" sz="1400" dirty="0"/>
              <a:t>특경</a:t>
            </a:r>
            <a:r>
              <a:rPr lang="en-US" altLang="ko-KR" sz="1400" dirty="0"/>
              <a:t>, </a:t>
            </a:r>
            <a:r>
              <a:rPr lang="ko-KR" altLang="en-US" sz="1400" dirty="0"/>
              <a:t>금</a:t>
            </a:r>
            <a:r>
              <a:rPr lang="en-US" altLang="ko-KR" sz="1400" dirty="0"/>
              <a:t>, </a:t>
            </a:r>
            <a:r>
              <a:rPr lang="ko-KR" altLang="en-US" sz="1400" dirty="0"/>
              <a:t>슬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봉소</a:t>
            </a:r>
            <a:r>
              <a:rPr lang="en-US" altLang="ko-KR" sz="1400" dirty="0"/>
              <a:t>, </a:t>
            </a:r>
            <a:r>
              <a:rPr lang="ko-KR" altLang="en-US" sz="1400" dirty="0"/>
              <a:t>훈</a:t>
            </a:r>
            <a:r>
              <a:rPr lang="en-US" altLang="ko-KR" sz="1400" dirty="0"/>
              <a:t>, </a:t>
            </a:r>
            <a:r>
              <a:rPr lang="ko-KR" altLang="en-US" sz="1400" dirty="0"/>
              <a:t>지</a:t>
            </a:r>
            <a:r>
              <a:rPr lang="en-US" altLang="ko-KR" sz="1400" dirty="0"/>
              <a:t>, </a:t>
            </a:r>
            <a:r>
              <a:rPr lang="ko-KR" altLang="en-US" sz="1400" dirty="0"/>
              <a:t>약</a:t>
            </a:r>
            <a:r>
              <a:rPr lang="en-US" altLang="ko-KR" sz="1400" dirty="0"/>
              <a:t>, </a:t>
            </a:r>
            <a:r>
              <a:rPr lang="ko-KR" altLang="en-US" sz="1400" dirty="0"/>
              <a:t>적</a:t>
            </a:r>
            <a:r>
              <a:rPr lang="en-US" altLang="ko-KR" sz="1400" dirty="0"/>
              <a:t>, </a:t>
            </a:r>
            <a:r>
              <a:rPr lang="ko-KR" altLang="en-US" sz="1400" dirty="0"/>
              <a:t>어</a:t>
            </a:r>
            <a:r>
              <a:rPr lang="en-US" altLang="ko-KR" sz="1400" dirty="0"/>
              <a:t>, </a:t>
            </a:r>
            <a:r>
              <a:rPr lang="ko-KR" altLang="en-US" sz="1400" dirty="0"/>
              <a:t>박</a:t>
            </a:r>
            <a:r>
              <a:rPr lang="en-US" altLang="ko-KR" sz="1400" dirty="0"/>
              <a:t>, </a:t>
            </a:r>
            <a:r>
              <a:rPr lang="ko-KR" altLang="en-US" sz="1400" dirty="0"/>
              <a:t>악장</a:t>
            </a:r>
          </a:p>
        </p:txBody>
      </p:sp>
      <p:sp>
        <p:nvSpPr>
          <p:cNvPr id="17" name="사각형: 위쪽 모서리의 한쪽은 둥글고 다른 한쪽은 잘림 16">
            <a:extLst>
              <a:ext uri="{FF2B5EF4-FFF2-40B4-BE49-F238E27FC236}">
                <a16:creationId xmlns:a16="http://schemas.microsoft.com/office/drawing/2014/main" id="{C449D5B1-9690-6347-725A-4AF11258EBA2}"/>
              </a:ext>
            </a:extLst>
          </p:cNvPr>
          <p:cNvSpPr/>
          <p:nvPr/>
        </p:nvSpPr>
        <p:spPr>
          <a:xfrm>
            <a:off x="1934227" y="2802082"/>
            <a:ext cx="1282666" cy="300537"/>
          </a:xfrm>
          <a:prstGeom prst="snip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등가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댓돌 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A91D3C22-97B9-FB30-B80F-C6DA6AAD780C}"/>
              </a:ext>
            </a:extLst>
          </p:cNvPr>
          <p:cNvSpPr txBox="1">
            <a:spLocks/>
          </p:cNvSpPr>
          <p:nvPr/>
        </p:nvSpPr>
        <p:spPr>
          <a:xfrm>
            <a:off x="3383551" y="2764978"/>
            <a:ext cx="7798799" cy="3376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악장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노래</a:t>
            </a:r>
            <a:r>
              <a:rPr kumimoji="1" lang="en-US" altLang="ko-KR" sz="1400" b="0" dirty="0">
                <a:latin typeface="+mn-ea"/>
                <a:ea typeface="+mn-ea"/>
              </a:rPr>
              <a:t>), </a:t>
            </a:r>
            <a:r>
              <a:rPr kumimoji="1" lang="ko-KR" altLang="en-US" sz="1400" b="0" dirty="0">
                <a:latin typeface="+mn-ea"/>
                <a:ea typeface="+mn-ea"/>
              </a:rPr>
              <a:t>관악기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타악기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현악기가 연주한다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96CDCD13-1F70-954D-31A4-A4B1F956A450}"/>
              </a:ext>
            </a:extLst>
          </p:cNvPr>
          <p:cNvSpPr/>
          <p:nvPr/>
        </p:nvSpPr>
        <p:spPr>
          <a:xfrm>
            <a:off x="3383551" y="4903833"/>
            <a:ext cx="6312899" cy="8101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편종</a:t>
            </a:r>
            <a:r>
              <a:rPr lang="en-US" altLang="ko-KR" sz="1400" dirty="0"/>
              <a:t>, </a:t>
            </a:r>
            <a:r>
              <a:rPr lang="ko-KR" altLang="en-US" sz="1400" dirty="0"/>
              <a:t>편경</a:t>
            </a:r>
            <a:r>
              <a:rPr lang="en-US" altLang="ko-KR" sz="1400" dirty="0"/>
              <a:t>, </a:t>
            </a:r>
            <a:r>
              <a:rPr lang="ko-KR" altLang="en-US" sz="1400" dirty="0"/>
              <a:t>노고</a:t>
            </a:r>
            <a:r>
              <a:rPr lang="en-US" altLang="ko-KR" sz="1400" dirty="0"/>
              <a:t>, </a:t>
            </a:r>
            <a:r>
              <a:rPr lang="ko-KR" altLang="en-US" sz="1400" dirty="0"/>
              <a:t>노도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진고</a:t>
            </a:r>
            <a:r>
              <a:rPr lang="en-US" altLang="ko-KR" sz="1400" dirty="0"/>
              <a:t>, </a:t>
            </a:r>
            <a:r>
              <a:rPr lang="ko-KR" altLang="en-US" sz="1400" dirty="0"/>
              <a:t>훈</a:t>
            </a:r>
            <a:r>
              <a:rPr lang="en-US" altLang="ko-KR" sz="1400" dirty="0"/>
              <a:t>, </a:t>
            </a:r>
            <a:r>
              <a:rPr lang="ko-KR" altLang="en-US" sz="1400" dirty="0"/>
              <a:t>지</a:t>
            </a:r>
            <a:r>
              <a:rPr lang="en-US" altLang="ko-KR" sz="1400" dirty="0"/>
              <a:t>, </a:t>
            </a:r>
            <a:r>
              <a:rPr lang="ko-KR" altLang="en-US" sz="1400" dirty="0"/>
              <a:t>약</a:t>
            </a:r>
            <a:r>
              <a:rPr lang="en-US" altLang="ko-KR" sz="1400" dirty="0"/>
              <a:t>, </a:t>
            </a:r>
            <a:r>
              <a:rPr lang="ko-KR" altLang="en-US" sz="1400" dirty="0"/>
              <a:t>적</a:t>
            </a:r>
            <a:r>
              <a:rPr lang="en-US" altLang="ko-KR" sz="1400" dirty="0"/>
              <a:t>, </a:t>
            </a:r>
            <a:r>
              <a:rPr lang="ko-KR" altLang="en-US" sz="1400" dirty="0"/>
              <a:t>어</a:t>
            </a:r>
            <a:r>
              <a:rPr lang="en-US" altLang="ko-KR" sz="1400" dirty="0"/>
              <a:t>, </a:t>
            </a:r>
            <a:r>
              <a:rPr lang="ko-KR" altLang="en-US" sz="1400" dirty="0"/>
              <a:t>박</a:t>
            </a:r>
            <a:r>
              <a:rPr lang="en-US" altLang="ko-KR" sz="1400" dirty="0"/>
              <a:t>, </a:t>
            </a:r>
            <a:r>
              <a:rPr lang="ko-KR" altLang="en-US" sz="1400" dirty="0"/>
              <a:t>악장</a:t>
            </a:r>
          </a:p>
        </p:txBody>
      </p:sp>
      <p:sp>
        <p:nvSpPr>
          <p:cNvPr id="20" name="사각형: 위쪽 모서리의 한쪽은 둥글고 다른 한쪽은 잘림 19">
            <a:extLst>
              <a:ext uri="{FF2B5EF4-FFF2-40B4-BE49-F238E27FC236}">
                <a16:creationId xmlns:a16="http://schemas.microsoft.com/office/drawing/2014/main" id="{AF87AF74-6133-EC7B-7FC9-AB564C1CBE14}"/>
              </a:ext>
            </a:extLst>
          </p:cNvPr>
          <p:cNvSpPr/>
          <p:nvPr/>
        </p:nvSpPr>
        <p:spPr>
          <a:xfrm>
            <a:off x="1934227" y="4448910"/>
            <a:ext cx="1282666" cy="300537"/>
          </a:xfrm>
          <a:prstGeom prst="snip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  <a:latin typeface="+mn-ea"/>
              </a:rPr>
              <a:t>헌가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댓돌 아래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텍스트 개체 틀 2">
            <a:extLst>
              <a:ext uri="{FF2B5EF4-FFF2-40B4-BE49-F238E27FC236}">
                <a16:creationId xmlns:a16="http://schemas.microsoft.com/office/drawing/2014/main" id="{254C4FE5-4C60-6D71-6814-3CDBE9F8FB82}"/>
              </a:ext>
            </a:extLst>
          </p:cNvPr>
          <p:cNvSpPr txBox="1">
            <a:spLocks/>
          </p:cNvSpPr>
          <p:nvPr/>
        </p:nvSpPr>
        <p:spPr>
          <a:xfrm>
            <a:off x="3383551" y="4430357"/>
            <a:ext cx="7798799" cy="3376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악장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관악기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타악기 중심으로 연주한다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고려 시대의 음악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14E553F-6BF5-60A2-205B-3982AB0B7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794" y="2026045"/>
            <a:ext cx="9725297" cy="1491459"/>
          </a:xfrm>
          <a:prstGeom prst="rect">
            <a:avLst/>
          </a:prstGeom>
        </p:spPr>
      </p:pic>
      <p:pic>
        <p:nvPicPr>
          <p:cNvPr id="6" name="3단원_교과서_99쪽_QR51_1.문묘제례악 중_황종궁">
            <a:hlinkClick r:id="" action="ppaction://media"/>
            <a:extLst>
              <a:ext uri="{FF2B5EF4-FFF2-40B4-BE49-F238E27FC236}">
                <a16:creationId xmlns:a16="http://schemas.microsoft.com/office/drawing/2014/main" id="{866C231F-3A86-44DF-276B-CBA0ADC37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9108" y="1811921"/>
            <a:ext cx="407262" cy="407262"/>
          </a:xfrm>
          <a:prstGeom prst="rect">
            <a:avLst/>
          </a:prstGeom>
        </p:spPr>
      </p:pic>
      <p:sp>
        <p:nvSpPr>
          <p:cNvPr id="7" name="사각형: 위쪽 모서리의 한쪽은 둥글고 다른 한쪽은 잘림 6">
            <a:extLst>
              <a:ext uri="{FF2B5EF4-FFF2-40B4-BE49-F238E27FC236}">
                <a16:creationId xmlns:a16="http://schemas.microsoft.com/office/drawing/2014/main" id="{503B903F-6307-6FF2-F94E-99822CF72310}"/>
              </a:ext>
            </a:extLst>
          </p:cNvPr>
          <p:cNvSpPr/>
          <p:nvPr/>
        </p:nvSpPr>
        <p:spPr>
          <a:xfrm>
            <a:off x="1292894" y="1556386"/>
            <a:ext cx="1868317" cy="300537"/>
          </a:xfrm>
          <a:prstGeom prst="snipRound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문묘제례악 중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 dirty="0" err="1">
                <a:latin typeface="+mn-ea"/>
              </a:rPr>
              <a:t>황종궁</a:t>
            </a:r>
            <a:r>
              <a:rPr lang="en-US" altLang="ko-KR" sz="1200" dirty="0">
                <a:latin typeface="+mn-ea"/>
              </a:rPr>
              <a:t>‘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4FEDB-83B9-28E0-D4A0-0A52C6F53A1B}"/>
              </a:ext>
            </a:extLst>
          </p:cNvPr>
          <p:cNvSpPr txBox="1">
            <a:spLocks/>
          </p:cNvSpPr>
          <p:nvPr/>
        </p:nvSpPr>
        <p:spPr>
          <a:xfrm>
            <a:off x="2132510" y="3791844"/>
            <a:ext cx="8699864" cy="13247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이 곡은 「문묘제례악」 중 </a:t>
            </a:r>
            <a:r>
              <a:rPr kumimoji="1" lang="ko-KR" altLang="en-US" sz="1400" b="0" dirty="0" err="1">
                <a:latin typeface="+mn-ea"/>
                <a:ea typeface="+mn-ea"/>
              </a:rPr>
              <a:t>영신례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송신례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망료</a:t>
            </a:r>
            <a:r>
              <a:rPr kumimoji="1" lang="ko-KR" altLang="en-US" sz="1400" b="0" dirty="0">
                <a:latin typeface="+mn-ea"/>
                <a:ea typeface="+mn-ea"/>
              </a:rPr>
              <a:t> 등에 연주하는 음악으로 </a:t>
            </a:r>
            <a:r>
              <a:rPr kumimoji="1" lang="ko-KR" altLang="en-US" sz="1400" b="0" dirty="0" err="1">
                <a:latin typeface="+mn-ea"/>
                <a:ea typeface="+mn-ea"/>
              </a:rPr>
              <a:t>영신례에서는</a:t>
            </a:r>
            <a:r>
              <a:rPr kumimoji="1" lang="ko-KR" altLang="en-US" sz="1400" b="0" dirty="0">
                <a:latin typeface="+mn-ea"/>
                <a:ea typeface="+mn-ea"/>
              </a:rPr>
              <a:t> 첫 번째로 연주하며 세 번 연속하여 반복한다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음계는 </a:t>
            </a:r>
            <a:r>
              <a:rPr kumimoji="1" lang="en-US" altLang="ko-KR" sz="1400" b="0" dirty="0">
                <a:latin typeface="+mn-ea"/>
                <a:ea typeface="+mn-ea"/>
              </a:rPr>
              <a:t>7</a:t>
            </a:r>
            <a:r>
              <a:rPr kumimoji="1" lang="ko-KR" altLang="en-US" sz="1400" b="0" dirty="0">
                <a:latin typeface="+mn-ea"/>
                <a:ea typeface="+mn-ea"/>
              </a:rPr>
              <a:t>음계를 사용하며 음역대는 </a:t>
            </a:r>
            <a:r>
              <a:rPr kumimoji="1" lang="en-US" altLang="ko-KR" sz="1400" b="0" dirty="0">
                <a:latin typeface="+mn-ea"/>
                <a:ea typeface="+mn-ea"/>
              </a:rPr>
              <a:t>12</a:t>
            </a:r>
            <a:r>
              <a:rPr kumimoji="1" lang="ko-KR" altLang="en-US" sz="1400" b="0" dirty="0">
                <a:latin typeface="+mn-ea"/>
                <a:ea typeface="+mn-ea"/>
              </a:rPr>
              <a:t>율 </a:t>
            </a:r>
            <a:r>
              <a:rPr kumimoji="1" lang="en-US" altLang="ko-KR" sz="1400" b="0" dirty="0">
                <a:latin typeface="+mn-ea"/>
                <a:ea typeface="+mn-ea"/>
              </a:rPr>
              <a:t>4</a:t>
            </a:r>
            <a:r>
              <a:rPr kumimoji="1" lang="ko-KR" altLang="en-US" sz="1400" b="0" dirty="0">
                <a:latin typeface="+mn-ea"/>
                <a:ea typeface="+mn-ea"/>
              </a:rPr>
              <a:t>청성으로 제한되고 요성이나 </a:t>
            </a:r>
            <a:r>
              <a:rPr kumimoji="1" lang="ko-KR" altLang="en-US" sz="1400" b="0" dirty="0" err="1">
                <a:latin typeface="+mn-ea"/>
                <a:ea typeface="+mn-ea"/>
              </a:rPr>
              <a:t>시김새를</a:t>
            </a:r>
            <a:r>
              <a:rPr kumimoji="1" lang="ko-KR" altLang="en-US" sz="1400" b="0" dirty="0">
                <a:latin typeface="+mn-ea"/>
                <a:ea typeface="+mn-ea"/>
              </a:rPr>
              <a:t> 전혀 구사하지 않는다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가락의 진행은 주음으로 시작하여 주음으로 마치며 한 음마다 음의 뒷부분을 </a:t>
            </a:r>
            <a:r>
              <a:rPr kumimoji="1" lang="ko-KR" altLang="en-US" sz="1400" b="0" dirty="0" err="1">
                <a:latin typeface="+mn-ea"/>
                <a:ea typeface="+mn-ea"/>
              </a:rPr>
              <a:t>높은음으로</a:t>
            </a:r>
            <a:r>
              <a:rPr kumimoji="1" lang="ko-KR" altLang="en-US" sz="1400" b="0" dirty="0">
                <a:latin typeface="+mn-ea"/>
                <a:ea typeface="+mn-ea"/>
              </a:rPr>
              <a:t> 끌어올리면서 선율을 단절시키는 것이 특징이다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5917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6380</TotalTime>
  <Words>271</Words>
  <Application>Microsoft Office PowerPoint</Application>
  <PresentationFormat>와이드스크린</PresentationFormat>
  <Paragraphs>28</Paragraphs>
  <Slides>6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Spoqa Han Sans Neo</vt:lpstr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216</cp:revision>
  <dcterms:created xsi:type="dcterms:W3CDTF">2024-07-03T01:17:18Z</dcterms:created>
  <dcterms:modified xsi:type="dcterms:W3CDTF">2025-09-11T08:03:06Z</dcterms:modified>
</cp:coreProperties>
</file>