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2"/>
  </p:notesMasterIdLst>
  <p:sldIdLst>
    <p:sldId id="292" r:id="rId5"/>
    <p:sldId id="299" r:id="rId6"/>
    <p:sldId id="296" r:id="rId7"/>
    <p:sldId id="293" r:id="rId8"/>
    <p:sldId id="297" r:id="rId9"/>
    <p:sldId id="300" r:id="rId10"/>
    <p:sldId id="295" r:id="rId11"/>
  </p:sldIdLst>
  <p:sldSz cx="12192000" cy="6858000"/>
  <p:notesSz cx="6858000" cy="9144000"/>
  <p:embeddedFontLst>
    <p:embeddedFont>
      <p:font typeface="NanumGothicExtraBold" pitchFamily="2" charset="-127"/>
      <p:bold r:id="rId13"/>
    </p:embeddedFont>
    <p:embeddedFont>
      <p:font typeface="나눔고딕" pitchFamily="2" charset="-127"/>
      <p:regular r:id="rId14"/>
      <p:bold r:id="rId15"/>
    </p:embeddedFont>
    <p:embeddedFont>
      <p:font typeface="맑은 고딕" panose="020B0503020000020004" pitchFamily="50" charset="-127"/>
      <p:regular r:id="rId16"/>
      <p:bold r:id="rId17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C864"/>
    <a:srgbClr val="19552A"/>
    <a:srgbClr val="633CC8"/>
    <a:srgbClr val="3CC7C2"/>
    <a:srgbClr val="3C48C7"/>
    <a:srgbClr val="42DC6E"/>
    <a:srgbClr val="73D790"/>
    <a:srgbClr val="3CC885"/>
    <a:srgbClr val="9C3CC8"/>
    <a:srgbClr val="5946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87"/>
    <p:restoredTop sz="94658"/>
  </p:normalViewPr>
  <p:slideViewPr>
    <p:cSldViewPr snapToGrid="0" showGuides="1">
      <p:cViewPr varScale="1">
        <p:scale>
          <a:sx n="150" d="100"/>
          <a:sy n="150" d="100"/>
        </p:scale>
        <p:origin x="366" y="12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2025-05-19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02242" y="3060000"/>
            <a:ext cx="4387516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100000">
                <a:srgbClr val="3CC864"/>
              </a:gs>
              <a:gs pos="0">
                <a:srgbClr val="42DC6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스크린샷, 텍스트, 만화 영화, 디자인이(가) 표시된 사진&#10;&#10;자동 생성된 설명">
            <a:extLst>
              <a:ext uri="{FF2B5EF4-FFF2-40B4-BE49-F238E27FC236}">
                <a16:creationId xmlns:a16="http://schemas.microsoft.com/office/drawing/2014/main" id="{D325DEAB-1D4A-778A-89C3-FB2DFCF063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42DC6E"/>
              </a:gs>
              <a:gs pos="100000">
                <a:srgbClr val="3CC86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3CC864"/>
              </a:gs>
              <a:gs pos="85000">
                <a:srgbClr val="48F07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sz="3600" dirty="0" err="1">
                <a:latin typeface="+mn-ea"/>
                <a:ea typeface="+mn-ea"/>
              </a:rPr>
              <a:t>샹젤리제</a:t>
            </a:r>
            <a:endParaRPr kumimoji="1" lang="en-US" altLang="ko-KR" sz="36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ko-KR" dirty="0">
                <a:solidFill>
                  <a:schemeClr val="accent6"/>
                </a:solidFill>
                <a:latin typeface="+mn-ea"/>
                <a:ea typeface="+mn-ea"/>
              </a:rPr>
              <a:t>Ⅰ. </a:t>
            </a:r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우리 함께 노래해요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448DE63-EA26-4410-B336-C0582BF4A153}"/>
              </a:ext>
            </a:extLst>
          </p:cNvPr>
          <p:cNvSpPr txBox="1">
            <a:spLocks/>
          </p:cNvSpPr>
          <p:nvPr/>
        </p:nvSpPr>
        <p:spPr>
          <a:xfrm>
            <a:off x="4116000" y="43745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중학교 음악 ②</a:t>
            </a: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F526B098-607B-486F-B881-90D818F7E0AC}"/>
              </a:ext>
            </a:extLst>
          </p:cNvPr>
          <p:cNvSpPr txBox="1">
            <a:spLocks/>
          </p:cNvSpPr>
          <p:nvPr/>
        </p:nvSpPr>
        <p:spPr>
          <a:xfrm>
            <a:off x="4116000" y="42792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21</a:t>
            </a:r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384000"/>
            <a:ext cx="5760000" cy="1436194"/>
          </a:xfrm>
        </p:spPr>
        <p:txBody>
          <a:bodyPr/>
          <a:lstStyle/>
          <a:p>
            <a:r>
              <a:rPr kumimoji="1" lang="ko-KR" altLang="en-US" sz="2800" dirty="0">
                <a:latin typeface="+mn-ea"/>
                <a:ea typeface="+mn-ea"/>
              </a:rPr>
              <a:t>리듬과 화음을 살려 </a:t>
            </a:r>
            <a:endParaRPr kumimoji="1" lang="en-US" altLang="ko-KR" sz="2800" dirty="0">
              <a:latin typeface="+mn-ea"/>
              <a:ea typeface="+mn-ea"/>
            </a:endParaRPr>
          </a:p>
          <a:p>
            <a:r>
              <a:rPr kumimoji="1" lang="ko-KR" altLang="en-US" sz="2800" dirty="0">
                <a:latin typeface="+mn-ea"/>
                <a:ea typeface="+mn-ea"/>
              </a:rPr>
              <a:t>부분 </a:t>
            </a:r>
            <a:r>
              <a:rPr kumimoji="1" lang="en-US" altLang="ko-KR" sz="2800" dirty="0">
                <a:latin typeface="+mn-ea"/>
                <a:ea typeface="+mn-ea"/>
              </a:rPr>
              <a:t>2</a:t>
            </a:r>
            <a:r>
              <a:rPr kumimoji="1" lang="ko-KR" altLang="en-US" sz="2800" dirty="0">
                <a:latin typeface="+mn-ea"/>
                <a:ea typeface="+mn-ea"/>
              </a:rPr>
              <a:t>부 합창을 할 수 있다</a:t>
            </a:r>
            <a:r>
              <a:rPr kumimoji="1" lang="en-US" altLang="ko-KR" sz="2800" dirty="0">
                <a:latin typeface="+mn-ea"/>
                <a:ea typeface="+mn-ea"/>
              </a:rPr>
              <a:t>.</a:t>
            </a:r>
            <a:endParaRPr kumimoji="1" lang="en-US" altLang="ko-KR" sz="28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2242" y="2317050"/>
            <a:ext cx="4387516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268178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텍스트 개체 틀 1">
            <a:extLst>
              <a:ext uri="{FF2B5EF4-FFF2-40B4-BE49-F238E27FC236}">
                <a16:creationId xmlns:a16="http://schemas.microsoft.com/office/drawing/2014/main" id="{44D07EE5-F6FC-4040-8C07-6E19B0352778}"/>
              </a:ext>
            </a:extLst>
          </p:cNvPr>
          <p:cNvSpPr txBox="1">
            <a:spLocks/>
          </p:cNvSpPr>
          <p:nvPr/>
        </p:nvSpPr>
        <p:spPr>
          <a:xfrm>
            <a:off x="2397696" y="995689"/>
            <a:ext cx="8924085" cy="2185662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b="0" dirty="0" err="1">
                <a:solidFill>
                  <a:schemeClr val="tx1"/>
                </a:solidFill>
                <a:latin typeface="+mn-ea"/>
                <a:ea typeface="+mn-ea"/>
              </a:rPr>
              <a:t>사장조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  </a:t>
            </a:r>
            <a:r>
              <a:rPr kumimoji="1" lang="ko-KR" altLang="en-US" sz="1200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박자</a:t>
            </a:r>
            <a:endParaRPr kumimoji="1" lang="en-US" altLang="ko-KR" sz="1800" b="0" dirty="0">
              <a:solidFill>
                <a:schemeClr val="tx1"/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en-US" altLang="ko-KR" sz="18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Allegretto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(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조금 빠르게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)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부분 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2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부 합창</a:t>
            </a:r>
            <a:endParaRPr kumimoji="1" lang="en-US" altLang="ko-KR" sz="1800" b="0" dirty="0"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특징 이해하기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52D580D2-C08B-4477-B0DD-8450BAE27F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85057" y="1647425"/>
            <a:ext cx="233183" cy="390925"/>
          </a:xfrm>
          <a:prstGeom prst="rect">
            <a:avLst/>
          </a:prstGeom>
        </p:spPr>
      </p:pic>
      <p:sp>
        <p:nvSpPr>
          <p:cNvPr id="9" name="텍스트 개체 틀 1">
            <a:extLst>
              <a:ext uri="{FF2B5EF4-FFF2-40B4-BE49-F238E27FC236}">
                <a16:creationId xmlns:a16="http://schemas.microsoft.com/office/drawing/2014/main" id="{504F758F-AC47-4621-AABC-BA8BD96B0B13}"/>
              </a:ext>
            </a:extLst>
          </p:cNvPr>
          <p:cNvSpPr txBox="1">
            <a:spLocks/>
          </p:cNvSpPr>
          <p:nvPr/>
        </p:nvSpPr>
        <p:spPr>
          <a:xfrm>
            <a:off x="595200" y="976281"/>
            <a:ext cx="1388809" cy="4473289"/>
          </a:xfrm>
          <a:prstGeom prst="rect">
            <a:avLst/>
          </a:prstGeom>
        </p:spPr>
        <p:txBody>
          <a:bodyPr lIns="0" tIns="0" rIns="0" bIns="0" anchor="t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조성</a:t>
            </a:r>
            <a:r>
              <a:rPr kumimoji="1" lang="en-US" altLang="ko-KR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 </a:t>
            </a: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</a:rPr>
              <a:t>박자</a:t>
            </a:r>
            <a:endParaRPr kumimoji="1" lang="en-US" altLang="ko-KR" sz="1800" dirty="0">
              <a:solidFill>
                <a:schemeClr val="accent2">
                  <a:lumMod val="75000"/>
                </a:schemeClr>
              </a:solidFill>
              <a:latin typeface="+mn-ea"/>
              <a:ea typeface="+mn-ea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빠르기</a:t>
            </a:r>
            <a:endParaRPr kumimoji="1" lang="en-US" altLang="ko-KR" sz="1800" dirty="0">
              <a:solidFill>
                <a:schemeClr val="accent2">
                  <a:lumMod val="75000"/>
                </a:schemeClr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연주 형태</a:t>
            </a:r>
            <a:endParaRPr kumimoji="1" lang="en-US" altLang="ko-KR" sz="1800" dirty="0">
              <a:solidFill>
                <a:schemeClr val="accent2">
                  <a:lumMod val="75000"/>
                </a:schemeClr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 indent="0">
              <a:lnSpc>
                <a:spcPct val="200000"/>
              </a:lnSpc>
              <a:buFont typeface="Arial" panose="020B0604020202020204" pitchFamily="34" charset="0"/>
              <a:buNone/>
            </a:pPr>
            <a:r>
              <a:rPr kumimoji="1" lang="ko-KR" altLang="en-US" sz="1800" dirty="0">
                <a:solidFill>
                  <a:schemeClr val="accent2">
                    <a:lumMod val="75000"/>
                  </a:schemeClr>
                </a:solidFill>
                <a:latin typeface="+mn-ea"/>
                <a:ea typeface="+mn-ea"/>
                <a:cs typeface="Times New Roman" panose="02020603050405020304" pitchFamily="18" charset="0"/>
              </a:rPr>
              <a:t>악곡 해설</a:t>
            </a:r>
            <a:endParaRPr kumimoji="1" lang="en-US" altLang="ko-KR" sz="1800" dirty="0">
              <a:solidFill>
                <a:schemeClr val="accent2">
                  <a:lumMod val="7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0" name="텍스트 개체 틀 1">
            <a:extLst>
              <a:ext uri="{FF2B5EF4-FFF2-40B4-BE49-F238E27FC236}">
                <a16:creationId xmlns:a16="http://schemas.microsoft.com/office/drawing/2014/main" id="{6B75AE70-A487-4B7A-B508-56E143173F7A}"/>
              </a:ext>
            </a:extLst>
          </p:cNvPr>
          <p:cNvSpPr txBox="1">
            <a:spLocks/>
          </p:cNvSpPr>
          <p:nvPr/>
        </p:nvSpPr>
        <p:spPr>
          <a:xfrm>
            <a:off x="2404108" y="3303977"/>
            <a:ext cx="8924085" cy="1686034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이 노래는 프랑스 샹송으로   박자의 경쾌한 리듬이 특징이다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sz="1800" b="0" dirty="0" err="1">
                <a:solidFill>
                  <a:schemeClr val="tx1"/>
                </a:solidFill>
                <a:latin typeface="+mn-ea"/>
                <a:ea typeface="+mn-ea"/>
              </a:rPr>
              <a:t>샹젤리제는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 프랑스 파리의 중심 거리로 </a:t>
            </a:r>
            <a:r>
              <a:rPr kumimoji="1" lang="ko-KR" altLang="en-US" sz="1800" b="0" dirty="0" err="1">
                <a:solidFill>
                  <a:schemeClr val="tx1"/>
                </a:solidFill>
                <a:latin typeface="+mn-ea"/>
                <a:ea typeface="+mn-ea"/>
              </a:rPr>
              <a:t>콩코르드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 광장에서 개선문이 있는 드골 광장에 이르는데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동쪽에는 산책할 수 있는 공원이 있고 서쪽은 호텔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카페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극장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상점들이 자리잡고 있다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엘리제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(Elysees)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는 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'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극락정토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'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라는 뜻으로 </a:t>
            </a:r>
            <a:r>
              <a:rPr kumimoji="1" lang="ko-KR" altLang="en-US" sz="1800" b="0" dirty="0" err="1">
                <a:solidFill>
                  <a:schemeClr val="tx1"/>
                </a:solidFill>
                <a:latin typeface="+mn-ea"/>
                <a:ea typeface="+mn-ea"/>
              </a:rPr>
              <a:t>샹젤리제는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'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극락정토의 들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'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이라는 뜻이다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. 17</a:t>
            </a:r>
            <a:r>
              <a:rPr kumimoji="1" lang="ko-KR" altLang="en-US" sz="1800" b="0" dirty="0">
                <a:solidFill>
                  <a:schemeClr val="tx1"/>
                </a:solidFill>
                <a:latin typeface="+mn-ea"/>
                <a:ea typeface="+mn-ea"/>
              </a:rPr>
              <a:t>세기 초에 만들어졌으며 대통령 관저로 사용되는 엘리제 궁이 있다</a:t>
            </a:r>
            <a:r>
              <a:rPr kumimoji="1" lang="en-US" altLang="ko-KR" sz="1800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1B861330-2A5A-A816-7779-053D9815C5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236208" y="3354743"/>
            <a:ext cx="180342" cy="30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635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익히기</a:t>
            </a:r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C4AEA0CE-3EA2-4829-8868-CFA7AA609689}"/>
              </a:ext>
            </a:extLst>
          </p:cNvPr>
          <p:cNvSpPr/>
          <p:nvPr/>
        </p:nvSpPr>
        <p:spPr bwMode="auto">
          <a:xfrm>
            <a:off x="11249803" y="1012858"/>
            <a:ext cx="437735" cy="224302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900" dirty="0">
                <a:solidFill>
                  <a:schemeClr val="accent3">
                    <a:lumMod val="50000"/>
                  </a:schemeClr>
                </a:solidFill>
                <a:latin typeface="+mn-ea"/>
              </a:rPr>
              <a:t>감상</a:t>
            </a:r>
          </a:p>
        </p:txBody>
      </p: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5C7AA52A-F243-4442-A696-9B4CCE82FF89}"/>
              </a:ext>
            </a:extLst>
          </p:cNvPr>
          <p:cNvSpPr/>
          <p:nvPr/>
        </p:nvSpPr>
        <p:spPr bwMode="auto">
          <a:xfrm>
            <a:off x="11249803" y="1901595"/>
            <a:ext cx="437735" cy="224302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ko-KR" altLang="en-US" sz="900" dirty="0">
                <a:solidFill>
                  <a:schemeClr val="accent2">
                    <a:lumMod val="50000"/>
                  </a:schemeClr>
                </a:solidFill>
                <a:latin typeface="+mn-ea"/>
              </a:rPr>
              <a:t>반주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4527602B-C92E-9CE5-3478-2E58B06DEE4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441207" y="1125009"/>
            <a:ext cx="5309585" cy="4926190"/>
          </a:xfrm>
          <a:prstGeom prst="rect">
            <a:avLst/>
          </a:prstGeom>
        </p:spPr>
      </p:pic>
      <p:pic>
        <p:nvPicPr>
          <p:cNvPr id="2" name="Q10.샹젤리제-노래">
            <a:hlinkClick r:id="" action="ppaction://media"/>
            <a:extLst>
              <a:ext uri="{FF2B5EF4-FFF2-40B4-BE49-F238E27FC236}">
                <a16:creationId xmlns:a16="http://schemas.microsoft.com/office/drawing/2014/main" id="{50F776F2-04AA-1E8C-E9E8-190C42B80E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282932" y="1304925"/>
            <a:ext cx="371475" cy="371475"/>
          </a:xfrm>
          <a:prstGeom prst="rect">
            <a:avLst/>
          </a:prstGeom>
        </p:spPr>
      </p:pic>
      <p:pic>
        <p:nvPicPr>
          <p:cNvPr id="4" name="Q10.샹젤리제-반주">
            <a:hlinkClick r:id="" action="ppaction://media"/>
            <a:extLst>
              <a:ext uri="{FF2B5EF4-FFF2-40B4-BE49-F238E27FC236}">
                <a16:creationId xmlns:a16="http://schemas.microsoft.com/office/drawing/2014/main" id="{04DE8DE7-BE38-F66D-C661-5B0DA4C4BDF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282931" y="2165354"/>
            <a:ext cx="371475" cy="37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38702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주요 리듬 알아보기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69A4898-606B-2ABF-74C5-0A758E85EB86}"/>
              </a:ext>
            </a:extLst>
          </p:cNvPr>
          <p:cNvSpPr txBox="1"/>
          <p:nvPr/>
        </p:nvSpPr>
        <p:spPr>
          <a:xfrm>
            <a:off x="8728795" y="2385455"/>
            <a:ext cx="1252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>
                <a:solidFill>
                  <a:schemeClr val="accent2"/>
                </a:solidFill>
              </a:rPr>
              <a:t>주요 리듬 ①</a:t>
            </a:r>
            <a:endParaRPr lang="ko-KR" altLang="en-US" sz="1100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DC76B9A6-CED5-E88D-AC16-8CB85B222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7744" y="3044121"/>
            <a:ext cx="3814641" cy="923496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A9BC5AAF-AE2D-AA97-825C-481E0F8F9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8463" y="3075047"/>
            <a:ext cx="3823922" cy="886371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03E1E858-CD20-72DB-F218-802B66C553B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282207" y="1125009"/>
            <a:ext cx="5309585" cy="4926190"/>
          </a:xfrm>
          <a:prstGeom prst="rect">
            <a:avLst/>
          </a:prstGeom>
        </p:spPr>
      </p:pic>
      <p:sp>
        <p:nvSpPr>
          <p:cNvPr id="19" name="사각형: 둥근 모서리 18">
            <a:extLst>
              <a:ext uri="{FF2B5EF4-FFF2-40B4-BE49-F238E27FC236}">
                <a16:creationId xmlns:a16="http://schemas.microsoft.com/office/drawing/2014/main" id="{686D0744-2F7A-488C-7B64-74B106B84FE9}"/>
              </a:ext>
            </a:extLst>
          </p:cNvPr>
          <p:cNvSpPr/>
          <p:nvPr/>
        </p:nvSpPr>
        <p:spPr>
          <a:xfrm>
            <a:off x="1860550" y="1779976"/>
            <a:ext cx="2127250" cy="438150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494E5479-9FDE-92F9-ECBC-FC54D7F76CD7}"/>
              </a:ext>
            </a:extLst>
          </p:cNvPr>
          <p:cNvSpPr/>
          <p:nvPr/>
        </p:nvSpPr>
        <p:spPr>
          <a:xfrm>
            <a:off x="3014360" y="4601774"/>
            <a:ext cx="1697340" cy="364151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FEE1999E-9787-684F-A379-6DE4C746D6DA}"/>
              </a:ext>
            </a:extLst>
          </p:cNvPr>
          <p:cNvSpPr/>
          <p:nvPr/>
        </p:nvSpPr>
        <p:spPr>
          <a:xfrm>
            <a:off x="4802433" y="4600881"/>
            <a:ext cx="1636467" cy="421969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1879A17F-C345-AEBD-FD78-05A2314AE255}"/>
              </a:ext>
            </a:extLst>
          </p:cNvPr>
          <p:cNvSpPr/>
          <p:nvPr/>
        </p:nvSpPr>
        <p:spPr>
          <a:xfrm>
            <a:off x="4044950" y="1779976"/>
            <a:ext cx="2127250" cy="438150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3F673FD-17F5-F460-E3A3-65C11785A84A}"/>
              </a:ext>
            </a:extLst>
          </p:cNvPr>
          <p:cNvSpPr txBox="1"/>
          <p:nvPr/>
        </p:nvSpPr>
        <p:spPr>
          <a:xfrm>
            <a:off x="8724155" y="2385454"/>
            <a:ext cx="1252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>
                <a:solidFill>
                  <a:schemeClr val="accent3"/>
                </a:solidFill>
              </a:rPr>
              <a:t>주요 리듬 ②</a:t>
            </a:r>
            <a:endParaRPr lang="ko-KR" altLang="en-US" sz="1100" dirty="0">
              <a:solidFill>
                <a:schemeClr val="accent3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C3A674C-61F5-1F1E-FB62-325884E13669}"/>
              </a:ext>
            </a:extLst>
          </p:cNvPr>
          <p:cNvSpPr txBox="1"/>
          <p:nvPr/>
        </p:nvSpPr>
        <p:spPr>
          <a:xfrm>
            <a:off x="8724154" y="2396051"/>
            <a:ext cx="1252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>
                <a:solidFill>
                  <a:schemeClr val="accent1"/>
                </a:solidFill>
              </a:rPr>
              <a:t>주요 리듬 ③</a:t>
            </a:r>
            <a:endParaRPr lang="en-US" altLang="ko-KR" sz="1400" b="1" dirty="0">
              <a:solidFill>
                <a:schemeClr val="accent1"/>
              </a:solidFill>
            </a:endParaRPr>
          </a:p>
        </p:txBody>
      </p:sp>
      <p:sp>
        <p:nvSpPr>
          <p:cNvPr id="33" name="사각형: 둥근 모서리 32">
            <a:extLst>
              <a:ext uri="{FF2B5EF4-FFF2-40B4-BE49-F238E27FC236}">
                <a16:creationId xmlns:a16="http://schemas.microsoft.com/office/drawing/2014/main" id="{287E8018-3F43-D6A3-547F-767A29D28E37}"/>
              </a:ext>
            </a:extLst>
          </p:cNvPr>
          <p:cNvSpPr/>
          <p:nvPr/>
        </p:nvSpPr>
        <p:spPr>
          <a:xfrm>
            <a:off x="1683670" y="2752725"/>
            <a:ext cx="1697340" cy="438150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사각형: 둥근 모서리 42">
            <a:extLst>
              <a:ext uri="{FF2B5EF4-FFF2-40B4-BE49-F238E27FC236}">
                <a16:creationId xmlns:a16="http://schemas.microsoft.com/office/drawing/2014/main" id="{49F25E5F-4723-241B-DBCF-5ECE43B1803E}"/>
              </a:ext>
            </a:extLst>
          </p:cNvPr>
          <p:cNvSpPr/>
          <p:nvPr/>
        </p:nvSpPr>
        <p:spPr>
          <a:xfrm>
            <a:off x="3411235" y="2752725"/>
            <a:ext cx="816446" cy="438150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사각형: 둥근 모서리 43">
            <a:extLst>
              <a:ext uri="{FF2B5EF4-FFF2-40B4-BE49-F238E27FC236}">
                <a16:creationId xmlns:a16="http://schemas.microsoft.com/office/drawing/2014/main" id="{90D6794D-C5FF-927A-72DB-174640699D8A}"/>
              </a:ext>
            </a:extLst>
          </p:cNvPr>
          <p:cNvSpPr/>
          <p:nvPr/>
        </p:nvSpPr>
        <p:spPr>
          <a:xfrm>
            <a:off x="5001512" y="2752278"/>
            <a:ext cx="884937" cy="438150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사각형: 둥근 모서리 44">
            <a:extLst>
              <a:ext uri="{FF2B5EF4-FFF2-40B4-BE49-F238E27FC236}">
                <a16:creationId xmlns:a16="http://schemas.microsoft.com/office/drawing/2014/main" id="{8ADC7AFF-CFED-01D7-DD09-1B6FDAF5C500}"/>
              </a:ext>
            </a:extLst>
          </p:cNvPr>
          <p:cNvSpPr/>
          <p:nvPr/>
        </p:nvSpPr>
        <p:spPr>
          <a:xfrm>
            <a:off x="1713894" y="5387206"/>
            <a:ext cx="2585055" cy="438150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사각형: 둥근 모서리 45">
            <a:extLst>
              <a:ext uri="{FF2B5EF4-FFF2-40B4-BE49-F238E27FC236}">
                <a16:creationId xmlns:a16="http://schemas.microsoft.com/office/drawing/2014/main" id="{E6BF6209-C0C2-699A-D2E1-9DC5FBDC4D50}"/>
              </a:ext>
            </a:extLst>
          </p:cNvPr>
          <p:cNvSpPr/>
          <p:nvPr/>
        </p:nvSpPr>
        <p:spPr>
          <a:xfrm>
            <a:off x="4359964" y="5386759"/>
            <a:ext cx="1228036" cy="438150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사각형: 둥근 모서리 46">
            <a:extLst>
              <a:ext uri="{FF2B5EF4-FFF2-40B4-BE49-F238E27FC236}">
                <a16:creationId xmlns:a16="http://schemas.microsoft.com/office/drawing/2014/main" id="{C71FA546-009B-C93D-2EDC-6D67CF780FC0}"/>
              </a:ext>
            </a:extLst>
          </p:cNvPr>
          <p:cNvSpPr/>
          <p:nvPr/>
        </p:nvSpPr>
        <p:spPr>
          <a:xfrm>
            <a:off x="1683670" y="3742343"/>
            <a:ext cx="1697340" cy="438150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사각형: 둥근 모서리 47">
            <a:extLst>
              <a:ext uri="{FF2B5EF4-FFF2-40B4-BE49-F238E27FC236}">
                <a16:creationId xmlns:a16="http://schemas.microsoft.com/office/drawing/2014/main" id="{C4DBCDC1-E711-E12D-A596-2AE35AF96FD7}"/>
              </a:ext>
            </a:extLst>
          </p:cNvPr>
          <p:cNvSpPr/>
          <p:nvPr/>
        </p:nvSpPr>
        <p:spPr>
          <a:xfrm>
            <a:off x="4711700" y="3731829"/>
            <a:ext cx="1727200" cy="438150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7A446D4B-9FC1-8E7D-73C4-BB13CD8C1D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8463" y="3054717"/>
            <a:ext cx="3810000" cy="84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70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19" grpId="0" animBg="1"/>
      <p:bldP spid="19" grpId="1" animBg="1"/>
      <p:bldP spid="21" grpId="0" animBg="1"/>
      <p:bldP spid="21" grpId="1" animBg="1"/>
      <p:bldP spid="23" grpId="0" animBg="1"/>
      <p:bldP spid="23" grpId="1" animBg="1"/>
      <p:bldP spid="27" grpId="0" animBg="1"/>
      <p:bldP spid="27" grpId="1" animBg="1"/>
      <p:bldP spid="29" grpId="0"/>
      <p:bldP spid="29" grpId="1"/>
      <p:bldP spid="31" grpId="0"/>
      <p:bldP spid="33" grpId="0" animBg="1"/>
      <p:bldP spid="33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BC37D-BCD7-C14C-C7D1-0B967EE3B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33FE58B-39BB-9BE6-3984-8B4EF7BF75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샹송 알아보기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28" name="사각형: 둥근 모서리 27">
            <a:extLst>
              <a:ext uri="{FF2B5EF4-FFF2-40B4-BE49-F238E27FC236}">
                <a16:creationId xmlns:a16="http://schemas.microsoft.com/office/drawing/2014/main" id="{D010AAB8-B547-4FA3-5AD0-ED8658286910}"/>
              </a:ext>
            </a:extLst>
          </p:cNvPr>
          <p:cNvSpPr/>
          <p:nvPr/>
        </p:nvSpPr>
        <p:spPr>
          <a:xfrm>
            <a:off x="1109888" y="1688329"/>
            <a:ext cx="1959884" cy="35186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tx1"/>
                </a:solidFill>
              </a:rPr>
              <a:t>샹송</a:t>
            </a:r>
            <a:r>
              <a:rPr lang="en-US" altLang="ko-KR" sz="1400" dirty="0">
                <a:solidFill>
                  <a:schemeClr val="tx1"/>
                </a:solidFill>
              </a:rPr>
              <a:t>(Chanson)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29" name="텍스트 개체 틀 1">
            <a:extLst>
              <a:ext uri="{FF2B5EF4-FFF2-40B4-BE49-F238E27FC236}">
                <a16:creationId xmlns:a16="http://schemas.microsoft.com/office/drawing/2014/main" id="{DB1D3BCA-3797-E7C0-2D62-DFE617578A8D}"/>
              </a:ext>
            </a:extLst>
          </p:cNvPr>
          <p:cNvSpPr txBox="1">
            <a:spLocks/>
          </p:cNvSpPr>
          <p:nvPr/>
        </p:nvSpPr>
        <p:spPr>
          <a:xfrm>
            <a:off x="1450520" y="2215749"/>
            <a:ext cx="9437371" cy="1362203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프랑스의 대중음악으로 슬픈 노래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풍자적인 노래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화려한 노래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현실적인 노래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정치적인 노래 등 변화가 풍부하며 이야기풍의 것이 많다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샹송은 세계대전 이후에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유럽뿐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아니라 전 세계적인 인기를 얻었다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35" name="사각형: 둥근 모서리 34">
            <a:extLst>
              <a:ext uri="{FF2B5EF4-FFF2-40B4-BE49-F238E27FC236}">
                <a16:creationId xmlns:a16="http://schemas.microsoft.com/office/drawing/2014/main" id="{1EE23CD7-72C5-C5F3-D3A1-E7BAEA57379D}"/>
              </a:ext>
            </a:extLst>
          </p:cNvPr>
          <p:cNvSpPr/>
          <p:nvPr/>
        </p:nvSpPr>
        <p:spPr>
          <a:xfrm>
            <a:off x="1982512" y="3440742"/>
            <a:ext cx="1455965" cy="293496"/>
          </a:xfrm>
          <a:prstGeom prst="round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다양한</a:t>
            </a:r>
            <a:r>
              <a:rPr lang="en-US" altLang="ko-KR" sz="1200" dirty="0">
                <a:solidFill>
                  <a:schemeClr val="tx1"/>
                </a:solidFill>
              </a:rPr>
              <a:t> </a:t>
            </a:r>
            <a:r>
              <a:rPr lang="ko-KR" altLang="en-US" sz="1200" dirty="0">
                <a:solidFill>
                  <a:schemeClr val="tx1"/>
                </a:solidFill>
              </a:rPr>
              <a:t>샹송</a:t>
            </a:r>
          </a:p>
        </p:txBody>
      </p:sp>
      <p:sp>
        <p:nvSpPr>
          <p:cNvPr id="36" name="텍스트 개체 틀 1">
            <a:extLst>
              <a:ext uri="{FF2B5EF4-FFF2-40B4-BE49-F238E27FC236}">
                <a16:creationId xmlns:a16="http://schemas.microsoft.com/office/drawing/2014/main" id="{D2EB5931-FF97-A8EF-81D8-13CB1D8C138C}"/>
              </a:ext>
            </a:extLst>
          </p:cNvPr>
          <p:cNvSpPr txBox="1">
            <a:spLocks/>
          </p:cNvSpPr>
          <p:nvPr/>
        </p:nvSpPr>
        <p:spPr>
          <a:xfrm>
            <a:off x="3828550" y="3440742"/>
            <a:ext cx="2520000" cy="293496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피노키오</a:t>
            </a:r>
            <a:endParaRPr kumimoji="1" lang="en-US" altLang="ko-KR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7" name="텍스트 개체 틀 1">
            <a:extLst>
              <a:ext uri="{FF2B5EF4-FFF2-40B4-BE49-F238E27FC236}">
                <a16:creationId xmlns:a16="http://schemas.microsoft.com/office/drawing/2014/main" id="{F17FE300-09EA-8361-EA29-49A18B0F8B27}"/>
              </a:ext>
            </a:extLst>
          </p:cNvPr>
          <p:cNvSpPr txBox="1">
            <a:spLocks/>
          </p:cNvSpPr>
          <p:nvPr/>
        </p:nvSpPr>
        <p:spPr>
          <a:xfrm>
            <a:off x="3828549" y="3947139"/>
            <a:ext cx="1711233" cy="293496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장밋빛 인생</a:t>
            </a:r>
            <a:endParaRPr kumimoji="1" lang="en-US" altLang="ko-KR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8" name="텍스트 개체 틀 1">
            <a:extLst>
              <a:ext uri="{FF2B5EF4-FFF2-40B4-BE49-F238E27FC236}">
                <a16:creationId xmlns:a16="http://schemas.microsoft.com/office/drawing/2014/main" id="{0D179C88-1610-A967-6EEA-8DEC984002CD}"/>
              </a:ext>
            </a:extLst>
          </p:cNvPr>
          <p:cNvSpPr txBox="1">
            <a:spLocks/>
          </p:cNvSpPr>
          <p:nvPr/>
        </p:nvSpPr>
        <p:spPr>
          <a:xfrm>
            <a:off x="6098221" y="3947139"/>
            <a:ext cx="1711233" cy="293496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고엽</a:t>
            </a:r>
            <a:endParaRPr kumimoji="1" lang="en-US" altLang="ko-KR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9" name="텍스트 개체 틀 1">
            <a:extLst>
              <a:ext uri="{FF2B5EF4-FFF2-40B4-BE49-F238E27FC236}">
                <a16:creationId xmlns:a16="http://schemas.microsoft.com/office/drawing/2014/main" id="{2068F828-778D-A127-00C9-E6BAEFC412F1}"/>
              </a:ext>
            </a:extLst>
          </p:cNvPr>
          <p:cNvSpPr txBox="1">
            <a:spLocks/>
          </p:cNvSpPr>
          <p:nvPr/>
        </p:nvSpPr>
        <p:spPr>
          <a:xfrm>
            <a:off x="6098221" y="3440742"/>
            <a:ext cx="2520000" cy="293496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눈이 내리네</a:t>
            </a:r>
            <a:endParaRPr kumimoji="1" lang="en-US" altLang="ko-KR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40" name="텍스트 개체 틀 1">
            <a:extLst>
              <a:ext uri="{FF2B5EF4-FFF2-40B4-BE49-F238E27FC236}">
                <a16:creationId xmlns:a16="http://schemas.microsoft.com/office/drawing/2014/main" id="{78C46B01-B240-28A5-3924-D19E8A49D058}"/>
              </a:ext>
            </a:extLst>
          </p:cNvPr>
          <p:cNvSpPr txBox="1">
            <a:spLocks/>
          </p:cNvSpPr>
          <p:nvPr/>
        </p:nvSpPr>
        <p:spPr>
          <a:xfrm>
            <a:off x="8367891" y="3440742"/>
            <a:ext cx="2520000" cy="293496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사랑의 찬가</a:t>
            </a:r>
            <a:endParaRPr kumimoji="1" lang="en-US" altLang="ko-KR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C1C967A-BE15-DAE3-7B2B-C328445BD033}"/>
              </a:ext>
            </a:extLst>
          </p:cNvPr>
          <p:cNvSpPr txBox="1">
            <a:spLocks/>
          </p:cNvSpPr>
          <p:nvPr/>
        </p:nvSpPr>
        <p:spPr>
          <a:xfrm>
            <a:off x="8367891" y="3947139"/>
            <a:ext cx="1711233" cy="293496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파리의 하늘 밑</a:t>
            </a:r>
            <a:endParaRPr kumimoji="1" lang="en-US" altLang="ko-KR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4" name="텍스트 개체 틀 1">
            <a:extLst>
              <a:ext uri="{FF2B5EF4-FFF2-40B4-BE49-F238E27FC236}">
                <a16:creationId xmlns:a16="http://schemas.microsoft.com/office/drawing/2014/main" id="{1B4705DE-1B1A-A6F7-79BB-9FDF75A200F1}"/>
              </a:ext>
            </a:extLst>
          </p:cNvPr>
          <p:cNvSpPr txBox="1">
            <a:spLocks/>
          </p:cNvSpPr>
          <p:nvPr/>
        </p:nvSpPr>
        <p:spPr>
          <a:xfrm>
            <a:off x="3828549" y="4453536"/>
            <a:ext cx="1711233" cy="293496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지난 여름의 왈츠</a:t>
            </a:r>
            <a:endParaRPr kumimoji="1" lang="en-US" altLang="ko-KR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5" name="텍스트 개체 틀 1">
            <a:extLst>
              <a:ext uri="{FF2B5EF4-FFF2-40B4-BE49-F238E27FC236}">
                <a16:creationId xmlns:a16="http://schemas.microsoft.com/office/drawing/2014/main" id="{2E795AD5-B917-5D7C-139A-3A36FFE87EB3}"/>
              </a:ext>
            </a:extLst>
          </p:cNvPr>
          <p:cNvSpPr txBox="1">
            <a:spLocks/>
          </p:cNvSpPr>
          <p:nvPr/>
        </p:nvSpPr>
        <p:spPr>
          <a:xfrm>
            <a:off x="6098221" y="4453536"/>
            <a:ext cx="2899729" cy="293496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이런 이유로 그대를 사랑합니다</a:t>
            </a:r>
            <a:endParaRPr kumimoji="1" lang="en-US" altLang="ko-KR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04575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40" grpId="0"/>
      <p:bldP spid="2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감사합니다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아침나라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</a:rPr>
              <a:t>중학교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음악 ② 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PPT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움직이는 텍스트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2314</TotalTime>
  <Words>198</Words>
  <Application>Microsoft Office PowerPoint</Application>
  <PresentationFormat>와이드스크린</PresentationFormat>
  <Paragraphs>39</Paragraphs>
  <Slides>7</Slides>
  <Notes>0</Notes>
  <HiddenSlides>0</HiddenSlides>
  <MMClips>2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7</vt:i4>
      </vt:variant>
    </vt:vector>
  </HeadingPairs>
  <TitlesOfParts>
    <vt:vector size="16" baseType="lpstr">
      <vt:lpstr>Times New Roman</vt:lpstr>
      <vt:lpstr>Arial</vt:lpstr>
      <vt:lpstr>NanumGothicExtraBold</vt:lpstr>
      <vt:lpstr>나눔고딕</vt:lpstr>
      <vt:lpstr>맑은 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황근식</dc:creator>
  <cp:lastModifiedBy>나래 콩</cp:lastModifiedBy>
  <cp:revision>157</cp:revision>
  <dcterms:created xsi:type="dcterms:W3CDTF">2024-07-03T01:17:18Z</dcterms:created>
  <dcterms:modified xsi:type="dcterms:W3CDTF">2025-05-19T01:47:27Z</dcterms:modified>
</cp:coreProperties>
</file>